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1" r:id="rId2"/>
    <p:sldMasterId id="2147483653" r:id="rId3"/>
  </p:sldMasterIdLst>
  <p:notesMasterIdLst>
    <p:notesMasterId r:id="rId265"/>
  </p:notesMasterIdLst>
  <p:sldIdLst>
    <p:sldId id="829" r:id="rId4"/>
    <p:sldId id="923" r:id="rId5"/>
    <p:sldId id="744" r:id="rId6"/>
    <p:sldId id="947" r:id="rId7"/>
    <p:sldId id="924" r:id="rId8"/>
    <p:sldId id="925" r:id="rId9"/>
    <p:sldId id="926" r:id="rId10"/>
    <p:sldId id="927" r:id="rId11"/>
    <p:sldId id="928" r:id="rId12"/>
    <p:sldId id="929" r:id="rId13"/>
    <p:sldId id="930" r:id="rId14"/>
    <p:sldId id="931" r:id="rId15"/>
    <p:sldId id="932" r:id="rId16"/>
    <p:sldId id="933" r:id="rId17"/>
    <p:sldId id="934" r:id="rId18"/>
    <p:sldId id="935" r:id="rId19"/>
    <p:sldId id="936" r:id="rId20"/>
    <p:sldId id="584" r:id="rId21"/>
    <p:sldId id="937" r:id="rId22"/>
    <p:sldId id="938" r:id="rId23"/>
    <p:sldId id="622" r:id="rId24"/>
    <p:sldId id="586" r:id="rId25"/>
    <p:sldId id="587" r:id="rId26"/>
    <p:sldId id="588" r:id="rId27"/>
    <p:sldId id="939" r:id="rId28"/>
    <p:sldId id="940" r:id="rId29"/>
    <p:sldId id="589" r:id="rId30"/>
    <p:sldId id="941" r:id="rId31"/>
    <p:sldId id="942" r:id="rId32"/>
    <p:sldId id="487" r:id="rId33"/>
    <p:sldId id="676" r:id="rId34"/>
    <p:sldId id="943" r:id="rId35"/>
    <p:sldId id="944" r:id="rId36"/>
    <p:sldId id="945" r:id="rId37"/>
    <p:sldId id="819" r:id="rId38"/>
    <p:sldId id="856" r:id="rId39"/>
    <p:sldId id="857" r:id="rId40"/>
    <p:sldId id="684" r:id="rId41"/>
    <p:sldId id="569" r:id="rId42"/>
    <p:sldId id="719" r:id="rId43"/>
    <p:sldId id="490" r:id="rId44"/>
    <p:sldId id="946" r:id="rId45"/>
    <p:sldId id="667" r:id="rId46"/>
    <p:sldId id="648" r:id="rId47"/>
    <p:sldId id="570" r:id="rId48"/>
    <p:sldId id="571" r:id="rId49"/>
    <p:sldId id="688" r:id="rId50"/>
    <p:sldId id="677" r:id="rId51"/>
    <p:sldId id="694" r:id="rId52"/>
    <p:sldId id="572" r:id="rId53"/>
    <p:sldId id="573" r:id="rId54"/>
    <p:sldId id="714" r:id="rId55"/>
    <p:sldId id="647" r:id="rId56"/>
    <p:sldId id="721" r:id="rId57"/>
    <p:sldId id="693" r:id="rId58"/>
    <p:sldId id="820" r:id="rId59"/>
    <p:sldId id="565" r:id="rId60"/>
    <p:sldId id="566" r:id="rId61"/>
    <p:sldId id="567" r:id="rId62"/>
    <p:sldId id="576" r:id="rId63"/>
    <p:sldId id="612" r:id="rId64"/>
    <p:sldId id="868" r:id="rId65"/>
    <p:sldId id="488" r:id="rId66"/>
    <p:sldId id="574" r:id="rId67"/>
    <p:sldId id="575" r:id="rId68"/>
    <p:sldId id="792" r:id="rId69"/>
    <p:sldId id="518" r:id="rId70"/>
    <p:sldId id="679" r:id="rId71"/>
    <p:sldId id="680" r:id="rId72"/>
    <p:sldId id="743" r:id="rId73"/>
    <p:sldId id="519" r:id="rId74"/>
    <p:sldId id="517" r:id="rId75"/>
    <p:sldId id="520" r:id="rId76"/>
    <p:sldId id="521" r:id="rId77"/>
    <p:sldId id="522" r:id="rId78"/>
    <p:sldId id="630" r:id="rId79"/>
    <p:sldId id="523" r:id="rId80"/>
    <p:sldId id="524" r:id="rId81"/>
    <p:sldId id="526" r:id="rId82"/>
    <p:sldId id="525" r:id="rId83"/>
    <p:sldId id="527" r:id="rId84"/>
    <p:sldId id="529" r:id="rId85"/>
    <p:sldId id="528" r:id="rId86"/>
    <p:sldId id="531" r:id="rId87"/>
    <p:sldId id="530" r:id="rId88"/>
    <p:sldId id="653" r:id="rId89"/>
    <p:sldId id="652" r:id="rId90"/>
    <p:sldId id="561" r:id="rId91"/>
    <p:sldId id="748" r:id="rId92"/>
    <p:sldId id="755" r:id="rId93"/>
    <p:sldId id="756" r:id="rId94"/>
    <p:sldId id="777" r:id="rId95"/>
    <p:sldId id="787" r:id="rId96"/>
    <p:sldId id="867" r:id="rId97"/>
    <p:sldId id="869" r:id="rId98"/>
    <p:sldId id="821" r:id="rId99"/>
    <p:sldId id="811" r:id="rId100"/>
    <p:sldId id="750" r:id="rId101"/>
    <p:sldId id="751" r:id="rId102"/>
    <p:sldId id="752" r:id="rId103"/>
    <p:sldId id="753" r:id="rId104"/>
    <p:sldId id="754" r:id="rId105"/>
    <p:sldId id="757" r:id="rId106"/>
    <p:sldId id="758" r:id="rId107"/>
    <p:sldId id="759" r:id="rId108"/>
    <p:sldId id="760" r:id="rId109"/>
    <p:sldId id="761" r:id="rId110"/>
    <p:sldId id="762" r:id="rId111"/>
    <p:sldId id="763" r:id="rId112"/>
    <p:sldId id="764" r:id="rId113"/>
    <p:sldId id="765" r:id="rId114"/>
    <p:sldId id="766" r:id="rId115"/>
    <p:sldId id="767" r:id="rId116"/>
    <p:sldId id="768" r:id="rId117"/>
    <p:sldId id="769" r:id="rId118"/>
    <p:sldId id="793" r:id="rId119"/>
    <p:sldId id="771" r:id="rId120"/>
    <p:sldId id="772" r:id="rId121"/>
    <p:sldId id="773" r:id="rId122"/>
    <p:sldId id="774" r:id="rId123"/>
    <p:sldId id="626" r:id="rId124"/>
    <p:sldId id="640" r:id="rId125"/>
    <p:sldId id="775" r:id="rId126"/>
    <p:sldId id="786" r:id="rId127"/>
    <p:sldId id="778" r:id="rId128"/>
    <p:sldId id="794" r:id="rId129"/>
    <p:sldId id="822" r:id="rId130"/>
    <p:sldId id="810" r:id="rId131"/>
    <p:sldId id="806" r:id="rId132"/>
    <p:sldId id="807" r:id="rId133"/>
    <p:sldId id="809" r:id="rId134"/>
    <p:sldId id="835" r:id="rId135"/>
    <p:sldId id="812" r:id="rId136"/>
    <p:sldId id="813" r:id="rId137"/>
    <p:sldId id="949" r:id="rId138"/>
    <p:sldId id="950" r:id="rId139"/>
    <p:sldId id="951" r:id="rId140"/>
    <p:sldId id="952" r:id="rId141"/>
    <p:sldId id="953" r:id="rId142"/>
    <p:sldId id="954" r:id="rId143"/>
    <p:sldId id="955" r:id="rId144"/>
    <p:sldId id="956" r:id="rId145"/>
    <p:sldId id="957" r:id="rId146"/>
    <p:sldId id="958" r:id="rId147"/>
    <p:sldId id="959" r:id="rId148"/>
    <p:sldId id="960" r:id="rId149"/>
    <p:sldId id="961" r:id="rId150"/>
    <p:sldId id="962" r:id="rId151"/>
    <p:sldId id="963" r:id="rId152"/>
    <p:sldId id="964" r:id="rId153"/>
    <p:sldId id="965" r:id="rId154"/>
    <p:sldId id="830" r:id="rId155"/>
    <p:sldId id="831" r:id="rId156"/>
    <p:sldId id="832" r:id="rId157"/>
    <p:sldId id="833" r:id="rId158"/>
    <p:sldId id="834" r:id="rId159"/>
    <p:sldId id="838" r:id="rId160"/>
    <p:sldId id="839" r:id="rId161"/>
    <p:sldId id="841" r:id="rId162"/>
    <p:sldId id="840" r:id="rId163"/>
    <p:sldId id="776" r:id="rId164"/>
    <p:sldId id="613" r:id="rId165"/>
    <p:sldId id="870" r:id="rId166"/>
    <p:sldId id="902" r:id="rId167"/>
    <p:sldId id="872" r:id="rId168"/>
    <p:sldId id="873" r:id="rId169"/>
    <p:sldId id="874" r:id="rId170"/>
    <p:sldId id="875" r:id="rId171"/>
    <p:sldId id="876" r:id="rId172"/>
    <p:sldId id="877" r:id="rId173"/>
    <p:sldId id="878" r:id="rId174"/>
    <p:sldId id="879" r:id="rId175"/>
    <p:sldId id="880" r:id="rId176"/>
    <p:sldId id="881" r:id="rId177"/>
    <p:sldId id="882" r:id="rId178"/>
    <p:sldId id="883" r:id="rId179"/>
    <p:sldId id="884" r:id="rId180"/>
    <p:sldId id="885" r:id="rId181"/>
    <p:sldId id="886" r:id="rId182"/>
    <p:sldId id="887" r:id="rId183"/>
    <p:sldId id="888" r:id="rId184"/>
    <p:sldId id="889" r:id="rId185"/>
    <p:sldId id="549" r:id="rId186"/>
    <p:sldId id="550" r:id="rId187"/>
    <p:sldId id="551" r:id="rId188"/>
    <p:sldId id="789" r:id="rId189"/>
    <p:sldId id="790" r:id="rId190"/>
    <p:sldId id="788" r:id="rId191"/>
    <p:sldId id="614" r:id="rId192"/>
    <p:sldId id="553" r:id="rId193"/>
    <p:sldId id="555" r:id="rId194"/>
    <p:sldId id="616" r:id="rId195"/>
    <p:sldId id="646" r:id="rId196"/>
    <p:sldId id="514" r:id="rId197"/>
    <p:sldId id="515" r:id="rId198"/>
    <p:sldId id="645" r:id="rId199"/>
    <p:sldId id="623" r:id="rId200"/>
    <p:sldId id="512" r:id="rId201"/>
    <p:sldId id="736" r:id="rId202"/>
    <p:sldId id="513" r:id="rId203"/>
    <p:sldId id="631" r:id="rId204"/>
    <p:sldId id="617" r:id="rId205"/>
    <p:sldId id="661" r:id="rId206"/>
    <p:sldId id="897" r:id="rId207"/>
    <p:sldId id="625" r:id="rId208"/>
    <p:sldId id="558" r:id="rId209"/>
    <p:sldId id="890" r:id="rId210"/>
    <p:sldId id="891" r:id="rId211"/>
    <p:sldId id="489" r:id="rId212"/>
    <p:sldId id="593" r:id="rId213"/>
    <p:sldId id="893" r:id="rId214"/>
    <p:sldId id="592" r:id="rId215"/>
    <p:sldId id="596" r:id="rId216"/>
    <p:sldId id="597" r:id="rId217"/>
    <p:sldId id="894" r:id="rId218"/>
    <p:sldId id="895" r:id="rId219"/>
    <p:sldId id="896" r:id="rId220"/>
    <p:sldId id="599" r:id="rId221"/>
    <p:sldId id="600" r:id="rId222"/>
    <p:sldId id="601" r:id="rId223"/>
    <p:sldId id="602" r:id="rId224"/>
    <p:sldId id="603" r:id="rId225"/>
    <p:sldId id="604" r:id="rId226"/>
    <p:sldId id="563" r:id="rId227"/>
    <p:sldId id="638" r:id="rId228"/>
    <p:sldId id="618" r:id="rId229"/>
    <p:sldId id="663" r:id="rId230"/>
    <p:sldId id="664" r:id="rId231"/>
    <p:sldId id="682" r:id="rId232"/>
    <p:sldId id="729" r:id="rId233"/>
    <p:sldId id="851" r:id="rId234"/>
    <p:sldId id="852" r:id="rId235"/>
    <p:sldId id="853" r:id="rId236"/>
    <p:sldId id="731" r:id="rId237"/>
    <p:sldId id="858" r:id="rId238"/>
    <p:sldId id="859" r:id="rId239"/>
    <p:sldId id="860" r:id="rId240"/>
    <p:sldId id="861" r:id="rId241"/>
    <p:sldId id="862" r:id="rId242"/>
    <p:sldId id="863" r:id="rId243"/>
    <p:sldId id="864" r:id="rId244"/>
    <p:sldId id="865" r:id="rId245"/>
    <p:sldId id="899" r:id="rId246"/>
    <p:sldId id="903" r:id="rId247"/>
    <p:sldId id="673" r:id="rId248"/>
    <p:sldId id="674" r:id="rId249"/>
    <p:sldId id="672" r:id="rId250"/>
    <p:sldId id="636" r:id="rId251"/>
    <p:sldId id="701" r:id="rId252"/>
    <p:sldId id="689" r:id="rId253"/>
    <p:sldId id="728" r:id="rId254"/>
    <p:sldId id="717" r:id="rId255"/>
    <p:sldId id="637" r:id="rId256"/>
    <p:sldId id="737" r:id="rId257"/>
    <p:sldId id="537" r:id="rId258"/>
    <p:sldId id="686" r:id="rId259"/>
    <p:sldId id="948" r:id="rId260"/>
    <p:sldId id="538" r:id="rId261"/>
    <p:sldId id="690" r:id="rId262"/>
    <p:sldId id="742" r:id="rId263"/>
    <p:sldId id="901" r:id="rId26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Comic Sans MS" pitchFamily="66"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Comic Sans MS" pitchFamily="66"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Comic Sans MS" pitchFamily="66"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Comic Sans MS" pitchFamily="66"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Comic Sans MS" pitchFamily="66" charset="0"/>
        <a:ea typeface="ＭＳ Ｐゴシック" pitchFamily="34" charset="-128"/>
        <a:cs typeface="+mn-cs"/>
      </a:defRPr>
    </a:lvl5pPr>
    <a:lvl6pPr marL="2286000" algn="l" defTabSz="914400" rtl="0" eaLnBrk="1" latinLnBrk="0" hangingPunct="1">
      <a:defRPr sz="2400" kern="1200">
        <a:solidFill>
          <a:schemeClr val="tx1"/>
        </a:solidFill>
        <a:latin typeface="Comic Sans MS" pitchFamily="66" charset="0"/>
        <a:ea typeface="ＭＳ Ｐゴシック" pitchFamily="34" charset="-128"/>
        <a:cs typeface="+mn-cs"/>
      </a:defRPr>
    </a:lvl6pPr>
    <a:lvl7pPr marL="2743200" algn="l" defTabSz="914400" rtl="0" eaLnBrk="1" latinLnBrk="0" hangingPunct="1">
      <a:defRPr sz="2400" kern="1200">
        <a:solidFill>
          <a:schemeClr val="tx1"/>
        </a:solidFill>
        <a:latin typeface="Comic Sans MS" pitchFamily="66" charset="0"/>
        <a:ea typeface="ＭＳ Ｐゴシック" pitchFamily="34" charset="-128"/>
        <a:cs typeface="+mn-cs"/>
      </a:defRPr>
    </a:lvl7pPr>
    <a:lvl8pPr marL="3200400" algn="l" defTabSz="914400" rtl="0" eaLnBrk="1" latinLnBrk="0" hangingPunct="1">
      <a:defRPr sz="2400" kern="1200">
        <a:solidFill>
          <a:schemeClr val="tx1"/>
        </a:solidFill>
        <a:latin typeface="Comic Sans MS" pitchFamily="66" charset="0"/>
        <a:ea typeface="ＭＳ Ｐゴシック" pitchFamily="34" charset="-128"/>
        <a:cs typeface="+mn-cs"/>
      </a:defRPr>
    </a:lvl8pPr>
    <a:lvl9pPr marL="3657600" algn="l" defTabSz="914400" rtl="0" eaLnBrk="1" latinLnBrk="0" hangingPunct="1">
      <a:defRPr sz="2400" kern="1200">
        <a:solidFill>
          <a:schemeClr val="tx1"/>
        </a:solidFill>
        <a:latin typeface="Comic Sans MS" pitchFamily="66"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a:srgbClr val="009900"/>
    <a:srgbClr val="CC9900"/>
    <a:srgbClr val="FFCC00"/>
    <a:srgbClr val="FF9900"/>
    <a:srgbClr val="FFFF00"/>
    <a:srgbClr val="FF33CC"/>
    <a:srgbClr val="7030A0"/>
    <a:srgbClr val="CC00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94660"/>
  </p:normalViewPr>
  <p:slideViewPr>
    <p:cSldViewPr snapToGrid="0">
      <p:cViewPr varScale="1">
        <p:scale>
          <a:sx n="125" d="100"/>
          <a:sy n="125" d="100"/>
        </p:scale>
        <p:origin x="-888" y="-96"/>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56144"/>
    </p:cViewPr>
  </p:sorterViewPr>
  <p:notesViewPr>
    <p:cSldViewPr snapToGrid="0">
      <p:cViewPr varScale="1">
        <p:scale>
          <a:sx n="101" d="100"/>
          <a:sy n="101" d="100"/>
        </p:scale>
        <p:origin x="-2484" y="-90"/>
      </p:cViewPr>
      <p:guideLst>
        <p:guide orient="horz" pos="2880"/>
        <p:guide pos="2160"/>
      </p:guideLst>
    </p:cSldViewPr>
  </p:notesViewPr>
  <p:gridSpacing cx="75895" cy="75895"/>
</p:viewPr>
</file>

<file path=ppt/_rels/presentation.xml.rels><?xml version="1.0" encoding="UTF-8" standalone="yes"?>
<Relationships xmlns="http://schemas.openxmlformats.org/package/2006/relationships"><Relationship Id="rId106" Type="http://schemas.openxmlformats.org/officeDocument/2006/relationships/slide" Target="slides/slide103.xml"/><Relationship Id="rId107" Type="http://schemas.openxmlformats.org/officeDocument/2006/relationships/slide" Target="slides/slide104.xml"/><Relationship Id="rId108" Type="http://schemas.openxmlformats.org/officeDocument/2006/relationships/slide" Target="slides/slide105.xml"/><Relationship Id="rId109" Type="http://schemas.openxmlformats.org/officeDocument/2006/relationships/slide" Target="slides/slide106.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170" Type="http://schemas.openxmlformats.org/officeDocument/2006/relationships/slide" Target="slides/slide167.xml"/><Relationship Id="rId171" Type="http://schemas.openxmlformats.org/officeDocument/2006/relationships/slide" Target="slides/slide168.xml"/><Relationship Id="rId172" Type="http://schemas.openxmlformats.org/officeDocument/2006/relationships/slide" Target="slides/slide169.xml"/><Relationship Id="rId173" Type="http://schemas.openxmlformats.org/officeDocument/2006/relationships/slide" Target="slides/slide170.xml"/><Relationship Id="rId174" Type="http://schemas.openxmlformats.org/officeDocument/2006/relationships/slide" Target="slides/slide171.xml"/><Relationship Id="rId175" Type="http://schemas.openxmlformats.org/officeDocument/2006/relationships/slide" Target="slides/slide172.xml"/><Relationship Id="rId176" Type="http://schemas.openxmlformats.org/officeDocument/2006/relationships/slide" Target="slides/slide173.xml"/><Relationship Id="rId177" Type="http://schemas.openxmlformats.org/officeDocument/2006/relationships/slide" Target="slides/slide174.xml"/><Relationship Id="rId178" Type="http://schemas.openxmlformats.org/officeDocument/2006/relationships/slide" Target="slides/slide175.xml"/><Relationship Id="rId179" Type="http://schemas.openxmlformats.org/officeDocument/2006/relationships/slide" Target="slides/slide176.xml"/><Relationship Id="rId260" Type="http://schemas.openxmlformats.org/officeDocument/2006/relationships/slide" Target="slides/slide257.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61" Type="http://schemas.openxmlformats.org/officeDocument/2006/relationships/slide" Target="slides/slide258.xml"/><Relationship Id="rId262" Type="http://schemas.openxmlformats.org/officeDocument/2006/relationships/slide" Target="slides/slide259.xml"/><Relationship Id="rId263" Type="http://schemas.openxmlformats.org/officeDocument/2006/relationships/slide" Target="slides/slide260.xml"/><Relationship Id="rId264" Type="http://schemas.openxmlformats.org/officeDocument/2006/relationships/slide" Target="slides/slide261.xml"/><Relationship Id="rId110" Type="http://schemas.openxmlformats.org/officeDocument/2006/relationships/slide" Target="slides/slide107.xml"/><Relationship Id="rId111" Type="http://schemas.openxmlformats.org/officeDocument/2006/relationships/slide" Target="slides/slide108.xml"/><Relationship Id="rId112" Type="http://schemas.openxmlformats.org/officeDocument/2006/relationships/slide" Target="slides/slide109.xml"/><Relationship Id="rId113" Type="http://schemas.openxmlformats.org/officeDocument/2006/relationships/slide" Target="slides/slide110.xml"/><Relationship Id="rId114" Type="http://schemas.openxmlformats.org/officeDocument/2006/relationships/slide" Target="slides/slide111.xml"/><Relationship Id="rId115" Type="http://schemas.openxmlformats.org/officeDocument/2006/relationships/slide" Target="slides/slide112.xml"/><Relationship Id="rId116" Type="http://schemas.openxmlformats.org/officeDocument/2006/relationships/slide" Target="slides/slide113.xml"/><Relationship Id="rId117" Type="http://schemas.openxmlformats.org/officeDocument/2006/relationships/slide" Target="slides/slide114.xml"/><Relationship Id="rId118" Type="http://schemas.openxmlformats.org/officeDocument/2006/relationships/slide" Target="slides/slide115.xml"/><Relationship Id="rId119" Type="http://schemas.openxmlformats.org/officeDocument/2006/relationships/slide" Target="slides/slide116.xml"/><Relationship Id="rId200" Type="http://schemas.openxmlformats.org/officeDocument/2006/relationships/slide" Target="slides/slide197.xml"/><Relationship Id="rId201" Type="http://schemas.openxmlformats.org/officeDocument/2006/relationships/slide" Target="slides/slide198.xml"/><Relationship Id="rId202" Type="http://schemas.openxmlformats.org/officeDocument/2006/relationships/slide" Target="slides/slide199.xml"/><Relationship Id="rId203" Type="http://schemas.openxmlformats.org/officeDocument/2006/relationships/slide" Target="slides/slide200.xml"/><Relationship Id="rId204" Type="http://schemas.openxmlformats.org/officeDocument/2006/relationships/slide" Target="slides/slide201.xml"/><Relationship Id="rId205" Type="http://schemas.openxmlformats.org/officeDocument/2006/relationships/slide" Target="slides/slide202.xml"/><Relationship Id="rId206" Type="http://schemas.openxmlformats.org/officeDocument/2006/relationships/slide" Target="slides/slide203.xml"/><Relationship Id="rId207" Type="http://schemas.openxmlformats.org/officeDocument/2006/relationships/slide" Target="slides/slide204.xml"/><Relationship Id="rId208" Type="http://schemas.openxmlformats.org/officeDocument/2006/relationships/slide" Target="slides/slide205.xml"/><Relationship Id="rId209" Type="http://schemas.openxmlformats.org/officeDocument/2006/relationships/slide" Target="slides/slide206.xml"/><Relationship Id="rId265" Type="http://schemas.openxmlformats.org/officeDocument/2006/relationships/notesMaster" Target="notesMasters/notesMaster1.xml"/><Relationship Id="rId266" Type="http://schemas.openxmlformats.org/officeDocument/2006/relationships/printerSettings" Target="printerSettings/printerSettings1.bin"/><Relationship Id="rId267" Type="http://schemas.openxmlformats.org/officeDocument/2006/relationships/presProps" Target="presProps.xml"/><Relationship Id="rId268" Type="http://schemas.openxmlformats.org/officeDocument/2006/relationships/viewProps" Target="viewProps.xml"/><Relationship Id="rId26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slide" Target="slides/slide80.xml"/><Relationship Id="rId84" Type="http://schemas.openxmlformats.org/officeDocument/2006/relationships/slide" Target="slides/slide81.xml"/><Relationship Id="rId85" Type="http://schemas.openxmlformats.org/officeDocument/2006/relationships/slide" Target="slides/slide82.xml"/><Relationship Id="rId86" Type="http://schemas.openxmlformats.org/officeDocument/2006/relationships/slide" Target="slides/slide83.xml"/><Relationship Id="rId87" Type="http://schemas.openxmlformats.org/officeDocument/2006/relationships/slide" Target="slides/slide84.xml"/><Relationship Id="rId88" Type="http://schemas.openxmlformats.org/officeDocument/2006/relationships/slide" Target="slides/slide85.xml"/><Relationship Id="rId89" Type="http://schemas.openxmlformats.org/officeDocument/2006/relationships/slide" Target="slides/slide86.xml"/><Relationship Id="rId180" Type="http://schemas.openxmlformats.org/officeDocument/2006/relationships/slide" Target="slides/slide177.xml"/><Relationship Id="rId181" Type="http://schemas.openxmlformats.org/officeDocument/2006/relationships/slide" Target="slides/slide178.xml"/><Relationship Id="rId182" Type="http://schemas.openxmlformats.org/officeDocument/2006/relationships/slide" Target="slides/slide179.xml"/><Relationship Id="rId183" Type="http://schemas.openxmlformats.org/officeDocument/2006/relationships/slide" Target="slides/slide180.xml"/><Relationship Id="rId184" Type="http://schemas.openxmlformats.org/officeDocument/2006/relationships/slide" Target="slides/slide181.xml"/><Relationship Id="rId185" Type="http://schemas.openxmlformats.org/officeDocument/2006/relationships/slide" Target="slides/slide182.xml"/><Relationship Id="rId186" Type="http://schemas.openxmlformats.org/officeDocument/2006/relationships/slide" Target="slides/slide183.xml"/><Relationship Id="rId187" Type="http://schemas.openxmlformats.org/officeDocument/2006/relationships/slide" Target="slides/slide184.xml"/><Relationship Id="rId188" Type="http://schemas.openxmlformats.org/officeDocument/2006/relationships/slide" Target="slides/slide185.xml"/><Relationship Id="rId189" Type="http://schemas.openxmlformats.org/officeDocument/2006/relationships/slide" Target="slides/slide186.xml"/><Relationship Id="rId270"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20" Type="http://schemas.openxmlformats.org/officeDocument/2006/relationships/slide" Target="slides/slide117.xml"/><Relationship Id="rId121" Type="http://schemas.openxmlformats.org/officeDocument/2006/relationships/slide" Target="slides/slide118.xml"/><Relationship Id="rId122" Type="http://schemas.openxmlformats.org/officeDocument/2006/relationships/slide" Target="slides/slide119.xml"/><Relationship Id="rId123" Type="http://schemas.openxmlformats.org/officeDocument/2006/relationships/slide" Target="slides/slide120.xml"/><Relationship Id="rId124" Type="http://schemas.openxmlformats.org/officeDocument/2006/relationships/slide" Target="slides/slide121.xml"/><Relationship Id="rId125" Type="http://schemas.openxmlformats.org/officeDocument/2006/relationships/slide" Target="slides/slide122.xml"/><Relationship Id="rId126" Type="http://schemas.openxmlformats.org/officeDocument/2006/relationships/slide" Target="slides/slide123.xml"/><Relationship Id="rId127" Type="http://schemas.openxmlformats.org/officeDocument/2006/relationships/slide" Target="slides/slide124.xml"/><Relationship Id="rId128" Type="http://schemas.openxmlformats.org/officeDocument/2006/relationships/slide" Target="slides/slide125.xml"/><Relationship Id="rId129" Type="http://schemas.openxmlformats.org/officeDocument/2006/relationships/slide" Target="slides/slide126.xml"/><Relationship Id="rId210" Type="http://schemas.openxmlformats.org/officeDocument/2006/relationships/slide" Target="slides/slide207.xml"/><Relationship Id="rId211" Type="http://schemas.openxmlformats.org/officeDocument/2006/relationships/slide" Target="slides/slide208.xml"/><Relationship Id="rId212" Type="http://schemas.openxmlformats.org/officeDocument/2006/relationships/slide" Target="slides/slide209.xml"/><Relationship Id="rId213" Type="http://schemas.openxmlformats.org/officeDocument/2006/relationships/slide" Target="slides/slide210.xml"/><Relationship Id="rId214" Type="http://schemas.openxmlformats.org/officeDocument/2006/relationships/slide" Target="slides/slide211.xml"/><Relationship Id="rId215" Type="http://schemas.openxmlformats.org/officeDocument/2006/relationships/slide" Target="slides/slide212.xml"/><Relationship Id="rId216" Type="http://schemas.openxmlformats.org/officeDocument/2006/relationships/slide" Target="slides/slide213.xml"/><Relationship Id="rId217" Type="http://schemas.openxmlformats.org/officeDocument/2006/relationships/slide" Target="slides/slide214.xml"/><Relationship Id="rId218" Type="http://schemas.openxmlformats.org/officeDocument/2006/relationships/slide" Target="slides/slide215.xml"/><Relationship Id="rId219" Type="http://schemas.openxmlformats.org/officeDocument/2006/relationships/slide" Target="slides/slide216.xml"/><Relationship Id="rId90" Type="http://schemas.openxmlformats.org/officeDocument/2006/relationships/slide" Target="slides/slide87.xml"/><Relationship Id="rId91" Type="http://schemas.openxmlformats.org/officeDocument/2006/relationships/slide" Target="slides/slide88.xml"/><Relationship Id="rId92" Type="http://schemas.openxmlformats.org/officeDocument/2006/relationships/slide" Target="slides/slide89.xml"/><Relationship Id="rId93" Type="http://schemas.openxmlformats.org/officeDocument/2006/relationships/slide" Target="slides/slide90.xml"/><Relationship Id="rId94" Type="http://schemas.openxmlformats.org/officeDocument/2006/relationships/slide" Target="slides/slide91.xml"/><Relationship Id="rId95" Type="http://schemas.openxmlformats.org/officeDocument/2006/relationships/slide" Target="slides/slide92.xml"/><Relationship Id="rId96" Type="http://schemas.openxmlformats.org/officeDocument/2006/relationships/slide" Target="slides/slide93.xml"/><Relationship Id="rId97" Type="http://schemas.openxmlformats.org/officeDocument/2006/relationships/slide" Target="slides/slide94.xml"/><Relationship Id="rId98" Type="http://schemas.openxmlformats.org/officeDocument/2006/relationships/slide" Target="slides/slide95.xml"/><Relationship Id="rId99" Type="http://schemas.openxmlformats.org/officeDocument/2006/relationships/slide" Target="slides/slide96.xml"/><Relationship Id="rId190" Type="http://schemas.openxmlformats.org/officeDocument/2006/relationships/slide" Target="slides/slide187.xml"/><Relationship Id="rId191" Type="http://schemas.openxmlformats.org/officeDocument/2006/relationships/slide" Target="slides/slide188.xml"/><Relationship Id="rId192" Type="http://schemas.openxmlformats.org/officeDocument/2006/relationships/slide" Target="slides/slide189.xml"/><Relationship Id="rId193" Type="http://schemas.openxmlformats.org/officeDocument/2006/relationships/slide" Target="slides/slide190.xml"/><Relationship Id="rId194" Type="http://schemas.openxmlformats.org/officeDocument/2006/relationships/slide" Target="slides/slide191.xml"/><Relationship Id="rId195" Type="http://schemas.openxmlformats.org/officeDocument/2006/relationships/slide" Target="slides/slide192.xml"/><Relationship Id="rId196" Type="http://schemas.openxmlformats.org/officeDocument/2006/relationships/slide" Target="slides/slide193.xml"/><Relationship Id="rId197" Type="http://schemas.openxmlformats.org/officeDocument/2006/relationships/slide" Target="slides/slide194.xml"/><Relationship Id="rId198" Type="http://schemas.openxmlformats.org/officeDocument/2006/relationships/slide" Target="slides/slide195.xml"/><Relationship Id="rId199" Type="http://schemas.openxmlformats.org/officeDocument/2006/relationships/slide" Target="slides/slide19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130" Type="http://schemas.openxmlformats.org/officeDocument/2006/relationships/slide" Target="slides/slide127.xml"/><Relationship Id="rId131" Type="http://schemas.openxmlformats.org/officeDocument/2006/relationships/slide" Target="slides/slide128.xml"/><Relationship Id="rId132" Type="http://schemas.openxmlformats.org/officeDocument/2006/relationships/slide" Target="slides/slide129.xml"/><Relationship Id="rId133" Type="http://schemas.openxmlformats.org/officeDocument/2006/relationships/slide" Target="slides/slide130.xml"/><Relationship Id="rId220" Type="http://schemas.openxmlformats.org/officeDocument/2006/relationships/slide" Target="slides/slide217.xml"/><Relationship Id="rId221" Type="http://schemas.openxmlformats.org/officeDocument/2006/relationships/slide" Target="slides/slide218.xml"/><Relationship Id="rId222" Type="http://schemas.openxmlformats.org/officeDocument/2006/relationships/slide" Target="slides/slide219.xml"/><Relationship Id="rId223" Type="http://schemas.openxmlformats.org/officeDocument/2006/relationships/slide" Target="slides/slide220.xml"/><Relationship Id="rId224" Type="http://schemas.openxmlformats.org/officeDocument/2006/relationships/slide" Target="slides/slide221.xml"/><Relationship Id="rId225" Type="http://schemas.openxmlformats.org/officeDocument/2006/relationships/slide" Target="slides/slide222.xml"/><Relationship Id="rId226" Type="http://schemas.openxmlformats.org/officeDocument/2006/relationships/slide" Target="slides/slide223.xml"/><Relationship Id="rId227" Type="http://schemas.openxmlformats.org/officeDocument/2006/relationships/slide" Target="slides/slide224.xml"/><Relationship Id="rId228" Type="http://schemas.openxmlformats.org/officeDocument/2006/relationships/slide" Target="slides/slide225.xml"/><Relationship Id="rId229" Type="http://schemas.openxmlformats.org/officeDocument/2006/relationships/slide" Target="slides/slide226.xml"/><Relationship Id="rId134" Type="http://schemas.openxmlformats.org/officeDocument/2006/relationships/slide" Target="slides/slide131.xml"/><Relationship Id="rId135" Type="http://schemas.openxmlformats.org/officeDocument/2006/relationships/slide" Target="slides/slide132.xml"/><Relationship Id="rId136" Type="http://schemas.openxmlformats.org/officeDocument/2006/relationships/slide" Target="slides/slide133.xml"/><Relationship Id="rId137" Type="http://schemas.openxmlformats.org/officeDocument/2006/relationships/slide" Target="slides/slide134.xml"/><Relationship Id="rId138" Type="http://schemas.openxmlformats.org/officeDocument/2006/relationships/slide" Target="slides/slide135.xml"/><Relationship Id="rId139" Type="http://schemas.openxmlformats.org/officeDocument/2006/relationships/slide" Target="slides/slide1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40" Type="http://schemas.openxmlformats.org/officeDocument/2006/relationships/slide" Target="slides/slide137.xml"/><Relationship Id="rId141" Type="http://schemas.openxmlformats.org/officeDocument/2006/relationships/slide" Target="slides/slide138.xml"/><Relationship Id="rId142" Type="http://schemas.openxmlformats.org/officeDocument/2006/relationships/slide" Target="slides/slide139.xml"/><Relationship Id="rId143" Type="http://schemas.openxmlformats.org/officeDocument/2006/relationships/slide" Target="slides/slide140.xml"/><Relationship Id="rId144" Type="http://schemas.openxmlformats.org/officeDocument/2006/relationships/slide" Target="slides/slide141.xml"/><Relationship Id="rId145" Type="http://schemas.openxmlformats.org/officeDocument/2006/relationships/slide" Target="slides/slide142.xml"/><Relationship Id="rId146" Type="http://schemas.openxmlformats.org/officeDocument/2006/relationships/slide" Target="slides/slide143.xml"/><Relationship Id="rId147" Type="http://schemas.openxmlformats.org/officeDocument/2006/relationships/slide" Target="slides/slide144.xml"/><Relationship Id="rId148" Type="http://schemas.openxmlformats.org/officeDocument/2006/relationships/slide" Target="slides/slide145.xml"/><Relationship Id="rId149" Type="http://schemas.openxmlformats.org/officeDocument/2006/relationships/slide" Target="slides/slide146.xml"/><Relationship Id="rId230" Type="http://schemas.openxmlformats.org/officeDocument/2006/relationships/slide" Target="slides/slide227.xml"/><Relationship Id="rId231" Type="http://schemas.openxmlformats.org/officeDocument/2006/relationships/slide" Target="slides/slide228.xml"/><Relationship Id="rId232" Type="http://schemas.openxmlformats.org/officeDocument/2006/relationships/slide" Target="slides/slide229.xml"/><Relationship Id="rId233" Type="http://schemas.openxmlformats.org/officeDocument/2006/relationships/slide" Target="slides/slide230.xml"/><Relationship Id="rId234" Type="http://schemas.openxmlformats.org/officeDocument/2006/relationships/slide" Target="slides/slide231.xml"/><Relationship Id="rId235" Type="http://schemas.openxmlformats.org/officeDocument/2006/relationships/slide" Target="slides/slide232.xml"/><Relationship Id="rId236" Type="http://schemas.openxmlformats.org/officeDocument/2006/relationships/slide" Target="slides/slide233.xml"/><Relationship Id="rId237" Type="http://schemas.openxmlformats.org/officeDocument/2006/relationships/slide" Target="slides/slide234.xml"/><Relationship Id="rId238" Type="http://schemas.openxmlformats.org/officeDocument/2006/relationships/slide" Target="slides/slide235.xml"/><Relationship Id="rId239" Type="http://schemas.openxmlformats.org/officeDocument/2006/relationships/slide" Target="slides/slide23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150" Type="http://schemas.openxmlformats.org/officeDocument/2006/relationships/slide" Target="slides/slide147.xml"/><Relationship Id="rId151" Type="http://schemas.openxmlformats.org/officeDocument/2006/relationships/slide" Target="slides/slide148.xml"/><Relationship Id="rId152" Type="http://schemas.openxmlformats.org/officeDocument/2006/relationships/slide" Target="slides/slide149.xml"/><Relationship Id="rId153" Type="http://schemas.openxmlformats.org/officeDocument/2006/relationships/slide" Target="slides/slide150.xml"/><Relationship Id="rId154" Type="http://schemas.openxmlformats.org/officeDocument/2006/relationships/slide" Target="slides/slide151.xml"/><Relationship Id="rId155" Type="http://schemas.openxmlformats.org/officeDocument/2006/relationships/slide" Target="slides/slide152.xml"/><Relationship Id="rId156" Type="http://schemas.openxmlformats.org/officeDocument/2006/relationships/slide" Target="slides/slide153.xml"/><Relationship Id="rId157" Type="http://schemas.openxmlformats.org/officeDocument/2006/relationships/slide" Target="slides/slide154.xml"/><Relationship Id="rId158" Type="http://schemas.openxmlformats.org/officeDocument/2006/relationships/slide" Target="slides/slide155.xml"/><Relationship Id="rId159" Type="http://schemas.openxmlformats.org/officeDocument/2006/relationships/slide" Target="slides/slide156.xml"/><Relationship Id="rId240" Type="http://schemas.openxmlformats.org/officeDocument/2006/relationships/slide" Target="slides/slide237.xml"/><Relationship Id="rId241" Type="http://schemas.openxmlformats.org/officeDocument/2006/relationships/slide" Target="slides/slide238.xml"/><Relationship Id="rId242" Type="http://schemas.openxmlformats.org/officeDocument/2006/relationships/slide" Target="slides/slide239.xml"/><Relationship Id="rId243" Type="http://schemas.openxmlformats.org/officeDocument/2006/relationships/slide" Target="slides/slide240.xml"/><Relationship Id="rId244" Type="http://schemas.openxmlformats.org/officeDocument/2006/relationships/slide" Target="slides/slide241.xml"/><Relationship Id="rId245" Type="http://schemas.openxmlformats.org/officeDocument/2006/relationships/slide" Target="slides/slide242.xml"/><Relationship Id="rId246" Type="http://schemas.openxmlformats.org/officeDocument/2006/relationships/slide" Target="slides/slide243.xml"/><Relationship Id="rId247" Type="http://schemas.openxmlformats.org/officeDocument/2006/relationships/slide" Target="slides/slide244.xml"/><Relationship Id="rId248" Type="http://schemas.openxmlformats.org/officeDocument/2006/relationships/slide" Target="slides/slide245.xml"/><Relationship Id="rId249" Type="http://schemas.openxmlformats.org/officeDocument/2006/relationships/slide" Target="slides/slide24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160" Type="http://schemas.openxmlformats.org/officeDocument/2006/relationships/slide" Target="slides/slide157.xml"/><Relationship Id="rId161" Type="http://schemas.openxmlformats.org/officeDocument/2006/relationships/slide" Target="slides/slide158.xml"/><Relationship Id="rId162" Type="http://schemas.openxmlformats.org/officeDocument/2006/relationships/slide" Target="slides/slide159.xml"/><Relationship Id="rId163" Type="http://schemas.openxmlformats.org/officeDocument/2006/relationships/slide" Target="slides/slide160.xml"/><Relationship Id="rId164" Type="http://schemas.openxmlformats.org/officeDocument/2006/relationships/slide" Target="slides/slide161.xml"/><Relationship Id="rId165" Type="http://schemas.openxmlformats.org/officeDocument/2006/relationships/slide" Target="slides/slide162.xml"/><Relationship Id="rId166" Type="http://schemas.openxmlformats.org/officeDocument/2006/relationships/slide" Target="slides/slide163.xml"/><Relationship Id="rId167" Type="http://schemas.openxmlformats.org/officeDocument/2006/relationships/slide" Target="slides/slide164.xml"/><Relationship Id="rId168" Type="http://schemas.openxmlformats.org/officeDocument/2006/relationships/slide" Target="slides/slide165.xml"/><Relationship Id="rId169" Type="http://schemas.openxmlformats.org/officeDocument/2006/relationships/slide" Target="slides/slide166.xml"/><Relationship Id="rId250" Type="http://schemas.openxmlformats.org/officeDocument/2006/relationships/slide" Target="slides/slide247.xml"/><Relationship Id="rId251" Type="http://schemas.openxmlformats.org/officeDocument/2006/relationships/slide" Target="slides/slide248.xml"/><Relationship Id="rId252" Type="http://schemas.openxmlformats.org/officeDocument/2006/relationships/slide" Target="slides/slide249.xml"/><Relationship Id="rId253" Type="http://schemas.openxmlformats.org/officeDocument/2006/relationships/slide" Target="slides/slide250.xml"/><Relationship Id="rId254" Type="http://schemas.openxmlformats.org/officeDocument/2006/relationships/slide" Target="slides/slide251.xml"/><Relationship Id="rId255" Type="http://schemas.openxmlformats.org/officeDocument/2006/relationships/slide" Target="slides/slide252.xml"/><Relationship Id="rId256" Type="http://schemas.openxmlformats.org/officeDocument/2006/relationships/slide" Target="slides/slide253.xml"/><Relationship Id="rId257" Type="http://schemas.openxmlformats.org/officeDocument/2006/relationships/slide" Target="slides/slide254.xml"/><Relationship Id="rId258" Type="http://schemas.openxmlformats.org/officeDocument/2006/relationships/slide" Target="slides/slide255.xml"/><Relationship Id="rId259" Type="http://schemas.openxmlformats.org/officeDocument/2006/relationships/slide" Target="slides/slide256.xml"/><Relationship Id="rId100" Type="http://schemas.openxmlformats.org/officeDocument/2006/relationships/slide" Target="slides/slide97.xml"/><Relationship Id="rId101" Type="http://schemas.openxmlformats.org/officeDocument/2006/relationships/slide" Target="slides/slide98.xml"/><Relationship Id="rId102" Type="http://schemas.openxmlformats.org/officeDocument/2006/relationships/slide" Target="slides/slide99.xml"/><Relationship Id="rId103" Type="http://schemas.openxmlformats.org/officeDocument/2006/relationships/slide" Target="slides/slide100.xml"/><Relationship Id="rId104" Type="http://schemas.openxmlformats.org/officeDocument/2006/relationships/slide" Target="slides/slide101.xml"/><Relationship Id="rId105" Type="http://schemas.openxmlformats.org/officeDocument/2006/relationships/slide" Target="slides/slide10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901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2109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901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01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901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F419A262-7AA6-439E-9430-666C1A6B298C}" type="slidenum">
              <a:rPr lang="en-US"/>
              <a:pPr>
                <a:defRPr/>
              </a:pPr>
              <a:t>‹#›</a:t>
            </a:fld>
            <a:endParaRPr lang="en-US"/>
          </a:p>
        </p:txBody>
      </p:sp>
    </p:spTree>
    <p:extLst>
      <p:ext uri="{BB962C8B-B14F-4D97-AF65-F5344CB8AC3E}">
        <p14:creationId xmlns:p14="http://schemas.microsoft.com/office/powerpoint/2010/main" val="35650278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8.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4.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1.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2.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3.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4.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5.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6.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7.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8.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0.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1.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2.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3.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4.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5.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6.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7.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8.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0.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1.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2.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3.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4.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5.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6.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7.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8.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0.xml"/></Relationships>
</file>

<file path=ppt/notesSlides/_rels/notesSlide2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1.xml"/></Relationships>
</file>

<file path=ppt/notesSlides/_rels/notesSlide2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2.xml"/></Relationships>
</file>

<file path=ppt/notesSlides/_rels/notesSlide2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3.xml"/></Relationships>
</file>

<file path=ppt/notesSlides/_rels/notesSlide2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4.xml"/></Relationships>
</file>

<file path=ppt/notesSlides/_rels/notesSlide2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5.xml"/></Relationships>
</file>

<file path=ppt/notesSlides/_rels/notesSlide2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6.xml"/></Relationships>
</file>

<file path=ppt/notesSlides/_rels/notesSlide2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7.xml"/></Relationships>
</file>

<file path=ppt/notesSlides/_rels/notesSlide2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8.xml"/></Relationships>
</file>

<file path=ppt/notesSlides/_rels/notesSlide2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0.xml"/></Relationships>
</file>

<file path=ppt/notesSlides/_rels/notesSlide2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1.xml"/></Relationships>
</file>

<file path=ppt/notesSlides/_rels/notesSlide2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2.xml"/></Relationships>
</file>

<file path=ppt/notesSlides/_rels/notesSlide2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3.xml"/></Relationships>
</file>

<file path=ppt/notesSlides/_rels/notesSlide2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4.xml"/></Relationships>
</file>

<file path=ppt/notesSlides/_rels/notesSlide2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5.xml"/></Relationships>
</file>

<file path=ppt/notesSlides/_rels/notesSlide2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6.xml"/></Relationships>
</file>

<file path=ppt/notesSlides/_rels/notesSlide2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7.xml"/></Relationships>
</file>

<file path=ppt/notesSlides/_rels/notesSlide2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8.xml"/></Relationships>
</file>

<file path=ppt/notesSlides/_rels/notesSlide2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0.xml"/></Relationships>
</file>

<file path=ppt/notesSlides/_rels/notesSlide2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1.xml"/></Relationships>
</file>

<file path=ppt/notesSlides/_rels/notesSlide2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2.xml"/></Relationships>
</file>

<file path=ppt/notesSlides/_rels/notesSlide2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3.xml"/></Relationships>
</file>

<file path=ppt/notesSlides/_rels/notesSlide2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4.xml"/></Relationships>
</file>

<file path=ppt/notesSlides/_rels/notesSlide2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5.xml"/></Relationships>
</file>

<file path=ppt/notesSlides/_rels/notesSlide2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6.xml"/></Relationships>
</file>

<file path=ppt/notesSlides/_rels/notesSlide2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7.xml"/></Relationships>
</file>

<file path=ppt/notesSlides/_rels/notesSlide2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8.xml"/></Relationships>
</file>

<file path=ppt/notesSlides/_rels/notesSlide2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0.xml"/></Relationships>
</file>

<file path=ppt/notesSlides/_rels/notesSlide2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p>
            <a:fld id="{47B4D9F1-27EA-464A-9546-6815E74D94A6}" type="slidenum">
              <a:rPr lang="en-US" smtClean="0">
                <a:latin typeface="Arial" charset="0"/>
              </a:rPr>
              <a:pPr/>
              <a:t>1</a:t>
            </a:fld>
            <a:endParaRPr lang="en-US" smtClean="0">
              <a:latin typeface="Arial" charset="0"/>
            </a:endParaRPr>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xfrm>
            <a:off x="1151833" y="686543"/>
            <a:ext cx="4554335" cy="3428022"/>
          </a:xfrm>
          <a:ln/>
        </p:spPr>
      </p:sp>
      <p:sp>
        <p:nvSpPr>
          <p:cNvPr id="186371" name="Notes Placeholder 2"/>
          <p:cNvSpPr>
            <a:spLocks noGrp="1"/>
          </p:cNvSpPr>
          <p:nvPr>
            <p:ph type="body" idx="1"/>
          </p:nvPr>
        </p:nvSpPr>
        <p:spPr>
          <a:noFill/>
          <a:ln/>
        </p:spPr>
        <p:txBody>
          <a:bodyPr/>
          <a:lstStyle/>
          <a:p>
            <a:endParaRPr lang="en-US" smtClean="0">
              <a:latin typeface="Arial" pitchFamily="34" charset="0"/>
              <a:ea typeface="ＭＳ Ｐゴシック" pitchFamily="34" charset="-128"/>
            </a:endParaRPr>
          </a:p>
        </p:txBody>
      </p:sp>
      <p:sp>
        <p:nvSpPr>
          <p:cNvPr id="186372" name="Slide Number Placeholder 3"/>
          <p:cNvSpPr>
            <a:spLocks noGrp="1"/>
          </p:cNvSpPr>
          <p:nvPr>
            <p:ph type="sldNum" sz="quarter" idx="5"/>
          </p:nvPr>
        </p:nvSpPr>
        <p:spPr>
          <a:noFill/>
        </p:spPr>
        <p:txBody>
          <a:bodyPr/>
          <a:lstStyle/>
          <a:p>
            <a:fld id="{777513DC-0BCB-4B29-B0E3-206DB1C7879A}" type="slidenum">
              <a:rPr lang="en-US" smtClean="0"/>
              <a:pPr/>
              <a:t>10</a:t>
            </a:fld>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p:cNvSpPr>
            <a:spLocks noGrp="1" noRot="1" noChangeAspect="1" noTextEdit="1"/>
          </p:cNvSpPr>
          <p:nvPr>
            <p:ph type="sldImg"/>
          </p:nvPr>
        </p:nvSpPr>
        <p:spPr>
          <a:ln/>
        </p:spPr>
      </p:sp>
      <p:sp>
        <p:nvSpPr>
          <p:cNvPr id="319491" name="Notes Placeholder 2"/>
          <p:cNvSpPr>
            <a:spLocks noGrp="1"/>
          </p:cNvSpPr>
          <p:nvPr>
            <p:ph type="body" idx="1"/>
          </p:nvPr>
        </p:nvSpPr>
        <p:spPr>
          <a:noFill/>
          <a:ln/>
        </p:spPr>
        <p:txBody>
          <a:bodyPr/>
          <a:lstStyle/>
          <a:p>
            <a:pPr eaLnBrk="1" hangingPunct="1"/>
            <a:endParaRPr lang="en-US" smtClean="0">
              <a:ea typeface="ＭＳ Ｐゴシック" pitchFamily="34" charset="-128"/>
            </a:endParaRPr>
          </a:p>
        </p:txBody>
      </p:sp>
      <p:sp>
        <p:nvSpPr>
          <p:cNvPr id="319492" name="Slide Number Placeholder 3"/>
          <p:cNvSpPr>
            <a:spLocks noGrp="1"/>
          </p:cNvSpPr>
          <p:nvPr>
            <p:ph type="sldNum" sz="quarter" idx="5"/>
          </p:nvPr>
        </p:nvSpPr>
        <p:spPr>
          <a:noFill/>
        </p:spPr>
        <p:txBody>
          <a:bodyPr/>
          <a:lstStyle/>
          <a:p>
            <a:fld id="{6C748645-EA52-4814-B6DA-1F5B19842E1B}" type="slidenum">
              <a:rPr lang="en-US" smtClean="0">
                <a:latin typeface="Arial" charset="0"/>
              </a:rPr>
              <a:pPr/>
              <a:t>100</a:t>
            </a:fld>
            <a:endParaRPr lang="en-US" smtClean="0">
              <a:latin typeface="Arial"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a:ln/>
        </p:spPr>
      </p:sp>
      <p:sp>
        <p:nvSpPr>
          <p:cNvPr id="320515" name="Notes Placeholder 2"/>
          <p:cNvSpPr>
            <a:spLocks noGrp="1"/>
          </p:cNvSpPr>
          <p:nvPr>
            <p:ph type="body" idx="1"/>
          </p:nvPr>
        </p:nvSpPr>
        <p:spPr>
          <a:noFill/>
          <a:ln/>
        </p:spPr>
        <p:txBody>
          <a:bodyPr/>
          <a:lstStyle/>
          <a:p>
            <a:pPr eaLnBrk="1" hangingPunct="1"/>
            <a:endParaRPr lang="en-US" smtClean="0">
              <a:ea typeface="ＭＳ Ｐゴシック" pitchFamily="34" charset="-128"/>
            </a:endParaRPr>
          </a:p>
        </p:txBody>
      </p:sp>
      <p:sp>
        <p:nvSpPr>
          <p:cNvPr id="320516" name="Slide Number Placeholder 3"/>
          <p:cNvSpPr>
            <a:spLocks noGrp="1"/>
          </p:cNvSpPr>
          <p:nvPr>
            <p:ph type="sldNum" sz="quarter" idx="5"/>
          </p:nvPr>
        </p:nvSpPr>
        <p:spPr>
          <a:noFill/>
        </p:spPr>
        <p:txBody>
          <a:bodyPr/>
          <a:lstStyle/>
          <a:p>
            <a:fld id="{3391A8B4-54B4-4967-B981-82FCB984CE14}" type="slidenum">
              <a:rPr lang="en-US" smtClean="0">
                <a:latin typeface="Arial" charset="0"/>
              </a:rPr>
              <a:pPr/>
              <a:t>101</a:t>
            </a:fld>
            <a:endParaRPr lang="en-US" smtClean="0">
              <a:latin typeface="Arial"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Image Placeholder 1"/>
          <p:cNvSpPr>
            <a:spLocks noGrp="1" noRot="1" noChangeAspect="1" noTextEdit="1"/>
          </p:cNvSpPr>
          <p:nvPr>
            <p:ph type="sldImg"/>
          </p:nvPr>
        </p:nvSpPr>
        <p:spPr>
          <a:ln/>
        </p:spPr>
      </p:sp>
      <p:sp>
        <p:nvSpPr>
          <p:cNvPr id="321539" name="Notes Placeholder 2"/>
          <p:cNvSpPr>
            <a:spLocks noGrp="1"/>
          </p:cNvSpPr>
          <p:nvPr>
            <p:ph type="body" idx="1"/>
          </p:nvPr>
        </p:nvSpPr>
        <p:spPr>
          <a:noFill/>
          <a:ln/>
        </p:spPr>
        <p:txBody>
          <a:bodyPr/>
          <a:lstStyle/>
          <a:p>
            <a:pPr eaLnBrk="1" hangingPunct="1"/>
            <a:endParaRPr lang="en-US" smtClean="0">
              <a:ea typeface="ＭＳ Ｐゴシック" pitchFamily="34" charset="-128"/>
            </a:endParaRPr>
          </a:p>
        </p:txBody>
      </p:sp>
      <p:sp>
        <p:nvSpPr>
          <p:cNvPr id="321540" name="Slide Number Placeholder 3"/>
          <p:cNvSpPr>
            <a:spLocks noGrp="1"/>
          </p:cNvSpPr>
          <p:nvPr>
            <p:ph type="sldNum" sz="quarter" idx="5"/>
          </p:nvPr>
        </p:nvSpPr>
        <p:spPr>
          <a:noFill/>
        </p:spPr>
        <p:txBody>
          <a:bodyPr/>
          <a:lstStyle/>
          <a:p>
            <a:fld id="{58F224DA-2601-4098-BD9C-76798211107E}" type="slidenum">
              <a:rPr lang="en-US" smtClean="0">
                <a:latin typeface="Arial" charset="0"/>
              </a:rPr>
              <a:pPr/>
              <a:t>102</a:t>
            </a:fld>
            <a:endParaRPr lang="en-US" smtClean="0">
              <a:latin typeface="Arial"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lide Image Placeholder 1"/>
          <p:cNvSpPr>
            <a:spLocks noGrp="1" noRot="1" noChangeAspect="1" noTextEdit="1"/>
          </p:cNvSpPr>
          <p:nvPr>
            <p:ph type="sldImg"/>
          </p:nvPr>
        </p:nvSpPr>
        <p:spPr>
          <a:ln/>
        </p:spPr>
      </p:sp>
      <p:sp>
        <p:nvSpPr>
          <p:cNvPr id="322563"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322564" name="Slide Number Placeholder 3"/>
          <p:cNvSpPr>
            <a:spLocks noGrp="1"/>
          </p:cNvSpPr>
          <p:nvPr>
            <p:ph type="sldNum" sz="quarter" idx="5"/>
          </p:nvPr>
        </p:nvSpPr>
        <p:spPr>
          <a:noFill/>
        </p:spPr>
        <p:txBody>
          <a:bodyPr/>
          <a:lstStyle/>
          <a:p>
            <a:fld id="{6D55F0B5-75E5-47B1-8C32-D7AB2E890096}" type="slidenum">
              <a:rPr lang="en-US" smtClean="0">
                <a:latin typeface="Arial" charset="0"/>
              </a:rPr>
              <a:pPr/>
              <a:t>103</a:t>
            </a:fld>
            <a:endParaRPr lang="en-US" smtClean="0">
              <a:latin typeface="Arial"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Slide Image Placeholder 1"/>
          <p:cNvSpPr>
            <a:spLocks noGrp="1" noRot="1" noChangeAspect="1" noTextEdit="1"/>
          </p:cNvSpPr>
          <p:nvPr>
            <p:ph type="sldImg"/>
          </p:nvPr>
        </p:nvSpPr>
        <p:spPr>
          <a:ln/>
        </p:spPr>
      </p:sp>
      <p:sp>
        <p:nvSpPr>
          <p:cNvPr id="323587"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323588" name="Slide Number Placeholder 3"/>
          <p:cNvSpPr>
            <a:spLocks noGrp="1"/>
          </p:cNvSpPr>
          <p:nvPr>
            <p:ph type="sldNum" sz="quarter" idx="5"/>
          </p:nvPr>
        </p:nvSpPr>
        <p:spPr>
          <a:noFill/>
        </p:spPr>
        <p:txBody>
          <a:bodyPr/>
          <a:lstStyle/>
          <a:p>
            <a:fld id="{32A4D402-EA4A-432D-84AD-2A0D919B5D63}" type="slidenum">
              <a:rPr lang="en-US" smtClean="0">
                <a:latin typeface="Arial" charset="0"/>
              </a:rPr>
              <a:pPr/>
              <a:t>104</a:t>
            </a:fld>
            <a:endParaRPr lang="en-US" smtClean="0">
              <a:latin typeface="Arial"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a:ln/>
        </p:spPr>
      </p:sp>
      <p:sp>
        <p:nvSpPr>
          <p:cNvPr id="324611"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324612" name="Slide Number Placeholder 3"/>
          <p:cNvSpPr>
            <a:spLocks noGrp="1"/>
          </p:cNvSpPr>
          <p:nvPr>
            <p:ph type="sldNum" sz="quarter" idx="5"/>
          </p:nvPr>
        </p:nvSpPr>
        <p:spPr>
          <a:noFill/>
        </p:spPr>
        <p:txBody>
          <a:bodyPr/>
          <a:lstStyle/>
          <a:p>
            <a:fld id="{3EA89A94-8FFF-4D95-B9F2-EF8736E56EED}" type="slidenum">
              <a:rPr lang="en-US" smtClean="0">
                <a:latin typeface="Arial" charset="0"/>
              </a:rPr>
              <a:pPr/>
              <a:t>105</a:t>
            </a:fld>
            <a:endParaRPr lang="en-US" smtClean="0">
              <a:latin typeface="Arial"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Image Placeholder 1"/>
          <p:cNvSpPr>
            <a:spLocks noGrp="1" noRot="1" noChangeAspect="1" noTextEdit="1"/>
          </p:cNvSpPr>
          <p:nvPr>
            <p:ph type="sldImg"/>
          </p:nvPr>
        </p:nvSpPr>
        <p:spPr>
          <a:ln/>
        </p:spPr>
      </p:sp>
      <p:sp>
        <p:nvSpPr>
          <p:cNvPr id="325635"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325636" name="Slide Number Placeholder 3"/>
          <p:cNvSpPr>
            <a:spLocks noGrp="1"/>
          </p:cNvSpPr>
          <p:nvPr>
            <p:ph type="sldNum" sz="quarter" idx="5"/>
          </p:nvPr>
        </p:nvSpPr>
        <p:spPr>
          <a:noFill/>
        </p:spPr>
        <p:txBody>
          <a:bodyPr/>
          <a:lstStyle/>
          <a:p>
            <a:fld id="{1B5374AE-0F6E-4FDF-AABC-DBC70A7AA19C}" type="slidenum">
              <a:rPr lang="en-US" smtClean="0">
                <a:latin typeface="Arial" charset="0"/>
              </a:rPr>
              <a:pPr/>
              <a:t>106</a:t>
            </a:fld>
            <a:endParaRPr lang="en-US" smtClean="0">
              <a:latin typeface="Arial"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a:noFill/>
          <a:ln/>
        </p:spPr>
        <p:txBody>
          <a:bodyPr/>
          <a:lstStyle/>
          <a:p>
            <a:endParaRPr lang="en-US" smtClean="0">
              <a:ea typeface="ＭＳ Ｐゴシック" pitchFamily="34" charset="-128"/>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a:noFill/>
          <a:ln/>
        </p:spPr>
        <p:txBody>
          <a:bodyPr/>
          <a:lstStyle/>
          <a:p>
            <a:endParaRPr lang="en-US" smtClean="0">
              <a:ea typeface="ＭＳ Ｐゴシック" pitchFamily="34" charset="-128"/>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Slide Image Placeholder 1"/>
          <p:cNvSpPr>
            <a:spLocks noGrp="1" noRot="1" noChangeAspect="1" noTextEdit="1"/>
          </p:cNvSpPr>
          <p:nvPr>
            <p:ph type="sldImg"/>
          </p:nvPr>
        </p:nvSpPr>
        <p:spPr>
          <a:ln/>
        </p:spPr>
      </p:sp>
      <p:sp>
        <p:nvSpPr>
          <p:cNvPr id="328707"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328708" name="Slide Number Placeholder 3"/>
          <p:cNvSpPr>
            <a:spLocks noGrp="1"/>
          </p:cNvSpPr>
          <p:nvPr>
            <p:ph type="sldNum" sz="quarter" idx="5"/>
          </p:nvPr>
        </p:nvSpPr>
        <p:spPr>
          <a:noFill/>
        </p:spPr>
        <p:txBody>
          <a:bodyPr/>
          <a:lstStyle/>
          <a:p>
            <a:fld id="{E8F20D93-460D-4758-9267-D74A37AB16D1}" type="slidenum">
              <a:rPr lang="en-US" smtClean="0">
                <a:latin typeface="Arial" charset="0"/>
              </a:rPr>
              <a:pPr/>
              <a:t>109</a:t>
            </a:fld>
            <a:endParaRPr lang="en-US"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xfrm>
            <a:off x="1151833" y="686543"/>
            <a:ext cx="4554335" cy="3428022"/>
          </a:xfrm>
          <a:ln/>
        </p:spPr>
      </p:sp>
      <p:sp>
        <p:nvSpPr>
          <p:cNvPr id="186371" name="Notes Placeholder 2"/>
          <p:cNvSpPr>
            <a:spLocks noGrp="1"/>
          </p:cNvSpPr>
          <p:nvPr>
            <p:ph type="body" idx="1"/>
          </p:nvPr>
        </p:nvSpPr>
        <p:spPr>
          <a:noFill/>
          <a:ln/>
        </p:spPr>
        <p:txBody>
          <a:bodyPr/>
          <a:lstStyle/>
          <a:p>
            <a:endParaRPr lang="en-US" smtClean="0">
              <a:latin typeface="Arial" pitchFamily="34" charset="0"/>
              <a:ea typeface="ＭＳ Ｐゴシック" pitchFamily="34" charset="-128"/>
            </a:endParaRPr>
          </a:p>
        </p:txBody>
      </p:sp>
      <p:sp>
        <p:nvSpPr>
          <p:cNvPr id="186372" name="Slide Number Placeholder 3"/>
          <p:cNvSpPr>
            <a:spLocks noGrp="1"/>
          </p:cNvSpPr>
          <p:nvPr>
            <p:ph type="sldNum" sz="quarter" idx="5"/>
          </p:nvPr>
        </p:nvSpPr>
        <p:spPr>
          <a:noFill/>
        </p:spPr>
        <p:txBody>
          <a:bodyPr/>
          <a:lstStyle/>
          <a:p>
            <a:fld id="{777513DC-0BCB-4B29-B0E3-206DB1C7879A}" type="slidenum">
              <a:rPr lang="en-US" smtClean="0"/>
              <a:pPr/>
              <a:t>11</a:t>
            </a:fld>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Slide Image Placeholder 1"/>
          <p:cNvSpPr>
            <a:spLocks noGrp="1" noRot="1" noChangeAspect="1" noTextEdit="1"/>
          </p:cNvSpPr>
          <p:nvPr>
            <p:ph type="sldImg"/>
          </p:nvPr>
        </p:nvSpPr>
        <p:spPr>
          <a:ln/>
        </p:spPr>
      </p:sp>
      <p:sp>
        <p:nvSpPr>
          <p:cNvPr id="329731"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329732" name="Slide Number Placeholder 3"/>
          <p:cNvSpPr>
            <a:spLocks noGrp="1"/>
          </p:cNvSpPr>
          <p:nvPr>
            <p:ph type="sldNum" sz="quarter" idx="5"/>
          </p:nvPr>
        </p:nvSpPr>
        <p:spPr>
          <a:noFill/>
        </p:spPr>
        <p:txBody>
          <a:bodyPr/>
          <a:lstStyle/>
          <a:p>
            <a:fld id="{01C154C0-08B4-4E8E-88F3-4CB3A77B780A}" type="slidenum">
              <a:rPr lang="en-US" smtClean="0">
                <a:latin typeface="Arial" charset="0"/>
              </a:rPr>
              <a:pPr/>
              <a:t>110</a:t>
            </a:fld>
            <a:endParaRPr lang="en-US" smtClean="0">
              <a:latin typeface="Arial"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a:ln/>
        </p:spPr>
      </p:sp>
      <p:sp>
        <p:nvSpPr>
          <p:cNvPr id="330755"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330756" name="Slide Number Placeholder 3"/>
          <p:cNvSpPr>
            <a:spLocks noGrp="1"/>
          </p:cNvSpPr>
          <p:nvPr>
            <p:ph type="sldNum" sz="quarter" idx="5"/>
          </p:nvPr>
        </p:nvSpPr>
        <p:spPr>
          <a:noFill/>
        </p:spPr>
        <p:txBody>
          <a:bodyPr/>
          <a:lstStyle/>
          <a:p>
            <a:fld id="{176D7836-A2D0-48AF-9B33-29745F032DD7}" type="slidenum">
              <a:rPr lang="en-US" smtClean="0">
                <a:latin typeface="Arial" charset="0"/>
              </a:rPr>
              <a:pPr/>
              <a:t>111</a:t>
            </a:fld>
            <a:endParaRPr lang="en-US" smtClean="0">
              <a:latin typeface="Arial"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Slide Image Placeholder 1"/>
          <p:cNvSpPr>
            <a:spLocks noGrp="1" noRot="1" noChangeAspect="1" noTextEdit="1"/>
          </p:cNvSpPr>
          <p:nvPr>
            <p:ph type="sldImg"/>
          </p:nvPr>
        </p:nvSpPr>
        <p:spPr>
          <a:ln/>
        </p:spPr>
      </p:sp>
      <p:sp>
        <p:nvSpPr>
          <p:cNvPr id="331779"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331780" name="Slide Number Placeholder 3"/>
          <p:cNvSpPr>
            <a:spLocks noGrp="1"/>
          </p:cNvSpPr>
          <p:nvPr>
            <p:ph type="sldNum" sz="quarter" idx="5"/>
          </p:nvPr>
        </p:nvSpPr>
        <p:spPr>
          <a:noFill/>
        </p:spPr>
        <p:txBody>
          <a:bodyPr/>
          <a:lstStyle/>
          <a:p>
            <a:fld id="{2D5CB6A3-22E4-4E1F-A0B0-7CD705E3AB07}" type="slidenum">
              <a:rPr lang="en-US" smtClean="0">
                <a:latin typeface="Arial" charset="0"/>
              </a:rPr>
              <a:pPr/>
              <a:t>112</a:t>
            </a:fld>
            <a:endParaRPr lang="en-US" smtClean="0">
              <a:latin typeface="Arial"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p:cNvSpPr>
            <a:spLocks noGrp="1" noRot="1" noChangeAspect="1" noTextEdit="1"/>
          </p:cNvSpPr>
          <p:nvPr>
            <p:ph type="sldImg"/>
          </p:nvPr>
        </p:nvSpPr>
        <p:spPr>
          <a:ln/>
        </p:spPr>
      </p:sp>
      <p:sp>
        <p:nvSpPr>
          <p:cNvPr id="332803"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332804" name="Slide Number Placeholder 3"/>
          <p:cNvSpPr>
            <a:spLocks noGrp="1"/>
          </p:cNvSpPr>
          <p:nvPr>
            <p:ph type="sldNum" sz="quarter" idx="5"/>
          </p:nvPr>
        </p:nvSpPr>
        <p:spPr>
          <a:noFill/>
        </p:spPr>
        <p:txBody>
          <a:bodyPr/>
          <a:lstStyle/>
          <a:p>
            <a:fld id="{C905F006-7E60-42A1-B962-36BAD58F6083}" type="slidenum">
              <a:rPr lang="en-US" smtClean="0">
                <a:latin typeface="Arial" charset="0"/>
              </a:rPr>
              <a:pPr/>
              <a:t>113</a:t>
            </a:fld>
            <a:endParaRPr lang="en-US" smtClean="0">
              <a:latin typeface="Arial"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Slide Image Placeholder 1"/>
          <p:cNvSpPr>
            <a:spLocks noGrp="1" noRot="1" noChangeAspect="1" noTextEdit="1"/>
          </p:cNvSpPr>
          <p:nvPr>
            <p:ph type="sldImg"/>
          </p:nvPr>
        </p:nvSpPr>
        <p:spPr>
          <a:ln/>
        </p:spPr>
      </p:sp>
      <p:sp>
        <p:nvSpPr>
          <p:cNvPr id="333827"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333828" name="Slide Number Placeholder 3"/>
          <p:cNvSpPr>
            <a:spLocks noGrp="1"/>
          </p:cNvSpPr>
          <p:nvPr>
            <p:ph type="sldNum" sz="quarter" idx="5"/>
          </p:nvPr>
        </p:nvSpPr>
        <p:spPr>
          <a:noFill/>
        </p:spPr>
        <p:txBody>
          <a:bodyPr/>
          <a:lstStyle/>
          <a:p>
            <a:fld id="{BFA73528-1850-436C-A5DB-F9E83967AD32}" type="slidenum">
              <a:rPr lang="en-US" smtClean="0">
                <a:latin typeface="Arial" charset="0"/>
              </a:rPr>
              <a:pPr/>
              <a:t>114</a:t>
            </a:fld>
            <a:endParaRPr lang="en-US" smtClean="0">
              <a:latin typeface="Arial"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p:cNvSpPr>
            <a:spLocks noGrp="1" noRot="1" noChangeAspect="1" noTextEdit="1"/>
          </p:cNvSpPr>
          <p:nvPr>
            <p:ph type="sldImg"/>
          </p:nvPr>
        </p:nvSpPr>
        <p:spPr>
          <a:ln/>
        </p:spPr>
      </p:sp>
      <p:sp>
        <p:nvSpPr>
          <p:cNvPr id="334851"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334852" name="Slide Number Placeholder 3"/>
          <p:cNvSpPr>
            <a:spLocks noGrp="1"/>
          </p:cNvSpPr>
          <p:nvPr>
            <p:ph type="sldNum" sz="quarter" idx="5"/>
          </p:nvPr>
        </p:nvSpPr>
        <p:spPr>
          <a:noFill/>
        </p:spPr>
        <p:txBody>
          <a:bodyPr/>
          <a:lstStyle/>
          <a:p>
            <a:fld id="{92322E20-F8F4-49FE-BEAC-8C4CB53F841B}" type="slidenum">
              <a:rPr lang="en-US" smtClean="0">
                <a:latin typeface="Arial" charset="0"/>
              </a:rPr>
              <a:pPr/>
              <a:t>115</a:t>
            </a:fld>
            <a:endParaRPr lang="en-US" smtClean="0">
              <a:latin typeface="Arial"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Slide Image Placeholder 1"/>
          <p:cNvSpPr>
            <a:spLocks noGrp="1" noRot="1" noChangeAspect="1" noTextEdit="1"/>
          </p:cNvSpPr>
          <p:nvPr>
            <p:ph type="sldImg"/>
          </p:nvPr>
        </p:nvSpPr>
        <p:spPr>
          <a:ln/>
        </p:spPr>
      </p:sp>
      <p:sp>
        <p:nvSpPr>
          <p:cNvPr id="335875"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335876" name="Slide Number Placeholder 3"/>
          <p:cNvSpPr>
            <a:spLocks noGrp="1"/>
          </p:cNvSpPr>
          <p:nvPr>
            <p:ph type="sldNum" sz="quarter" idx="5"/>
          </p:nvPr>
        </p:nvSpPr>
        <p:spPr>
          <a:noFill/>
        </p:spPr>
        <p:txBody>
          <a:bodyPr/>
          <a:lstStyle/>
          <a:p>
            <a:fld id="{BFE4EA77-E664-4554-B7F2-02B5A3F07F83}" type="slidenum">
              <a:rPr lang="en-US" smtClean="0">
                <a:latin typeface="Arial" charset="0"/>
              </a:rPr>
              <a:pPr/>
              <a:t>116</a:t>
            </a:fld>
            <a:endParaRPr lang="en-US" smtClean="0">
              <a:latin typeface="Arial"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Slide Image Placeholder 1"/>
          <p:cNvSpPr>
            <a:spLocks noGrp="1" noRot="1" noChangeAspect="1" noTextEdit="1"/>
          </p:cNvSpPr>
          <p:nvPr>
            <p:ph type="sldImg"/>
          </p:nvPr>
        </p:nvSpPr>
        <p:spPr>
          <a:ln/>
        </p:spPr>
      </p:sp>
      <p:sp>
        <p:nvSpPr>
          <p:cNvPr id="336899"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336900" name="Slide Number Placeholder 3"/>
          <p:cNvSpPr>
            <a:spLocks noGrp="1"/>
          </p:cNvSpPr>
          <p:nvPr>
            <p:ph type="sldNum" sz="quarter" idx="5"/>
          </p:nvPr>
        </p:nvSpPr>
        <p:spPr>
          <a:noFill/>
        </p:spPr>
        <p:txBody>
          <a:bodyPr/>
          <a:lstStyle/>
          <a:p>
            <a:fld id="{CB3B10D6-6F39-4C19-93ED-3E5A95A4076F}" type="slidenum">
              <a:rPr lang="en-US" smtClean="0">
                <a:latin typeface="Arial" charset="0"/>
              </a:rPr>
              <a:pPr/>
              <a:t>117</a:t>
            </a:fld>
            <a:endParaRPr lang="en-US" smtClean="0">
              <a:latin typeface="Arial"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Slide Image Placeholder 1"/>
          <p:cNvSpPr>
            <a:spLocks noGrp="1" noRot="1" noChangeAspect="1" noTextEdit="1"/>
          </p:cNvSpPr>
          <p:nvPr>
            <p:ph type="sldImg"/>
          </p:nvPr>
        </p:nvSpPr>
        <p:spPr>
          <a:ln/>
        </p:spPr>
      </p:sp>
      <p:sp>
        <p:nvSpPr>
          <p:cNvPr id="337923"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337924" name="Slide Number Placeholder 3"/>
          <p:cNvSpPr>
            <a:spLocks noGrp="1"/>
          </p:cNvSpPr>
          <p:nvPr>
            <p:ph type="sldNum" sz="quarter" idx="5"/>
          </p:nvPr>
        </p:nvSpPr>
        <p:spPr>
          <a:noFill/>
        </p:spPr>
        <p:txBody>
          <a:bodyPr/>
          <a:lstStyle/>
          <a:p>
            <a:fld id="{3DD9467D-3A69-4910-AEBF-6BD433136A9B}" type="slidenum">
              <a:rPr lang="en-US" smtClean="0">
                <a:latin typeface="Arial" charset="0"/>
              </a:rPr>
              <a:pPr/>
              <a:t>118</a:t>
            </a:fld>
            <a:endParaRPr lang="en-US" smtClean="0">
              <a:latin typeface="Arial"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a:ln/>
        </p:spPr>
      </p:sp>
      <p:sp>
        <p:nvSpPr>
          <p:cNvPr id="338947"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338948" name="Slide Number Placeholder 3"/>
          <p:cNvSpPr>
            <a:spLocks noGrp="1"/>
          </p:cNvSpPr>
          <p:nvPr>
            <p:ph type="sldNum" sz="quarter" idx="5"/>
          </p:nvPr>
        </p:nvSpPr>
        <p:spPr>
          <a:noFill/>
        </p:spPr>
        <p:txBody>
          <a:bodyPr/>
          <a:lstStyle/>
          <a:p>
            <a:fld id="{A6B4106D-5FE4-41B3-9C15-60D5D2E6D3A5}" type="slidenum">
              <a:rPr lang="en-US" smtClean="0">
                <a:latin typeface="Arial" charset="0"/>
              </a:rPr>
              <a:pPr/>
              <a:t>119</a:t>
            </a:fld>
            <a:endParaRPr lang="en-US"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1833" y="686543"/>
            <a:ext cx="4554335" cy="3428022"/>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8DA929-4584-48BF-85A0-8890AA434333}" type="slidenum">
              <a:rPr lang="en-US" smtClean="0"/>
              <a:pPr/>
              <a:t>12</a:t>
            </a:fld>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TextEdit="1"/>
          </p:cNvSpPr>
          <p:nvPr>
            <p:ph type="sldImg"/>
          </p:nvPr>
        </p:nvSpPr>
        <p:spPr>
          <a:ln/>
        </p:spPr>
      </p:sp>
      <p:sp>
        <p:nvSpPr>
          <p:cNvPr id="339971"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339972" name="Slide Number Placeholder 3"/>
          <p:cNvSpPr>
            <a:spLocks noGrp="1"/>
          </p:cNvSpPr>
          <p:nvPr>
            <p:ph type="sldNum" sz="quarter" idx="5"/>
          </p:nvPr>
        </p:nvSpPr>
        <p:spPr>
          <a:noFill/>
        </p:spPr>
        <p:txBody>
          <a:bodyPr/>
          <a:lstStyle/>
          <a:p>
            <a:fld id="{0D63E698-D8EA-4C31-959C-F80C9F6B9FCC}" type="slidenum">
              <a:rPr lang="en-US" smtClean="0">
                <a:latin typeface="Arial" charset="0"/>
              </a:rPr>
              <a:pPr/>
              <a:t>120</a:t>
            </a:fld>
            <a:endParaRPr lang="en-US" smtClean="0">
              <a:latin typeface="Arial"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79C749CE-2904-4740-8DFA-ECE9D7B7B793}" type="slidenum">
              <a:rPr lang="en-US" smtClean="0">
                <a:latin typeface="Arial" charset="0"/>
              </a:rPr>
              <a:pPr/>
              <a:t>121</a:t>
            </a:fld>
            <a:endParaRPr lang="en-US" smtClean="0">
              <a:latin typeface="Arial" charset="0"/>
            </a:endParaRPr>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p:spPr>
        <p:txBody>
          <a:bodyPr/>
          <a:lstStyle/>
          <a:p>
            <a:fld id="{90B92DB4-209D-4D0A-801A-92EC464B2745}" type="slidenum">
              <a:rPr lang="en-US" smtClean="0">
                <a:latin typeface="Arial" charset="0"/>
              </a:rPr>
              <a:pPr/>
              <a:t>122</a:t>
            </a:fld>
            <a:endParaRPr lang="en-US" smtClean="0">
              <a:latin typeface="Arial" charset="0"/>
            </a:endParaRPr>
          </a:p>
        </p:txBody>
      </p:sp>
      <p:sp>
        <p:nvSpPr>
          <p:cNvPr id="282627" name="Rectangle 2"/>
          <p:cNvSpPr>
            <a:spLocks noGrp="1" noRot="1" noChangeAspect="1" noChangeArrowheads="1" noTextEdit="1"/>
          </p:cNvSpPr>
          <p:nvPr>
            <p:ph type="sldImg"/>
          </p:nvPr>
        </p:nvSpPr>
        <p:spPr>
          <a:ln/>
        </p:spPr>
      </p:sp>
      <p:sp>
        <p:nvSpPr>
          <p:cNvPr id="282628"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Slide Image Placeholder 1"/>
          <p:cNvSpPr>
            <a:spLocks noGrp="1" noRot="1" noChangeAspect="1" noTextEdit="1"/>
          </p:cNvSpPr>
          <p:nvPr>
            <p:ph type="sldImg"/>
          </p:nvPr>
        </p:nvSpPr>
        <p:spPr>
          <a:ln/>
        </p:spPr>
      </p:sp>
      <p:sp>
        <p:nvSpPr>
          <p:cNvPr id="340995"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340996" name="Slide Number Placeholder 3"/>
          <p:cNvSpPr>
            <a:spLocks noGrp="1"/>
          </p:cNvSpPr>
          <p:nvPr>
            <p:ph type="sldNum" sz="quarter" idx="5"/>
          </p:nvPr>
        </p:nvSpPr>
        <p:spPr>
          <a:noFill/>
        </p:spPr>
        <p:txBody>
          <a:bodyPr/>
          <a:lstStyle/>
          <a:p>
            <a:fld id="{E43299DC-8875-444E-B658-C6313477CF81}" type="slidenum">
              <a:rPr lang="en-US" smtClean="0">
                <a:latin typeface="Arial" charset="0"/>
              </a:rPr>
              <a:pPr/>
              <a:t>123</a:t>
            </a:fld>
            <a:endParaRPr lang="en-US" smtClean="0">
              <a:latin typeface="Arial"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Slide Image Placeholder 1"/>
          <p:cNvSpPr>
            <a:spLocks noGrp="1" noRot="1" noChangeAspect="1" noTextEdit="1"/>
          </p:cNvSpPr>
          <p:nvPr>
            <p:ph type="sldImg"/>
          </p:nvPr>
        </p:nvSpPr>
        <p:spPr>
          <a:ln/>
        </p:spPr>
      </p:sp>
      <p:sp>
        <p:nvSpPr>
          <p:cNvPr id="342019"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342020" name="Slide Number Placeholder 3"/>
          <p:cNvSpPr>
            <a:spLocks noGrp="1"/>
          </p:cNvSpPr>
          <p:nvPr>
            <p:ph type="sldNum" sz="quarter" idx="5"/>
          </p:nvPr>
        </p:nvSpPr>
        <p:spPr>
          <a:noFill/>
        </p:spPr>
        <p:txBody>
          <a:bodyPr/>
          <a:lstStyle/>
          <a:p>
            <a:fld id="{FE9B22BB-5C06-4E1C-8CE4-26A41FBDF90A}" type="slidenum">
              <a:rPr lang="en-US" smtClean="0">
                <a:latin typeface="Arial" charset="0"/>
              </a:rPr>
              <a:pPr/>
              <a:t>124</a:t>
            </a:fld>
            <a:endParaRPr lang="en-US" smtClean="0">
              <a:latin typeface="Arial"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a:ln/>
        </p:spPr>
      </p:sp>
      <p:sp>
        <p:nvSpPr>
          <p:cNvPr id="343043"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343044" name="Slide Number Placeholder 3"/>
          <p:cNvSpPr>
            <a:spLocks noGrp="1"/>
          </p:cNvSpPr>
          <p:nvPr>
            <p:ph type="sldNum" sz="quarter" idx="5"/>
          </p:nvPr>
        </p:nvSpPr>
        <p:spPr>
          <a:noFill/>
        </p:spPr>
        <p:txBody>
          <a:bodyPr/>
          <a:lstStyle/>
          <a:p>
            <a:fld id="{DF09BB22-8D95-44F4-B0CF-7953E8871AF3}" type="slidenum">
              <a:rPr lang="en-US" smtClean="0">
                <a:latin typeface="Arial" charset="0"/>
              </a:rPr>
              <a:pPr/>
              <a:t>125</a:t>
            </a:fld>
            <a:endParaRPr lang="en-US" smtClean="0">
              <a:latin typeface="Arial"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8FF8D2-C645-465B-A30B-323681869835}" type="slidenum">
              <a:rPr lang="en-US" smtClean="0"/>
              <a:pPr>
                <a:defRPr/>
              </a:pPr>
              <a:t>126</a:t>
            </a:fld>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a:noFill/>
          <a:ln/>
        </p:spPr>
        <p:txBody>
          <a:bodyPr/>
          <a:lstStyle/>
          <a:p>
            <a:endParaRPr lang="en-US" smtClean="0">
              <a:ea typeface="ＭＳ Ｐゴシック" pitchFamily="34" charset="-128"/>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02478C3-AA56-418A-B844-76BAE474C8E9}" type="slidenum">
              <a:rPr lang="en-US" smtClean="0"/>
              <a:pPr/>
              <a:t>128</a:t>
            </a:fld>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The error bars are one standard deviation of rice production simulated from climate forcing of 10 climate models including 30 climate conditions for each year.  The bold gray lines are rice production of the control run.  The gray area shows one standard deviation from the control runs, illustrating the effect of climate variability.</a:t>
            </a:r>
            <a:endParaRPr lang="zh-CN" altLang="en-US" dirty="0"/>
          </a:p>
        </p:txBody>
      </p:sp>
      <p:sp>
        <p:nvSpPr>
          <p:cNvPr id="4" name="Slide Number Placeholder 3"/>
          <p:cNvSpPr>
            <a:spLocks noGrp="1"/>
          </p:cNvSpPr>
          <p:nvPr>
            <p:ph type="sldNum" sz="quarter" idx="10"/>
          </p:nvPr>
        </p:nvSpPr>
        <p:spPr/>
        <p:txBody>
          <a:bodyPr/>
          <a:lstStyle/>
          <a:p>
            <a:fld id="{025B848D-B0F8-4A70-9F09-16A8C7856C97}" type="slidenum">
              <a:rPr lang="zh-CN" altLang="en-US" smtClean="0">
                <a:solidFill>
                  <a:prstClr val="black"/>
                </a:solidFill>
              </a:rPr>
              <a:pPr/>
              <a:t>129</a:t>
            </a:fld>
            <a:endParaRPr lang="zh-CN" altLang="en-US">
              <a:solidFill>
                <a:prstClr val="black"/>
              </a:solidFill>
            </a:endParaRPr>
          </a:p>
        </p:txBody>
      </p:sp>
    </p:spTree>
    <p:extLst>
      <p:ext uri="{BB962C8B-B14F-4D97-AF65-F5344CB8AC3E}">
        <p14:creationId xmlns:p14="http://schemas.microsoft.com/office/powerpoint/2010/main" val="235062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B83A42-0E5D-4A9D-A441-34EA0E442325}" type="slidenum">
              <a:rPr lang="en-US"/>
              <a:pPr/>
              <a:t>13</a:t>
            </a:fld>
            <a:endParaRPr lang="en-US"/>
          </a:p>
        </p:txBody>
      </p:sp>
      <p:sp>
        <p:nvSpPr>
          <p:cNvPr id="1367042" name="Rectangle 2"/>
          <p:cNvSpPr>
            <a:spLocks noGrp="1" noRot="1" noChangeAspect="1" noChangeArrowheads="1" noTextEdit="1"/>
          </p:cNvSpPr>
          <p:nvPr>
            <p:ph type="sldImg"/>
          </p:nvPr>
        </p:nvSpPr>
        <p:spPr>
          <a:xfrm>
            <a:off x="1151833" y="686543"/>
            <a:ext cx="4554335" cy="3428022"/>
          </a:xfrm>
          <a:ln/>
        </p:spPr>
      </p:sp>
      <p:sp>
        <p:nvSpPr>
          <p:cNvPr id="1367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8B4516A-BC7B-4147-8DEE-FDBF94C573F6}" type="slidenum">
              <a:rPr lang="zh-CN" altLang="en-US" smtClean="0"/>
              <a:pPr/>
              <a:t>130</a:t>
            </a:fld>
            <a:endParaRPr lang="zh-CN" alt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8B4516A-BC7B-4147-8DEE-FDBF94C573F6}" type="slidenum">
              <a:rPr lang="zh-CN" altLang="en-US" smtClean="0"/>
              <a:pPr/>
              <a:t>131</a:t>
            </a:fld>
            <a:endParaRPr lang="zh-CN" alt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a:ln/>
        </p:spPr>
      </p:sp>
      <p:sp>
        <p:nvSpPr>
          <p:cNvPr id="348163"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348164" name="Slide Number Placeholder 3"/>
          <p:cNvSpPr>
            <a:spLocks noGrp="1"/>
          </p:cNvSpPr>
          <p:nvPr>
            <p:ph type="sldNum" sz="quarter" idx="5"/>
          </p:nvPr>
        </p:nvSpPr>
        <p:spPr>
          <a:noFill/>
        </p:spPr>
        <p:txBody>
          <a:bodyPr/>
          <a:lstStyle/>
          <a:p>
            <a:fld id="{77B940F1-8ED3-46E4-812F-2096F548496C}" type="slidenum">
              <a:rPr lang="en-US" smtClean="0">
                <a:latin typeface="Arial" charset="0"/>
              </a:rPr>
              <a:pPr/>
              <a:t>132</a:t>
            </a:fld>
            <a:endParaRPr lang="en-US" smtClean="0">
              <a:latin typeface="Arial"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419A262-7AA6-439E-9430-666C1A6B298C}" type="slidenum">
              <a:rPr lang="en-US" smtClean="0"/>
              <a:pPr>
                <a:defRPr/>
              </a:pPr>
              <a:t>133</a:t>
            </a:fld>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419A262-7AA6-439E-9430-666C1A6B298C}" type="slidenum">
              <a:rPr lang="en-US" smtClean="0"/>
              <a:pPr>
                <a:defRPr/>
              </a:pPr>
              <a:t>134</a:t>
            </a:fld>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250E5F-CFF4-4099-BAAF-7920D5F78A8C}" type="slidenum">
              <a:rPr lang="en-US" smtClean="0"/>
              <a:pPr/>
              <a:t>135</a:t>
            </a:fld>
            <a:endParaRPr lang="en-US"/>
          </a:p>
        </p:txBody>
      </p:sp>
    </p:spTree>
    <p:extLst>
      <p:ext uri="{BB962C8B-B14F-4D97-AF65-F5344CB8AC3E}">
        <p14:creationId xmlns:p14="http://schemas.microsoft.com/office/powerpoint/2010/main" val="159530397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419A262-7AA6-439E-9430-666C1A6B298C}" type="slidenum">
              <a:rPr lang="en-US" smtClean="0"/>
              <a:pPr>
                <a:defRPr/>
              </a:pPr>
              <a:t>136</a:t>
            </a:fld>
            <a:endParaRPr lang="en-US"/>
          </a:p>
        </p:txBody>
      </p:sp>
    </p:spTree>
    <p:extLst>
      <p:ext uri="{BB962C8B-B14F-4D97-AF65-F5344CB8AC3E}">
        <p14:creationId xmlns:p14="http://schemas.microsoft.com/office/powerpoint/2010/main" val="150964857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419A262-7AA6-439E-9430-666C1A6B298C}" type="slidenum">
              <a:rPr lang="en-US" smtClean="0"/>
              <a:pPr>
                <a:defRPr/>
              </a:pPr>
              <a:t>137</a:t>
            </a:fld>
            <a:endParaRPr lang="en-US"/>
          </a:p>
        </p:txBody>
      </p:sp>
    </p:spTree>
    <p:extLst>
      <p:ext uri="{BB962C8B-B14F-4D97-AF65-F5344CB8AC3E}">
        <p14:creationId xmlns:p14="http://schemas.microsoft.com/office/powerpoint/2010/main" val="197301964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250E5F-CFF4-4099-BAAF-7920D5F78A8C}" type="slidenum">
              <a:rPr lang="en-US" smtClean="0"/>
              <a:pPr/>
              <a:t>138</a:t>
            </a:fld>
            <a:endParaRPr lang="en-US"/>
          </a:p>
        </p:txBody>
      </p:sp>
    </p:spTree>
    <p:extLst>
      <p:ext uri="{BB962C8B-B14F-4D97-AF65-F5344CB8AC3E}">
        <p14:creationId xmlns:p14="http://schemas.microsoft.com/office/powerpoint/2010/main" val="157278836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250E5F-CFF4-4099-BAAF-7920D5F78A8C}" type="slidenum">
              <a:rPr lang="en-US" smtClean="0"/>
              <a:pPr/>
              <a:t>139</a:t>
            </a:fld>
            <a:endParaRPr lang="en-US"/>
          </a:p>
        </p:txBody>
      </p:sp>
    </p:spTree>
    <p:extLst>
      <p:ext uri="{BB962C8B-B14F-4D97-AF65-F5344CB8AC3E}">
        <p14:creationId xmlns:p14="http://schemas.microsoft.com/office/powerpoint/2010/main" val="1160900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98CBEE-E055-4C58-A5CE-151D1A47F4AF}" type="slidenum">
              <a:rPr lang="en-US"/>
              <a:pPr/>
              <a:t>14</a:t>
            </a:fld>
            <a:endParaRPr lang="en-US"/>
          </a:p>
        </p:txBody>
      </p:sp>
      <p:sp>
        <p:nvSpPr>
          <p:cNvPr id="1369090" name="Rectangle 2"/>
          <p:cNvSpPr>
            <a:spLocks noGrp="1" noRot="1" noChangeAspect="1" noChangeArrowheads="1" noTextEdit="1"/>
          </p:cNvSpPr>
          <p:nvPr>
            <p:ph type="sldImg"/>
          </p:nvPr>
        </p:nvSpPr>
        <p:spPr>
          <a:xfrm>
            <a:off x="1151833" y="686543"/>
            <a:ext cx="4554335" cy="3428022"/>
          </a:xfrm>
          <a:ln/>
        </p:spPr>
      </p:sp>
      <p:sp>
        <p:nvSpPr>
          <p:cNvPr id="1369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419A262-7AA6-439E-9430-666C1A6B298C}" type="slidenum">
              <a:rPr lang="en-US" smtClean="0"/>
              <a:pPr>
                <a:defRPr/>
              </a:pPr>
              <a:t>140</a:t>
            </a:fld>
            <a:endParaRPr lang="en-US"/>
          </a:p>
        </p:txBody>
      </p:sp>
    </p:spTree>
    <p:extLst>
      <p:ext uri="{BB962C8B-B14F-4D97-AF65-F5344CB8AC3E}">
        <p14:creationId xmlns:p14="http://schemas.microsoft.com/office/powerpoint/2010/main" val="393655887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419A262-7AA6-439E-9430-666C1A6B298C}" type="slidenum">
              <a:rPr lang="en-US" smtClean="0"/>
              <a:pPr>
                <a:defRPr/>
              </a:pPr>
              <a:t>141</a:t>
            </a:fld>
            <a:endParaRPr lang="en-US"/>
          </a:p>
        </p:txBody>
      </p:sp>
    </p:spTree>
    <p:extLst>
      <p:ext uri="{BB962C8B-B14F-4D97-AF65-F5344CB8AC3E}">
        <p14:creationId xmlns:p14="http://schemas.microsoft.com/office/powerpoint/2010/main" val="312894586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419A262-7AA6-439E-9430-666C1A6B298C}" type="slidenum">
              <a:rPr lang="en-US" smtClean="0"/>
              <a:pPr>
                <a:defRPr/>
              </a:pPr>
              <a:t>142</a:t>
            </a:fld>
            <a:endParaRPr lang="en-US"/>
          </a:p>
        </p:txBody>
      </p:sp>
    </p:spTree>
    <p:extLst>
      <p:ext uri="{BB962C8B-B14F-4D97-AF65-F5344CB8AC3E}">
        <p14:creationId xmlns:p14="http://schemas.microsoft.com/office/powerpoint/2010/main" val="47554963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250E5F-CFF4-4099-BAAF-7920D5F78A8C}" type="slidenum">
              <a:rPr lang="en-US" smtClean="0"/>
              <a:pPr/>
              <a:t>143</a:t>
            </a:fld>
            <a:endParaRPr lang="en-US"/>
          </a:p>
        </p:txBody>
      </p:sp>
    </p:spTree>
    <p:extLst>
      <p:ext uri="{BB962C8B-B14F-4D97-AF65-F5344CB8AC3E}">
        <p14:creationId xmlns:p14="http://schemas.microsoft.com/office/powerpoint/2010/main" val="87196973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250E5F-CFF4-4099-BAAF-7920D5F78A8C}" type="slidenum">
              <a:rPr lang="en-US" smtClean="0"/>
              <a:pPr/>
              <a:t>144</a:t>
            </a:fld>
            <a:endParaRPr lang="en-US"/>
          </a:p>
        </p:txBody>
      </p:sp>
    </p:spTree>
    <p:extLst>
      <p:ext uri="{BB962C8B-B14F-4D97-AF65-F5344CB8AC3E}">
        <p14:creationId xmlns:p14="http://schemas.microsoft.com/office/powerpoint/2010/main" val="372061754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419A262-7AA6-439E-9430-666C1A6B298C}" type="slidenum">
              <a:rPr lang="en-US" smtClean="0"/>
              <a:pPr>
                <a:defRPr/>
              </a:pPr>
              <a:t>145</a:t>
            </a:fld>
            <a:endParaRPr lang="en-US"/>
          </a:p>
        </p:txBody>
      </p:sp>
    </p:spTree>
    <p:extLst>
      <p:ext uri="{BB962C8B-B14F-4D97-AF65-F5344CB8AC3E}">
        <p14:creationId xmlns:p14="http://schemas.microsoft.com/office/powerpoint/2010/main" val="85257228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250E5F-CFF4-4099-BAAF-7920D5F78A8C}" type="slidenum">
              <a:rPr lang="en-US" smtClean="0"/>
              <a:pPr/>
              <a:t>146</a:t>
            </a:fld>
            <a:endParaRPr lang="en-US"/>
          </a:p>
        </p:txBody>
      </p:sp>
    </p:spTree>
    <p:extLst>
      <p:ext uri="{BB962C8B-B14F-4D97-AF65-F5344CB8AC3E}">
        <p14:creationId xmlns:p14="http://schemas.microsoft.com/office/powerpoint/2010/main" val="149599263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250E5F-CFF4-4099-BAAF-7920D5F78A8C}" type="slidenum">
              <a:rPr lang="en-US" smtClean="0"/>
              <a:pPr/>
              <a:t>147</a:t>
            </a:fld>
            <a:endParaRPr lang="en-US"/>
          </a:p>
        </p:txBody>
      </p:sp>
    </p:spTree>
    <p:extLst>
      <p:ext uri="{BB962C8B-B14F-4D97-AF65-F5344CB8AC3E}">
        <p14:creationId xmlns:p14="http://schemas.microsoft.com/office/powerpoint/2010/main" val="96056642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419A262-7AA6-439E-9430-666C1A6B298C}" type="slidenum">
              <a:rPr lang="en-US" smtClean="0"/>
              <a:pPr>
                <a:defRPr/>
              </a:pPr>
              <a:t>148</a:t>
            </a:fld>
            <a:endParaRPr 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419A262-7AA6-439E-9430-666C1A6B298C}" type="slidenum">
              <a:rPr lang="en-US" smtClean="0"/>
              <a:pPr>
                <a:defRPr/>
              </a:pPr>
              <a:t>149</a:t>
            </a:fld>
            <a:endParaRPr lang="en-US"/>
          </a:p>
        </p:txBody>
      </p:sp>
    </p:spTree>
    <p:extLst>
      <p:ext uri="{BB962C8B-B14F-4D97-AF65-F5344CB8AC3E}">
        <p14:creationId xmlns:p14="http://schemas.microsoft.com/office/powerpoint/2010/main" val="2695707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8D924D-FF4D-495B-A669-929DC565656F}" type="slidenum">
              <a:rPr lang="en-US"/>
              <a:pPr/>
              <a:t>15</a:t>
            </a:fld>
            <a:endParaRPr lang="en-US"/>
          </a:p>
        </p:txBody>
      </p:sp>
      <p:sp>
        <p:nvSpPr>
          <p:cNvPr id="1373186" name="Rectangle 2"/>
          <p:cNvSpPr>
            <a:spLocks noGrp="1" noRot="1" noChangeAspect="1" noChangeArrowheads="1" noTextEdit="1"/>
          </p:cNvSpPr>
          <p:nvPr>
            <p:ph type="sldImg"/>
          </p:nvPr>
        </p:nvSpPr>
        <p:spPr>
          <a:xfrm>
            <a:off x="1151833" y="686543"/>
            <a:ext cx="4554335" cy="3428022"/>
          </a:xfrm>
          <a:ln/>
        </p:spPr>
      </p:sp>
      <p:sp>
        <p:nvSpPr>
          <p:cNvPr id="1373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250E5F-CFF4-4099-BAAF-7920D5F78A8C}" type="slidenum">
              <a:rPr lang="en-US" smtClean="0"/>
              <a:pPr/>
              <a:t>150</a:t>
            </a:fld>
            <a:endParaRPr lang="en-US"/>
          </a:p>
        </p:txBody>
      </p:sp>
    </p:spTree>
    <p:extLst>
      <p:ext uri="{BB962C8B-B14F-4D97-AF65-F5344CB8AC3E}">
        <p14:creationId xmlns:p14="http://schemas.microsoft.com/office/powerpoint/2010/main" val="280094622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250E5F-CFF4-4099-BAAF-7920D5F78A8C}" type="slidenum">
              <a:rPr lang="en-US" smtClean="0"/>
              <a:pPr/>
              <a:t>151</a:t>
            </a:fld>
            <a:endParaRPr lang="en-US"/>
          </a:p>
        </p:txBody>
      </p:sp>
    </p:spTree>
    <p:extLst>
      <p:ext uri="{BB962C8B-B14F-4D97-AF65-F5344CB8AC3E}">
        <p14:creationId xmlns:p14="http://schemas.microsoft.com/office/powerpoint/2010/main" val="235428824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419A262-7AA6-439E-9430-666C1A6B298C}" type="slidenum">
              <a:rPr lang="en-US" smtClean="0"/>
              <a:pPr>
                <a:defRPr/>
              </a:pPr>
              <a:t>152</a:t>
            </a:fld>
            <a:endParaRPr 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419A262-7AA6-439E-9430-666C1A6B298C}" type="slidenum">
              <a:rPr lang="en-US" smtClean="0"/>
              <a:pPr>
                <a:defRPr/>
              </a:pPr>
              <a:t>153</a:t>
            </a:fld>
            <a:endParaRPr 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419A262-7AA6-439E-9430-666C1A6B298C}" type="slidenum">
              <a:rPr lang="en-US" smtClean="0"/>
              <a:pPr>
                <a:defRPr/>
              </a:pPr>
              <a:t>154</a:t>
            </a:fld>
            <a:endParaRPr 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419A262-7AA6-439E-9430-666C1A6B298C}" type="slidenum">
              <a:rPr lang="en-US" smtClean="0"/>
              <a:pPr>
                <a:defRPr/>
              </a:pPr>
              <a:t>155</a:t>
            </a:fld>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419A262-7AA6-439E-9430-666C1A6B298C}" type="slidenum">
              <a:rPr lang="en-US" smtClean="0"/>
              <a:pPr>
                <a:defRPr/>
              </a:pPr>
              <a:t>156</a:t>
            </a:fld>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419A262-7AA6-439E-9430-666C1A6B298C}" type="slidenum">
              <a:rPr lang="en-US" smtClean="0"/>
              <a:pPr>
                <a:defRPr/>
              </a:pPr>
              <a:t>157</a:t>
            </a:fld>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419A262-7AA6-439E-9430-666C1A6B298C}" type="slidenum">
              <a:rPr lang="en-US" smtClean="0"/>
              <a:pPr>
                <a:defRPr/>
              </a:pPr>
              <a:t>158</a:t>
            </a:fld>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419A262-7AA6-439E-9430-666C1A6B298C}" type="slidenum">
              <a:rPr lang="en-US" smtClean="0"/>
              <a:pPr>
                <a:defRPr/>
              </a:pPr>
              <a:t>159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8D924D-FF4D-495B-A669-929DC565656F}" type="slidenum">
              <a:rPr lang="en-US"/>
              <a:pPr/>
              <a:t>16</a:t>
            </a:fld>
            <a:endParaRPr lang="en-US"/>
          </a:p>
        </p:txBody>
      </p:sp>
      <p:sp>
        <p:nvSpPr>
          <p:cNvPr id="1373186" name="Rectangle 2"/>
          <p:cNvSpPr>
            <a:spLocks noGrp="1" noRot="1" noChangeAspect="1" noChangeArrowheads="1" noTextEdit="1"/>
          </p:cNvSpPr>
          <p:nvPr>
            <p:ph type="sldImg"/>
          </p:nvPr>
        </p:nvSpPr>
        <p:spPr>
          <a:xfrm>
            <a:off x="1151833" y="686543"/>
            <a:ext cx="4554335" cy="3428022"/>
          </a:xfrm>
          <a:ln/>
        </p:spPr>
      </p:sp>
      <p:sp>
        <p:nvSpPr>
          <p:cNvPr id="1373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419A262-7AA6-439E-9430-666C1A6B298C}" type="slidenum">
              <a:rPr lang="en-US" smtClean="0"/>
              <a:pPr>
                <a:defRPr/>
              </a:pPr>
              <a:t>160</a:t>
            </a:fld>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a:ln/>
        </p:spPr>
      </p:sp>
      <p:sp>
        <p:nvSpPr>
          <p:cNvPr id="349187"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349188" name="Slide Number Placeholder 3"/>
          <p:cNvSpPr>
            <a:spLocks noGrp="1"/>
          </p:cNvSpPr>
          <p:nvPr>
            <p:ph type="sldNum" sz="quarter" idx="5"/>
          </p:nvPr>
        </p:nvSpPr>
        <p:spPr>
          <a:noFill/>
        </p:spPr>
        <p:txBody>
          <a:bodyPr/>
          <a:lstStyle/>
          <a:p>
            <a:fld id="{1DDBD30F-B6FA-4785-A9FD-8BEA663AAB40}" type="slidenum">
              <a:rPr lang="en-US" smtClean="0">
                <a:latin typeface="Arial" charset="0"/>
              </a:rPr>
              <a:pPr/>
              <a:t>161</a:t>
            </a:fld>
            <a:endParaRPr lang="en-US" smtClean="0">
              <a:latin typeface="Arial"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p>
            <a:fld id="{9B9E09C6-1C03-4813-A8A0-239EF5899183}" type="slidenum">
              <a:rPr lang="en-US" smtClean="0">
                <a:latin typeface="Arial" charset="0"/>
              </a:rPr>
              <a:pPr/>
              <a:t>162</a:t>
            </a:fld>
            <a:endParaRPr lang="en-US" smtClean="0">
              <a:latin typeface="Arial" charset="0"/>
            </a:endParaRPr>
          </a:p>
        </p:txBody>
      </p:sp>
      <p:sp>
        <p:nvSpPr>
          <p:cNvPr id="350211" name="Rectangle 2"/>
          <p:cNvSpPr>
            <a:spLocks noGrp="1" noRot="1" noChangeAspect="1" noChangeArrowheads="1" noTextEdit="1"/>
          </p:cNvSpPr>
          <p:nvPr>
            <p:ph type="sldImg"/>
          </p:nvPr>
        </p:nvSpPr>
        <p:spPr>
          <a:ln/>
        </p:spPr>
      </p:sp>
      <p:sp>
        <p:nvSpPr>
          <p:cNvPr id="350212"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4D2A5F0-476F-43CC-A53D-1CDC306CC270}" type="slidenum">
              <a:rPr lang="en-US" sz="1200">
                <a:latin typeface="Arial" charset="0"/>
              </a:rPr>
              <a:pPr algn="r"/>
              <a:t>163</a:t>
            </a:fld>
            <a:endParaRPr lang="en-US" sz="1200">
              <a:latin typeface="Arial" charset="0"/>
            </a:endParaRPr>
          </a:p>
        </p:txBody>
      </p:sp>
      <p:sp>
        <p:nvSpPr>
          <p:cNvPr id="398339" name="Rectangle 2"/>
          <p:cNvSpPr>
            <a:spLocks noGrp="1" noRot="1" noChangeAspect="1" noChangeArrowheads="1" noTextEdit="1"/>
          </p:cNvSpPr>
          <p:nvPr>
            <p:ph type="sldImg"/>
          </p:nvPr>
        </p:nvSpPr>
        <p:spPr>
          <a:ln/>
        </p:spPr>
      </p:sp>
      <p:sp>
        <p:nvSpPr>
          <p:cNvPr id="39834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p:spPr>
        <p:txBody>
          <a:bodyPr/>
          <a:lstStyle/>
          <a:p>
            <a:fld id="{4BF03370-D258-4858-9E2C-387D32E5129E}" type="slidenum">
              <a:rPr lang="en-US" smtClean="0">
                <a:latin typeface="Arial" charset="0"/>
              </a:rPr>
              <a:pPr/>
              <a:t>164</a:t>
            </a:fld>
            <a:endParaRPr lang="en-US" smtClean="0">
              <a:latin typeface="Arial" charset="0"/>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xfrm>
            <a:off x="914400" y="4343400"/>
            <a:ext cx="5029200" cy="457200"/>
          </a:xfrm>
          <a:noFill/>
          <a:ln/>
        </p:spPr>
        <p:txBody>
          <a:bodyPr/>
          <a:lstStyle/>
          <a:p>
            <a:pPr eaLnBrk="1" hangingPunct="1"/>
            <a:r>
              <a:rPr lang="en-US" smtClean="0">
                <a:ea typeface="ＭＳ Ｐゴシック" pitchFamily="34" charset="-128"/>
              </a:rPr>
              <a:t>This diagram shows the main components of non-explosive and explosive volcanic eruptions, and their effects on shortwave and longwave radiation.</a:t>
            </a: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p:spPr>
        <p:txBody>
          <a:bodyPr/>
          <a:lstStyle/>
          <a:p>
            <a:fld id="{BFAA3048-21E6-4089-9CCC-0E8D722E2AC1}" type="slidenum">
              <a:rPr lang="en-US" smtClean="0">
                <a:latin typeface="Arial" charset="0"/>
              </a:rPr>
              <a:pPr/>
              <a:t>165</a:t>
            </a:fld>
            <a:endParaRPr lang="en-US" smtClean="0">
              <a:latin typeface="Arial" charset="0"/>
            </a:endParaRPr>
          </a:p>
        </p:txBody>
      </p:sp>
      <p:sp>
        <p:nvSpPr>
          <p:cNvPr id="292867" name="Rectangle 2"/>
          <p:cNvSpPr>
            <a:spLocks noGrp="1" noRot="1" noChangeAspect="1" noChangeArrowheads="1" noTextEdit="1"/>
          </p:cNvSpPr>
          <p:nvPr>
            <p:ph type="sldImg"/>
          </p:nvPr>
        </p:nvSpPr>
        <p:spPr>
          <a:ln/>
        </p:spPr>
      </p:sp>
      <p:sp>
        <p:nvSpPr>
          <p:cNvPr id="292868" name="Rectangle 3"/>
          <p:cNvSpPr>
            <a:spLocks noGrp="1" noChangeArrowheads="1"/>
          </p:cNvSpPr>
          <p:nvPr>
            <p:ph type="body" idx="1"/>
          </p:nvPr>
        </p:nvSpPr>
        <p:spPr>
          <a:xfrm>
            <a:off x="914400" y="4343400"/>
            <a:ext cx="5029200" cy="2759075"/>
          </a:xfrm>
          <a:noFill/>
          <a:ln/>
        </p:spPr>
        <p:txBody>
          <a:bodyPr/>
          <a:lstStyle/>
          <a:p>
            <a:pPr eaLnBrk="1" hangingPunct="1"/>
            <a:r>
              <a:rPr lang="en-US" smtClean="0">
                <a:ea typeface="ＭＳ Ｐゴシック" pitchFamily="34" charset="-128"/>
              </a:rPr>
              <a:t>The Laki fissure looking toward the southeast from Laki mountain.  Note bus and SUVs parked at left for scale.  The road across the black lava deposits. The Laki mountain did not erupt. The 1783 eruption was of the Laki fissures (Lakagígar), as shown here and in the next slide and the total length of the vent system is 27 km (Thordarson and Self, 1993).  In Iceland, it is referred to as Skaftáreldar, the Skaftá Fires, because the vents poured lava into the Skaftá River gorge, turning it into a river of fire.  The nearby Grímsvötn volcano, beneath the Vatnajökull glacier, also erupted at the same time, but its activity was typified by a series of minor eruptions and was not responsible for the climate change.  For simplicity and consistency with recent usage, I will refer to the eruption here as the Laki eruption.  Photo © Alan Robock, 2002. </a:t>
            </a:r>
          </a:p>
          <a:p>
            <a:pPr eaLnBrk="1" hangingPunct="1"/>
            <a:endParaRPr lang="en-US" smtClean="0">
              <a:ea typeface="ＭＳ Ｐゴシック" pitchFamily="34" charset="-128"/>
            </a:endParaRPr>
          </a:p>
          <a:p>
            <a:pPr eaLnBrk="1" hangingPunct="1"/>
            <a:r>
              <a:rPr lang="en-US" smtClean="0">
                <a:ea typeface="ＭＳ Ｐゴシック" pitchFamily="34" charset="-128"/>
              </a:rPr>
              <a:t>Thordarson, T., and S. Self, 1993. The Laki (Skaftár Fires) and Grímsvötn eruptions in 1783-1785. </a:t>
            </a:r>
            <a:r>
              <a:rPr lang="en-US" i="1" smtClean="0">
                <a:ea typeface="ＭＳ Ｐゴシック" pitchFamily="34" charset="-128"/>
              </a:rPr>
              <a:t>Bulletin of Volcanology</a:t>
            </a:r>
            <a:r>
              <a:rPr lang="en-US" smtClean="0">
                <a:ea typeface="ＭＳ Ｐゴシック" pitchFamily="34" charset="-128"/>
              </a:rPr>
              <a:t>, </a:t>
            </a:r>
            <a:r>
              <a:rPr lang="en-US" b="1" smtClean="0">
                <a:ea typeface="ＭＳ Ｐゴシック" pitchFamily="34" charset="-128"/>
              </a:rPr>
              <a:t>55</a:t>
            </a:r>
            <a:r>
              <a:rPr lang="en-US" smtClean="0">
                <a:ea typeface="ＭＳ Ｐゴシック" pitchFamily="34" charset="-128"/>
              </a:rPr>
              <a:t>, 233-263.</a:t>
            </a: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p:spPr>
        <p:txBody>
          <a:bodyPr/>
          <a:lstStyle/>
          <a:p>
            <a:fld id="{33F6F971-DA04-4D83-8054-42EFB4B103A2}" type="slidenum">
              <a:rPr lang="en-US" smtClean="0">
                <a:latin typeface="Arial" charset="0"/>
              </a:rPr>
              <a:pPr/>
              <a:t>166</a:t>
            </a:fld>
            <a:endParaRPr lang="en-US" smtClean="0">
              <a:latin typeface="Arial" charset="0"/>
            </a:endParaRPr>
          </a:p>
        </p:txBody>
      </p:sp>
      <p:sp>
        <p:nvSpPr>
          <p:cNvPr id="293891" name="Rectangle 2"/>
          <p:cNvSpPr>
            <a:spLocks noGrp="1" noRot="1" noChangeAspect="1" noChangeArrowheads="1" noTextEdit="1"/>
          </p:cNvSpPr>
          <p:nvPr>
            <p:ph type="sldImg"/>
          </p:nvPr>
        </p:nvSpPr>
        <p:spPr>
          <a:ln/>
        </p:spPr>
      </p:sp>
      <p:sp>
        <p:nvSpPr>
          <p:cNvPr id="293892" name="Rectangle 3"/>
          <p:cNvSpPr>
            <a:spLocks noGrp="1" noChangeArrowheads="1"/>
          </p:cNvSpPr>
          <p:nvPr>
            <p:ph type="body" idx="1"/>
          </p:nvPr>
        </p:nvSpPr>
        <p:spPr>
          <a:xfrm>
            <a:off x="914400" y="4343400"/>
            <a:ext cx="5029200" cy="639763"/>
          </a:xfrm>
          <a:noFill/>
          <a:ln/>
        </p:spPr>
        <p:txBody>
          <a:bodyPr/>
          <a:lstStyle/>
          <a:p>
            <a:r>
              <a:rPr lang="en-US" smtClean="0">
                <a:ea typeface="ＭＳ Ｐゴシック" pitchFamily="34" charset="-128"/>
              </a:rPr>
              <a:t>Looking northwest from Laki Mountain.  The fissure disappears under the Vatnajökull glacier, in the direction of the Grímsvötn volcano.  Photo © Alan Robock, 2002. </a:t>
            </a: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p:spPr>
        <p:txBody>
          <a:bodyPr/>
          <a:lstStyle/>
          <a:p>
            <a:fld id="{26EFC065-4F27-493C-A7E5-FE651B70C0CC}" type="slidenum">
              <a:rPr lang="en-US" smtClean="0">
                <a:latin typeface="Arial" charset="0"/>
              </a:rPr>
              <a:pPr/>
              <a:t>167</a:t>
            </a:fld>
            <a:endParaRPr lang="en-US" smtClean="0">
              <a:latin typeface="Arial" charset="0"/>
            </a:endParaRPr>
          </a:p>
        </p:txBody>
      </p:sp>
      <p:sp>
        <p:nvSpPr>
          <p:cNvPr id="294915" name="Rectangle 2"/>
          <p:cNvSpPr>
            <a:spLocks noGrp="1" noRot="1" noChangeAspect="1" noChangeArrowheads="1" noTextEdit="1"/>
          </p:cNvSpPr>
          <p:nvPr>
            <p:ph type="sldImg"/>
          </p:nvPr>
        </p:nvSpPr>
        <p:spPr>
          <a:xfrm>
            <a:off x="1308100" y="609600"/>
            <a:ext cx="4165600" cy="3124200"/>
          </a:xfrm>
          <a:ln/>
        </p:spPr>
      </p:sp>
      <p:sp>
        <p:nvSpPr>
          <p:cNvPr id="294916" name="Rectangle 3"/>
          <p:cNvSpPr>
            <a:spLocks noGrp="1" noChangeArrowheads="1"/>
          </p:cNvSpPr>
          <p:nvPr>
            <p:ph type="body" idx="1"/>
          </p:nvPr>
        </p:nvSpPr>
        <p:spPr>
          <a:xfrm>
            <a:off x="762000" y="4038600"/>
            <a:ext cx="5029200" cy="2433638"/>
          </a:xfrm>
          <a:noFill/>
          <a:ln/>
        </p:spPr>
        <p:txBody>
          <a:bodyPr/>
          <a:lstStyle/>
          <a:p>
            <a:pPr eaLnBrk="1" hangingPunct="1"/>
            <a:r>
              <a:rPr lang="en-US" smtClean="0">
                <a:ea typeface="ＭＳ Ｐゴシック" pitchFamily="34" charset="-128"/>
              </a:rPr>
              <a:t>Orange areas are Iceland</a:t>
            </a:r>
            <a:r>
              <a:rPr lang="ja-JP" altLang="en-US" smtClean="0">
                <a:ea typeface="ＭＳ Ｐゴシック" pitchFamily="34" charset="-128"/>
              </a:rPr>
              <a:t>’</a:t>
            </a:r>
            <a:r>
              <a:rPr lang="en-US" altLang="ja-JP" smtClean="0">
                <a:ea typeface="ＭＳ Ｐゴシック" pitchFamily="34" charset="-128"/>
              </a:rPr>
              <a:t>s volcanic zones.  White areas are permanent ice caps.  Grímsvötn is underneath the ice.</a:t>
            </a:r>
          </a:p>
          <a:p>
            <a:pPr eaLnBrk="1" hangingPunct="1"/>
            <a:endParaRPr lang="en-US" smtClean="0">
              <a:ea typeface="ＭＳ Ｐゴシック" pitchFamily="34" charset="-128"/>
            </a:endParaRPr>
          </a:p>
          <a:p>
            <a:pPr eaLnBrk="1" hangingPunct="1"/>
            <a:r>
              <a:rPr lang="en-US" smtClean="0">
                <a:ea typeface="ＭＳ Ｐゴシック" pitchFamily="34" charset="-128"/>
              </a:rPr>
              <a:t>Adapted from a sllide from Thorvaldur Thordarson.  For more details see:</a:t>
            </a:r>
          </a:p>
          <a:p>
            <a:pPr eaLnBrk="1" hangingPunct="1"/>
            <a:endParaRPr lang="en-US" smtClean="0">
              <a:ea typeface="ＭＳ Ｐゴシック" pitchFamily="34" charset="-128"/>
            </a:endParaRPr>
          </a:p>
          <a:p>
            <a:pPr eaLnBrk="1" hangingPunct="1"/>
            <a:r>
              <a:rPr lang="en-US" smtClean="0">
                <a:ea typeface="ＭＳ Ｐゴシック" pitchFamily="34" charset="-128"/>
              </a:rPr>
              <a:t>Thordarson, T., and S. Self, 1993: The Laki (Skaftár Fires) and Grímsvötn eruptions in 1783-1785. </a:t>
            </a:r>
            <a:r>
              <a:rPr lang="en-US" i="1" smtClean="0">
                <a:ea typeface="ＭＳ Ｐゴシック" pitchFamily="34" charset="-128"/>
              </a:rPr>
              <a:t>Bulletin of Volcanology</a:t>
            </a:r>
            <a:r>
              <a:rPr lang="en-US" smtClean="0">
                <a:ea typeface="ＭＳ Ｐゴシック" pitchFamily="34" charset="-128"/>
              </a:rPr>
              <a:t>, </a:t>
            </a:r>
            <a:r>
              <a:rPr lang="en-US" b="1" smtClean="0">
                <a:ea typeface="ＭＳ Ｐゴシック" pitchFamily="34" charset="-128"/>
              </a:rPr>
              <a:t>55</a:t>
            </a:r>
            <a:r>
              <a:rPr lang="en-US" smtClean="0">
                <a:ea typeface="ＭＳ Ｐゴシック" pitchFamily="34" charset="-128"/>
              </a:rPr>
              <a:t>, 233-263.</a:t>
            </a:r>
          </a:p>
          <a:p>
            <a:pPr eaLnBrk="1" hangingPunct="1"/>
            <a:endParaRPr lang="en-US" smtClean="0">
              <a:ea typeface="ＭＳ Ｐゴシック" pitchFamily="34" charset="-128"/>
            </a:endParaRPr>
          </a:p>
          <a:p>
            <a:pPr eaLnBrk="1" hangingPunct="1"/>
            <a:r>
              <a:rPr lang="en-US" smtClean="0">
                <a:ea typeface="ＭＳ Ｐゴシック" pitchFamily="34" charset="-128"/>
              </a:rPr>
              <a:t>Thordarson T., and S. Self , 2003: Atmospheric and environmental effects of the 1783–1784 Laki eruption: A review and reassessment,</a:t>
            </a:r>
            <a:r>
              <a:rPr lang="en-US" i="1" smtClean="0">
                <a:ea typeface="ＭＳ Ｐゴシック" pitchFamily="34" charset="-128"/>
              </a:rPr>
              <a:t> J. Geophys. Res.</a:t>
            </a:r>
            <a:r>
              <a:rPr lang="en-US" smtClean="0">
                <a:ea typeface="ＭＳ Ｐゴシック" pitchFamily="34" charset="-128"/>
              </a:rPr>
              <a:t>, </a:t>
            </a:r>
            <a:r>
              <a:rPr lang="en-US" b="1" smtClean="0">
                <a:ea typeface="ＭＳ Ｐゴシック" pitchFamily="34" charset="-128"/>
              </a:rPr>
              <a:t>108 (D1)</a:t>
            </a:r>
            <a:r>
              <a:rPr lang="en-US" smtClean="0">
                <a:ea typeface="ＭＳ Ｐゴシック" pitchFamily="34" charset="-128"/>
              </a:rPr>
              <a:t>, 4011, doi:10.1029/2001JD002042. </a:t>
            </a: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0DAA1030-15CA-438B-AEB7-717A5E3D1DDB}" type="slidenum">
              <a:rPr lang="en-US" smtClean="0">
                <a:latin typeface="Arial" charset="0"/>
              </a:rPr>
              <a:pPr/>
              <a:t>168</a:t>
            </a:fld>
            <a:endParaRPr lang="en-US" smtClean="0">
              <a:latin typeface="Arial" charset="0"/>
            </a:endParaRPr>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xfrm>
            <a:off x="914400" y="4343400"/>
            <a:ext cx="5029200" cy="274638"/>
          </a:xfrm>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p>
            <a:fld id="{248236FD-0F0B-4243-B4CB-B39D09D56BD7}" type="slidenum">
              <a:rPr lang="en-US" smtClean="0">
                <a:latin typeface="Arial" charset="0"/>
              </a:rPr>
              <a:pPr/>
              <a:t>169</a:t>
            </a:fld>
            <a:endParaRPr lang="en-US" smtClean="0">
              <a:latin typeface="Arial" charset="0"/>
            </a:endParaRPr>
          </a:p>
        </p:txBody>
      </p:sp>
      <p:sp>
        <p:nvSpPr>
          <p:cNvPr id="296963" name="Rectangle 2"/>
          <p:cNvSpPr>
            <a:spLocks noGrp="1" noRot="1" noChangeAspect="1" noChangeArrowheads="1" noTextEdit="1"/>
          </p:cNvSpPr>
          <p:nvPr>
            <p:ph type="sldImg"/>
          </p:nvPr>
        </p:nvSpPr>
        <p:spPr>
          <a:ln/>
        </p:spPr>
      </p:sp>
      <p:sp>
        <p:nvSpPr>
          <p:cNvPr id="296964" name="Rectangle 3"/>
          <p:cNvSpPr>
            <a:spLocks noGrp="1" noChangeArrowheads="1"/>
          </p:cNvSpPr>
          <p:nvPr>
            <p:ph type="body" idx="1"/>
          </p:nvPr>
        </p:nvSpPr>
        <p:spPr>
          <a:xfrm>
            <a:off x="914400" y="4343400"/>
            <a:ext cx="5029200" cy="274638"/>
          </a:xfrm>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1833" y="686543"/>
            <a:ext cx="4554335" cy="3428022"/>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8DA929-4584-48BF-85A0-8890AA434333}" type="slidenum">
              <a:rPr lang="en-US" smtClean="0"/>
              <a:pPr/>
              <a:t>17</a:t>
            </a:fld>
            <a:endParaRPr 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p:spPr>
        <p:txBody>
          <a:bodyPr/>
          <a:lstStyle/>
          <a:p>
            <a:fld id="{A22758DE-3F2D-4BF9-A2AB-30BDC4F64017}" type="slidenum">
              <a:rPr lang="en-US" smtClean="0">
                <a:latin typeface="Arial" charset="0"/>
              </a:rPr>
              <a:pPr/>
              <a:t>170</a:t>
            </a:fld>
            <a:endParaRPr lang="en-US" smtClean="0">
              <a:latin typeface="Arial" charset="0"/>
            </a:endParaRPr>
          </a:p>
        </p:txBody>
      </p:sp>
      <p:sp>
        <p:nvSpPr>
          <p:cNvPr id="297987" name="Rectangle 2"/>
          <p:cNvSpPr>
            <a:spLocks noGrp="1" noRot="1" noChangeAspect="1" noChangeArrowheads="1" noTextEdit="1"/>
          </p:cNvSpPr>
          <p:nvPr>
            <p:ph type="sldImg"/>
          </p:nvPr>
        </p:nvSpPr>
        <p:spPr>
          <a:ln/>
        </p:spPr>
      </p:sp>
      <p:sp>
        <p:nvSpPr>
          <p:cNvPr id="297988" name="Rectangle 3"/>
          <p:cNvSpPr>
            <a:spLocks noGrp="1" noChangeArrowheads="1"/>
          </p:cNvSpPr>
          <p:nvPr>
            <p:ph type="body" idx="1"/>
          </p:nvPr>
        </p:nvSpPr>
        <p:spPr>
          <a:xfrm>
            <a:off x="914400" y="4343400"/>
            <a:ext cx="5029200" cy="274638"/>
          </a:xfrm>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p>
            <a:fld id="{04FB0B15-28BA-4369-BFAA-E8D2BC9388FA}" type="slidenum">
              <a:rPr lang="en-US" smtClean="0">
                <a:latin typeface="Arial" charset="0"/>
              </a:rPr>
              <a:pPr/>
              <a:t>171</a:t>
            </a:fld>
            <a:endParaRPr lang="en-US" smtClean="0">
              <a:latin typeface="Arial" charset="0"/>
            </a:endParaRPr>
          </a:p>
        </p:txBody>
      </p:sp>
      <p:sp>
        <p:nvSpPr>
          <p:cNvPr id="299011" name="Rectangle 2"/>
          <p:cNvSpPr>
            <a:spLocks noGrp="1" noRot="1" noChangeAspect="1" noChangeArrowheads="1" noTextEdit="1"/>
          </p:cNvSpPr>
          <p:nvPr>
            <p:ph type="sldImg"/>
          </p:nvPr>
        </p:nvSpPr>
        <p:spPr>
          <a:ln/>
        </p:spPr>
      </p:sp>
      <p:sp>
        <p:nvSpPr>
          <p:cNvPr id="299012" name="Rectangle 3"/>
          <p:cNvSpPr>
            <a:spLocks noGrp="1" noChangeArrowheads="1"/>
          </p:cNvSpPr>
          <p:nvPr>
            <p:ph type="body" idx="1"/>
          </p:nvPr>
        </p:nvSpPr>
        <p:spPr>
          <a:xfrm>
            <a:off x="685800" y="4343400"/>
            <a:ext cx="5486400" cy="274638"/>
          </a:xfrm>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p:spPr>
        <p:txBody>
          <a:bodyPr/>
          <a:lstStyle/>
          <a:p>
            <a:fld id="{CBA35079-8570-4AE0-8D1B-52BB09D301DE}" type="slidenum">
              <a:rPr lang="en-US" smtClean="0">
                <a:latin typeface="Arial" charset="0"/>
              </a:rPr>
              <a:pPr/>
              <a:t>172</a:t>
            </a:fld>
            <a:endParaRPr lang="en-US" smtClean="0">
              <a:latin typeface="Arial" charset="0"/>
            </a:endParaRPr>
          </a:p>
        </p:txBody>
      </p:sp>
      <p:sp>
        <p:nvSpPr>
          <p:cNvPr id="300035" name="Rectangle 2"/>
          <p:cNvSpPr>
            <a:spLocks noGrp="1" noRot="1" noChangeAspect="1" noChangeArrowheads="1" noTextEdit="1"/>
          </p:cNvSpPr>
          <p:nvPr>
            <p:ph type="sldImg"/>
          </p:nvPr>
        </p:nvSpPr>
        <p:spPr>
          <a:ln/>
        </p:spPr>
      </p:sp>
      <p:sp>
        <p:nvSpPr>
          <p:cNvPr id="300036" name="Rectangle 3"/>
          <p:cNvSpPr>
            <a:spLocks noGrp="1" noChangeArrowheads="1"/>
          </p:cNvSpPr>
          <p:nvPr>
            <p:ph type="body" idx="1"/>
          </p:nvPr>
        </p:nvSpPr>
        <p:spPr>
          <a:xfrm>
            <a:off x="914400" y="4343400"/>
            <a:ext cx="5029200" cy="1227138"/>
          </a:xfrm>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p:spPr>
        <p:txBody>
          <a:bodyPr/>
          <a:lstStyle/>
          <a:p>
            <a:fld id="{FA91B23F-FB19-4FB2-B75E-8BA447FB7D64}" type="slidenum">
              <a:rPr lang="en-US" smtClean="0">
                <a:latin typeface="Arial" charset="0"/>
              </a:rPr>
              <a:pPr/>
              <a:t>173</a:t>
            </a:fld>
            <a:endParaRPr lang="en-US" smtClean="0">
              <a:latin typeface="Arial" charset="0"/>
            </a:endParaRPr>
          </a:p>
        </p:txBody>
      </p:sp>
      <p:sp>
        <p:nvSpPr>
          <p:cNvPr id="301059" name="Rectangle 2"/>
          <p:cNvSpPr>
            <a:spLocks noGrp="1" noRot="1" noChangeAspect="1" noChangeArrowheads="1" noTextEdit="1"/>
          </p:cNvSpPr>
          <p:nvPr>
            <p:ph type="sldImg"/>
          </p:nvPr>
        </p:nvSpPr>
        <p:spPr>
          <a:ln/>
        </p:spPr>
      </p:sp>
      <p:sp>
        <p:nvSpPr>
          <p:cNvPr id="301060" name="Rectangle 3"/>
          <p:cNvSpPr>
            <a:spLocks noGrp="1" noChangeArrowheads="1"/>
          </p:cNvSpPr>
          <p:nvPr>
            <p:ph type="body" idx="1"/>
          </p:nvPr>
        </p:nvSpPr>
        <p:spPr>
          <a:xfrm>
            <a:off x="914400" y="4343400"/>
            <a:ext cx="5029200" cy="274638"/>
          </a:xfrm>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p:spPr>
        <p:txBody>
          <a:bodyPr/>
          <a:lstStyle/>
          <a:p>
            <a:fld id="{8A171C02-E3C0-448B-B635-35A74CE714FB}" type="slidenum">
              <a:rPr lang="en-US" smtClean="0">
                <a:latin typeface="Arial" charset="0"/>
              </a:rPr>
              <a:pPr/>
              <a:t>174</a:t>
            </a:fld>
            <a:endParaRPr lang="en-US" smtClean="0">
              <a:latin typeface="Arial" charset="0"/>
            </a:endParaRPr>
          </a:p>
        </p:txBody>
      </p:sp>
      <p:sp>
        <p:nvSpPr>
          <p:cNvPr id="302083" name="Rectangle 2"/>
          <p:cNvSpPr>
            <a:spLocks noGrp="1" noRot="1" noChangeAspect="1" noChangeArrowheads="1" noTextEdit="1"/>
          </p:cNvSpPr>
          <p:nvPr>
            <p:ph type="sldImg"/>
          </p:nvPr>
        </p:nvSpPr>
        <p:spPr>
          <a:ln/>
        </p:spPr>
      </p:sp>
      <p:sp>
        <p:nvSpPr>
          <p:cNvPr id="302084" name="Rectangle 3"/>
          <p:cNvSpPr>
            <a:spLocks noGrp="1" noChangeArrowheads="1"/>
          </p:cNvSpPr>
          <p:nvPr>
            <p:ph type="body" idx="1"/>
          </p:nvPr>
        </p:nvSpPr>
        <p:spPr>
          <a:xfrm>
            <a:off x="685800" y="4343400"/>
            <a:ext cx="5486400" cy="1116013"/>
          </a:xfrm>
          <a:noFill/>
          <a:ln/>
        </p:spPr>
        <p:txBody>
          <a:bodyPr/>
          <a:lstStyle/>
          <a:p>
            <a:pPr eaLnBrk="1" hangingPunct="1"/>
            <a:r>
              <a:rPr lang="en-US" smtClean="0">
                <a:ea typeface="ＭＳ Ｐゴシック" pitchFamily="34" charset="-128"/>
              </a:rPr>
              <a:t>On June 6, 1912, the Novarupta volcano in Alaska erupted, which      Photo from Martin (1913).</a:t>
            </a:r>
          </a:p>
          <a:p>
            <a:pPr eaLnBrk="1" hangingPunct="1"/>
            <a:endParaRPr lang="en-US" smtClean="0">
              <a:ea typeface="ＭＳ Ｐゴシック" pitchFamily="34" charset="-128"/>
            </a:endParaRPr>
          </a:p>
          <a:p>
            <a:pPr eaLnBrk="1" hangingPunct="1"/>
            <a:r>
              <a:rPr lang="en-US" smtClean="0">
                <a:ea typeface="ＭＳ Ｐゴシック" pitchFamily="34" charset="-128"/>
              </a:rPr>
              <a:t>Martin, George C., 1913:  The Recent Eruption of Katmai Volcano in Alaska. </a:t>
            </a:r>
            <a:r>
              <a:rPr lang="en-US" i="1" smtClean="0">
                <a:ea typeface="ＭＳ Ｐゴシック" pitchFamily="34" charset="-128"/>
              </a:rPr>
              <a:t>National Geographic</a:t>
            </a:r>
            <a:r>
              <a:rPr lang="en-US" smtClean="0">
                <a:ea typeface="ＭＳ Ｐゴシック" pitchFamily="34" charset="-128"/>
              </a:rPr>
              <a:t>, Feb., 131-181. </a:t>
            </a: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p>
            <a:fld id="{C098E8AE-31B9-403F-87F0-553D08B7228D}" type="slidenum">
              <a:rPr lang="en-US" smtClean="0">
                <a:latin typeface="Arial" charset="0"/>
              </a:rPr>
              <a:pPr/>
              <a:t>175</a:t>
            </a:fld>
            <a:endParaRPr lang="en-US" smtClean="0">
              <a:latin typeface="Arial" charset="0"/>
            </a:endParaRPr>
          </a:p>
        </p:txBody>
      </p:sp>
      <p:sp>
        <p:nvSpPr>
          <p:cNvPr id="303107" name="Rectangle 2"/>
          <p:cNvSpPr>
            <a:spLocks noGrp="1" noRot="1" noChangeAspect="1" noChangeArrowheads="1" noTextEdit="1"/>
          </p:cNvSpPr>
          <p:nvPr>
            <p:ph type="sldImg"/>
          </p:nvPr>
        </p:nvSpPr>
        <p:spPr>
          <a:ln/>
        </p:spPr>
      </p:sp>
      <p:sp>
        <p:nvSpPr>
          <p:cNvPr id="303108" name="Rectangle 3"/>
          <p:cNvSpPr>
            <a:spLocks noGrp="1" noChangeArrowheads="1"/>
          </p:cNvSpPr>
          <p:nvPr>
            <p:ph type="body" idx="1"/>
          </p:nvPr>
        </p:nvSpPr>
        <p:spPr>
          <a:xfrm>
            <a:off x="914400" y="4343400"/>
            <a:ext cx="5029200" cy="512763"/>
          </a:xfrm>
          <a:noFill/>
          <a:ln/>
        </p:spPr>
        <p:txBody>
          <a:bodyPr/>
          <a:lstStyle/>
          <a:p>
            <a:pPr eaLnBrk="1" hangingPunct="1"/>
            <a:r>
              <a:rPr lang="en-US" smtClean="0">
                <a:ea typeface="ＭＳ Ｐゴシック" pitchFamily="34" charset="-128"/>
              </a:rPr>
              <a:t>http://www.isiimm.agropolis.org/OSIRIS/map/nilebasin.jpg</a:t>
            </a:r>
          </a:p>
          <a:p>
            <a:pPr eaLnBrk="1" hangingPunct="1"/>
            <a:r>
              <a:rPr lang="en-US" smtClean="0">
                <a:ea typeface="ＭＳ Ｐゴシック" pitchFamily="34" charset="-128"/>
              </a:rPr>
              <a:t>http://www.festivalsegou.org/forumen.htm</a:t>
            </a: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p>
            <a:fld id="{61DC0011-E480-4E48-BC58-9EB5D4AF10C3}" type="slidenum">
              <a:rPr lang="en-US" smtClean="0">
                <a:latin typeface="Arial" charset="0"/>
              </a:rPr>
              <a:pPr/>
              <a:t>176</a:t>
            </a:fld>
            <a:endParaRPr lang="en-US" smtClean="0">
              <a:latin typeface="Arial" charset="0"/>
            </a:endParaRPr>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xfrm>
            <a:off x="914400" y="4343400"/>
            <a:ext cx="5029200" cy="512763"/>
          </a:xfrm>
          <a:noFill/>
          <a:ln/>
        </p:spPr>
        <p:txBody>
          <a:bodyPr/>
          <a:lstStyle/>
          <a:p>
            <a:pPr eaLnBrk="1" hangingPunct="1"/>
            <a:r>
              <a:rPr lang="en-US" smtClean="0">
                <a:ea typeface="ＭＳ Ｐゴシック" pitchFamily="34" charset="-128"/>
              </a:rPr>
              <a:t>http://www.isiimm.agropolis.org/OSIRIS/map/nilebasin.jpg</a:t>
            </a:r>
          </a:p>
          <a:p>
            <a:pPr eaLnBrk="1" hangingPunct="1"/>
            <a:r>
              <a:rPr lang="en-US" smtClean="0">
                <a:ea typeface="ＭＳ Ｐゴシック" pitchFamily="34" charset="-128"/>
              </a:rPr>
              <a:t>http://www.festivalsegou.org/forumen.htm</a:t>
            </a: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p>
            <a:fld id="{1964F3CC-5E03-43E4-ABAC-DD57FBBC9A41}" type="slidenum">
              <a:rPr lang="en-US" smtClean="0">
                <a:latin typeface="Arial" charset="0"/>
              </a:rPr>
              <a:pPr/>
              <a:t>177</a:t>
            </a:fld>
            <a:endParaRPr lang="en-US" smtClean="0">
              <a:latin typeface="Arial" charset="0"/>
            </a:endParaRPr>
          </a:p>
        </p:txBody>
      </p:sp>
      <p:sp>
        <p:nvSpPr>
          <p:cNvPr id="305155" name="Rectangle 2"/>
          <p:cNvSpPr>
            <a:spLocks noGrp="1" noRot="1" noChangeAspect="1" noChangeArrowheads="1" noTextEdit="1"/>
          </p:cNvSpPr>
          <p:nvPr>
            <p:ph type="sldImg"/>
          </p:nvPr>
        </p:nvSpPr>
        <p:spPr>
          <a:ln/>
        </p:spPr>
      </p:sp>
      <p:sp>
        <p:nvSpPr>
          <p:cNvPr id="305156" name="Rectangle 3"/>
          <p:cNvSpPr>
            <a:spLocks noGrp="1" noChangeArrowheads="1"/>
          </p:cNvSpPr>
          <p:nvPr>
            <p:ph type="body" idx="1"/>
          </p:nvPr>
        </p:nvSpPr>
        <p:spPr>
          <a:xfrm>
            <a:off x="685800" y="4343400"/>
            <a:ext cx="5486400" cy="274638"/>
          </a:xfrm>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p>
            <a:fld id="{7C19A9F4-61AA-4E41-A693-3B59FE398F3A}" type="slidenum">
              <a:rPr lang="en-US" smtClean="0">
                <a:latin typeface="Arial" charset="0"/>
              </a:rPr>
              <a:pPr/>
              <a:t>178</a:t>
            </a:fld>
            <a:endParaRPr lang="en-US" smtClean="0">
              <a:latin typeface="Arial" charset="0"/>
            </a:endParaRPr>
          </a:p>
        </p:txBody>
      </p:sp>
      <p:sp>
        <p:nvSpPr>
          <p:cNvPr id="306179" name="Rectangle 2"/>
          <p:cNvSpPr>
            <a:spLocks noGrp="1" noRot="1" noChangeAspect="1" noChangeArrowheads="1" noTextEdit="1"/>
          </p:cNvSpPr>
          <p:nvPr>
            <p:ph type="sldImg"/>
          </p:nvPr>
        </p:nvSpPr>
        <p:spPr>
          <a:ln/>
        </p:spPr>
      </p:sp>
      <p:sp>
        <p:nvSpPr>
          <p:cNvPr id="306180" name="Rectangle 3"/>
          <p:cNvSpPr>
            <a:spLocks noGrp="1" noChangeArrowheads="1"/>
          </p:cNvSpPr>
          <p:nvPr>
            <p:ph type="body" idx="1"/>
          </p:nvPr>
        </p:nvSpPr>
        <p:spPr>
          <a:xfrm>
            <a:off x="914400" y="4343400"/>
            <a:ext cx="5029200" cy="1592263"/>
          </a:xfrm>
          <a:noFill/>
          <a:ln/>
        </p:spPr>
        <p:txBody>
          <a:bodyPr/>
          <a:lstStyle/>
          <a:p>
            <a:pPr eaLnBrk="1" hangingPunct="1"/>
            <a:r>
              <a:rPr lang="en-US" smtClean="0">
                <a:ea typeface="ＭＳ Ｐゴシック" pitchFamily="34" charset="-128"/>
              </a:rPr>
              <a:t>Volcanic eruptions produce a reduction in global precipitation, especially in the Tropics, but it is probably not statistically significant.  This figure is from</a:t>
            </a:r>
          </a:p>
          <a:p>
            <a:pPr eaLnBrk="1" hangingPunct="1"/>
            <a:endParaRPr lang="en-US" smtClean="0">
              <a:ea typeface="ＭＳ Ｐゴシック" pitchFamily="34" charset="-128"/>
            </a:endParaRPr>
          </a:p>
          <a:p>
            <a:pPr eaLnBrk="1" hangingPunct="1"/>
            <a:r>
              <a:rPr lang="en-US" smtClean="0">
                <a:ea typeface="ＭＳ Ｐゴシック" pitchFamily="34" charset="-128"/>
              </a:rPr>
              <a:t>http://www.giss.nasa.gov/data/precipcru/graphs/, specifically http://www.giss.nasa.gov/data/precipcru/graphs/Fig.E.ps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4CCDA48D-2CC8-44A2-ACE7-DF919755CA7B}" type="slidenum">
              <a:rPr lang="en-US" smtClean="0">
                <a:latin typeface="Arial" charset="0"/>
              </a:rPr>
              <a:pPr/>
              <a:t>179</a:t>
            </a:fld>
            <a:endParaRPr lang="en-US" smtClean="0">
              <a:latin typeface="Arial" charset="0"/>
            </a:endParaRPr>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068B32C7-FE5B-4B72-A15B-3AE1684CA973}" type="slidenum">
              <a:rPr lang="en-US" smtClean="0">
                <a:latin typeface="Arial" charset="0"/>
              </a:rPr>
              <a:pPr/>
              <a:t>18</a:t>
            </a:fld>
            <a:endParaRPr lang="en-US" smtClean="0">
              <a:latin typeface="Arial" charset="0"/>
            </a:endParaRPr>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p>
            <a:fld id="{C1ECC6CA-E7D3-40E5-9C85-093C8F5C5A06}" type="slidenum">
              <a:rPr lang="en-US" smtClean="0">
                <a:latin typeface="Arial" charset="0"/>
              </a:rPr>
              <a:pPr/>
              <a:t>180</a:t>
            </a:fld>
            <a:endParaRPr lang="en-US" smtClean="0">
              <a:latin typeface="Arial" charset="0"/>
            </a:endParaRPr>
          </a:p>
        </p:txBody>
      </p:sp>
      <p:sp>
        <p:nvSpPr>
          <p:cNvPr id="308227" name="Rectangle 2"/>
          <p:cNvSpPr>
            <a:spLocks noGrp="1" noRot="1" noChangeAspect="1" noChangeArrowheads="1" noTextEdit="1"/>
          </p:cNvSpPr>
          <p:nvPr>
            <p:ph type="sldImg"/>
          </p:nvPr>
        </p:nvSpPr>
        <p:spPr>
          <a:ln/>
        </p:spPr>
      </p:sp>
      <p:sp>
        <p:nvSpPr>
          <p:cNvPr id="308228"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Image Placeholder 1"/>
          <p:cNvSpPr>
            <a:spLocks noGrp="1" noRot="1" noChangeAspect="1" noTextEdit="1"/>
          </p:cNvSpPr>
          <p:nvPr>
            <p:ph type="sldImg"/>
          </p:nvPr>
        </p:nvSpPr>
        <p:spPr>
          <a:ln/>
        </p:spPr>
      </p:sp>
      <p:sp>
        <p:nvSpPr>
          <p:cNvPr id="309251"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309252" name="Slide Number Placeholder 3"/>
          <p:cNvSpPr>
            <a:spLocks noGrp="1"/>
          </p:cNvSpPr>
          <p:nvPr>
            <p:ph type="sldNum" sz="quarter" idx="5"/>
          </p:nvPr>
        </p:nvSpPr>
        <p:spPr>
          <a:noFill/>
        </p:spPr>
        <p:txBody>
          <a:bodyPr/>
          <a:lstStyle/>
          <a:p>
            <a:fld id="{98522E01-A6D1-44E0-81BD-6DC86830157F}" type="slidenum">
              <a:rPr lang="en-US" smtClean="0">
                <a:latin typeface="Arial" charset="0"/>
              </a:rPr>
              <a:pPr/>
              <a:t>181</a:t>
            </a:fld>
            <a:endParaRPr lang="en-US" smtClean="0">
              <a:latin typeface="Arial"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a:ln/>
        </p:spPr>
      </p:sp>
      <p:sp>
        <p:nvSpPr>
          <p:cNvPr id="310275"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310276" name="Slide Number Placeholder 3"/>
          <p:cNvSpPr>
            <a:spLocks noGrp="1"/>
          </p:cNvSpPr>
          <p:nvPr>
            <p:ph type="sldNum" sz="quarter" idx="5"/>
          </p:nvPr>
        </p:nvSpPr>
        <p:spPr>
          <a:noFill/>
        </p:spPr>
        <p:txBody>
          <a:bodyPr/>
          <a:lstStyle/>
          <a:p>
            <a:fld id="{F0FCE148-CF5E-4855-AF4A-452C75ECF01C}" type="slidenum">
              <a:rPr lang="en-US" smtClean="0">
                <a:latin typeface="Arial" charset="0"/>
              </a:rPr>
              <a:pPr/>
              <a:t>182</a:t>
            </a:fld>
            <a:endParaRPr lang="en-US" smtClean="0">
              <a:latin typeface="Arial"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p:spPr>
        <p:txBody>
          <a:bodyPr/>
          <a:lstStyle/>
          <a:p>
            <a:fld id="{CD677785-67AB-4927-A49A-4C8126EDD9E3}" type="slidenum">
              <a:rPr lang="en-US" smtClean="0">
                <a:latin typeface="Arial" charset="0"/>
              </a:rPr>
              <a:pPr/>
              <a:t>183</a:t>
            </a:fld>
            <a:endParaRPr lang="en-US" smtClean="0">
              <a:latin typeface="Arial" charset="0"/>
            </a:endParaRPr>
          </a:p>
        </p:txBody>
      </p:sp>
      <p:sp>
        <p:nvSpPr>
          <p:cNvPr id="351235" name="Rectangle 2"/>
          <p:cNvSpPr>
            <a:spLocks noGrp="1" noRot="1" noChangeAspect="1" noChangeArrowheads="1" noTextEdit="1"/>
          </p:cNvSpPr>
          <p:nvPr>
            <p:ph type="sldImg"/>
          </p:nvPr>
        </p:nvSpPr>
        <p:spPr>
          <a:ln/>
        </p:spPr>
      </p:sp>
      <p:sp>
        <p:nvSpPr>
          <p:cNvPr id="351236" name="Rectangle 3"/>
          <p:cNvSpPr>
            <a:spLocks noGrp="1" noChangeArrowheads="1"/>
          </p:cNvSpPr>
          <p:nvPr>
            <p:ph type="body" idx="1"/>
          </p:nvPr>
        </p:nvSpPr>
        <p:spPr>
          <a:xfrm>
            <a:off x="914400" y="4343400"/>
            <a:ext cx="5029200" cy="1663700"/>
          </a:xfrm>
          <a:noFill/>
          <a:ln/>
        </p:spPr>
        <p:txBody>
          <a:bodyPr/>
          <a:lstStyle/>
          <a:p>
            <a:pPr eaLnBrk="1" hangingPunct="1"/>
            <a:r>
              <a:rPr lang="en-US" smtClean="0">
                <a:ea typeface="ＭＳ Ｐゴシック" pitchFamily="34" charset="-128"/>
              </a:rPr>
              <a:t>Volcanic aerosols serve as surfaces for heterogeneous chemistry, which destroys ozone, liberating anthropogenic chlorine, in the same way that the Antarctic Ozone Hole is produced.  But in this case, you do not need polar stratospheric clouds, and the destruction can take place at lower latitudes.  Figure from Solomon (1999).</a:t>
            </a:r>
          </a:p>
          <a:p>
            <a:pPr eaLnBrk="1" hangingPunct="1"/>
            <a:endParaRPr lang="en-US" smtClean="0">
              <a:ea typeface="ＭＳ Ｐゴシック" pitchFamily="34" charset="-128"/>
            </a:endParaRPr>
          </a:p>
          <a:p>
            <a:pPr eaLnBrk="1" hangingPunct="1"/>
            <a:r>
              <a:rPr lang="en-US" smtClean="0">
                <a:ea typeface="ＭＳ Ｐゴシック" pitchFamily="34" charset="-128"/>
              </a:rPr>
              <a:t>Solomon, S., Stratospheric ozone depletion: A review of concepts and history, </a:t>
            </a:r>
            <a:r>
              <a:rPr lang="en-US" i="1" smtClean="0">
                <a:ea typeface="ＭＳ Ｐゴシック" pitchFamily="34" charset="-128"/>
              </a:rPr>
              <a:t>Rev. Geophys.</a:t>
            </a:r>
            <a:r>
              <a:rPr lang="en-US" smtClean="0">
                <a:ea typeface="ＭＳ Ｐゴシック" pitchFamily="34" charset="-128"/>
              </a:rPr>
              <a:t>, </a:t>
            </a:r>
            <a:r>
              <a:rPr lang="en-US" i="1" smtClean="0">
                <a:ea typeface="ＭＳ Ｐゴシック" pitchFamily="34" charset="-128"/>
              </a:rPr>
              <a:t>37</a:t>
            </a:r>
            <a:r>
              <a:rPr lang="en-US" smtClean="0">
                <a:ea typeface="ＭＳ Ｐゴシック" pitchFamily="34" charset="-128"/>
              </a:rPr>
              <a:t>, 275-316, 1999.</a:t>
            </a: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noFill/>
        </p:spPr>
        <p:txBody>
          <a:bodyPr/>
          <a:lstStyle/>
          <a:p>
            <a:fld id="{BF6BC8D0-C8D6-40B8-A829-158D393EF1DF}" type="slidenum">
              <a:rPr lang="en-US" smtClean="0">
                <a:latin typeface="Arial" charset="0"/>
              </a:rPr>
              <a:pPr/>
              <a:t>184</a:t>
            </a:fld>
            <a:endParaRPr lang="en-US" smtClean="0">
              <a:latin typeface="Arial" charset="0"/>
            </a:endParaRPr>
          </a:p>
        </p:txBody>
      </p:sp>
      <p:sp>
        <p:nvSpPr>
          <p:cNvPr id="352259" name="Rectangle 2"/>
          <p:cNvSpPr>
            <a:spLocks noGrp="1" noRot="1" noChangeAspect="1" noChangeArrowheads="1" noTextEdit="1"/>
          </p:cNvSpPr>
          <p:nvPr>
            <p:ph type="sldImg"/>
          </p:nvPr>
        </p:nvSpPr>
        <p:spPr>
          <a:ln/>
        </p:spPr>
      </p:sp>
      <p:sp>
        <p:nvSpPr>
          <p:cNvPr id="352260" name="Rectangle 3"/>
          <p:cNvSpPr>
            <a:spLocks noGrp="1" noChangeArrowheads="1"/>
          </p:cNvSpPr>
          <p:nvPr>
            <p:ph type="body" idx="1"/>
          </p:nvPr>
        </p:nvSpPr>
        <p:spPr>
          <a:xfrm>
            <a:off x="914400" y="4343400"/>
            <a:ext cx="5029200" cy="1774825"/>
          </a:xfrm>
          <a:noFill/>
          <a:ln/>
        </p:spPr>
        <p:txBody>
          <a:bodyPr/>
          <a:lstStyle/>
          <a:p>
            <a:pPr eaLnBrk="1" hangingPunct="1"/>
            <a:r>
              <a:rPr lang="en-US" smtClean="0">
                <a:ea typeface="ＭＳ Ｐゴシック" pitchFamily="34" charset="-128"/>
              </a:rPr>
              <a:t>This volcanic effect on ozone can only take place when there is enough anthropogenic chlorine in the stratosphere, roughly from1980 to 2040.</a:t>
            </a:r>
          </a:p>
          <a:p>
            <a:pPr eaLnBrk="1" hangingPunct="1"/>
            <a:endParaRPr lang="en-US" smtClean="0">
              <a:ea typeface="ＭＳ Ｐゴシック" pitchFamily="34" charset="-128"/>
            </a:endParaRPr>
          </a:p>
          <a:p>
            <a:pPr eaLnBrk="1" hangingPunct="1"/>
            <a:r>
              <a:rPr lang="en-US" smtClean="0">
                <a:ea typeface="ＭＳ Ｐゴシック" pitchFamily="34" charset="-128"/>
              </a:rPr>
              <a:t>The bottom panel shows how it is necessary to include the effects of volcanic eruptions to correctly model the recent ozone depletion.</a:t>
            </a:r>
          </a:p>
          <a:p>
            <a:pPr eaLnBrk="1" hangingPunct="1"/>
            <a:endParaRPr lang="en-US" smtClean="0">
              <a:ea typeface="ＭＳ Ｐゴシック" pitchFamily="34" charset="-128"/>
            </a:endParaRPr>
          </a:p>
          <a:p>
            <a:pPr eaLnBrk="1" hangingPunct="1"/>
            <a:r>
              <a:rPr lang="en-US" smtClean="0">
                <a:ea typeface="ＭＳ Ｐゴシック" pitchFamily="34" charset="-128"/>
              </a:rPr>
              <a:t>Solomon, S., Stratospheric ozone depletion: A review of concepts and history, </a:t>
            </a:r>
            <a:r>
              <a:rPr lang="en-US" i="1" smtClean="0">
                <a:ea typeface="ＭＳ Ｐゴシック" pitchFamily="34" charset="-128"/>
              </a:rPr>
              <a:t>Rev. Geophys.</a:t>
            </a:r>
            <a:r>
              <a:rPr lang="en-US" smtClean="0">
                <a:ea typeface="ＭＳ Ｐゴシック" pitchFamily="34" charset="-128"/>
              </a:rPr>
              <a:t>, </a:t>
            </a:r>
            <a:r>
              <a:rPr lang="en-US" i="1" smtClean="0">
                <a:ea typeface="ＭＳ Ｐゴシック" pitchFamily="34" charset="-128"/>
              </a:rPr>
              <a:t>37</a:t>
            </a:r>
            <a:r>
              <a:rPr lang="en-US" smtClean="0">
                <a:ea typeface="ＭＳ Ｐゴシック" pitchFamily="34" charset="-128"/>
              </a:rPr>
              <a:t>, 275-316, 1999.</a:t>
            </a: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noFill/>
        </p:spPr>
        <p:txBody>
          <a:bodyPr/>
          <a:lstStyle/>
          <a:p>
            <a:fld id="{225A74A6-284F-4ACC-9911-66A4B11A5FBC}" type="slidenum">
              <a:rPr lang="en-US" smtClean="0">
                <a:latin typeface="Arial" charset="0"/>
              </a:rPr>
              <a:pPr/>
              <a:t>185</a:t>
            </a:fld>
            <a:endParaRPr lang="en-US" smtClean="0">
              <a:latin typeface="Arial" charset="0"/>
            </a:endParaRPr>
          </a:p>
        </p:txBody>
      </p:sp>
      <p:sp>
        <p:nvSpPr>
          <p:cNvPr id="353283" name="Rectangle 2"/>
          <p:cNvSpPr>
            <a:spLocks noGrp="1" noRot="1" noChangeAspect="1" noChangeArrowheads="1" noTextEdit="1"/>
          </p:cNvSpPr>
          <p:nvPr>
            <p:ph type="sldImg"/>
          </p:nvPr>
        </p:nvSpPr>
        <p:spPr>
          <a:ln/>
        </p:spPr>
      </p:sp>
      <p:sp>
        <p:nvSpPr>
          <p:cNvPr id="353284"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354308" name="Slide Number Placeholder 3"/>
          <p:cNvSpPr>
            <a:spLocks noGrp="1"/>
          </p:cNvSpPr>
          <p:nvPr>
            <p:ph type="sldNum" sz="quarter" idx="5"/>
          </p:nvPr>
        </p:nvSpPr>
        <p:spPr>
          <a:noFill/>
        </p:spPr>
        <p:txBody>
          <a:bodyPr/>
          <a:lstStyle/>
          <a:p>
            <a:fld id="{740F2B7D-06DE-4D89-B86E-08480327D80F}" type="slidenum">
              <a:rPr lang="en-US" smtClean="0">
                <a:latin typeface="Arial" charset="0"/>
              </a:rPr>
              <a:pPr/>
              <a:t>186</a:t>
            </a:fld>
            <a:endParaRPr lang="en-US" smtClean="0">
              <a:latin typeface="Arial" charset="0"/>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a:ln/>
        </p:spPr>
      </p:sp>
      <p:sp>
        <p:nvSpPr>
          <p:cNvPr id="355331"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355332" name="Slide Number Placeholder 3"/>
          <p:cNvSpPr>
            <a:spLocks noGrp="1"/>
          </p:cNvSpPr>
          <p:nvPr>
            <p:ph type="sldNum" sz="quarter" idx="5"/>
          </p:nvPr>
        </p:nvSpPr>
        <p:spPr>
          <a:noFill/>
        </p:spPr>
        <p:txBody>
          <a:bodyPr/>
          <a:lstStyle/>
          <a:p>
            <a:fld id="{7A2101B2-83D6-4863-88A0-5DAEC3493752}" type="slidenum">
              <a:rPr lang="en-US" smtClean="0">
                <a:latin typeface="Arial" charset="0"/>
              </a:rPr>
              <a:pPr/>
              <a:t>187</a:t>
            </a:fld>
            <a:endParaRPr lang="en-US" smtClean="0">
              <a:latin typeface="Arial" charset="0"/>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a:ln/>
        </p:spPr>
      </p:sp>
      <p:sp>
        <p:nvSpPr>
          <p:cNvPr id="356355"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356356" name="Slide Number Placeholder 3"/>
          <p:cNvSpPr>
            <a:spLocks noGrp="1"/>
          </p:cNvSpPr>
          <p:nvPr>
            <p:ph type="sldNum" sz="quarter" idx="5"/>
          </p:nvPr>
        </p:nvSpPr>
        <p:spPr>
          <a:noFill/>
        </p:spPr>
        <p:txBody>
          <a:bodyPr/>
          <a:lstStyle/>
          <a:p>
            <a:fld id="{119EEBCA-B2A8-43D4-8687-25B089C340E4}" type="slidenum">
              <a:rPr lang="en-US" smtClean="0">
                <a:latin typeface="Arial" charset="0"/>
              </a:rPr>
              <a:pPr/>
              <a:t>188</a:t>
            </a:fld>
            <a:endParaRPr lang="en-US" smtClean="0">
              <a:latin typeface="Arial" charset="0"/>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noFill/>
        </p:spPr>
        <p:txBody>
          <a:bodyPr/>
          <a:lstStyle/>
          <a:p>
            <a:fld id="{63F353F5-AB44-4030-AC71-49906494E868}" type="slidenum">
              <a:rPr lang="en-US" smtClean="0">
                <a:latin typeface="Arial" charset="0"/>
              </a:rPr>
              <a:pPr/>
              <a:t>189</a:t>
            </a:fld>
            <a:endParaRPr lang="en-US" smtClean="0">
              <a:latin typeface="Arial" charset="0"/>
            </a:endParaRPr>
          </a:p>
        </p:txBody>
      </p:sp>
      <p:sp>
        <p:nvSpPr>
          <p:cNvPr id="357379" name="Rectangle 2"/>
          <p:cNvSpPr>
            <a:spLocks noGrp="1" noRot="1" noChangeAspect="1" noChangeArrowheads="1" noTextEdit="1"/>
          </p:cNvSpPr>
          <p:nvPr>
            <p:ph type="sldImg"/>
          </p:nvPr>
        </p:nvSpPr>
        <p:spPr>
          <a:ln/>
        </p:spPr>
      </p:sp>
      <p:sp>
        <p:nvSpPr>
          <p:cNvPr id="35738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8DA929-4584-48BF-85A0-8890AA434333}" type="slidenum">
              <a:rPr lang="en-US" smtClean="0"/>
              <a:pPr/>
              <a:t>19</a:t>
            </a:fld>
            <a:endParaRPr lang="en-US"/>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a:spLocks noGrp="1" noChangeArrowheads="1"/>
          </p:cNvSpPr>
          <p:nvPr>
            <p:ph type="sldNum" sz="quarter" idx="5"/>
          </p:nvPr>
        </p:nvSpPr>
        <p:spPr>
          <a:noFill/>
        </p:spPr>
        <p:txBody>
          <a:bodyPr/>
          <a:lstStyle/>
          <a:p>
            <a:fld id="{1AE2513A-48FA-4AC8-A0F8-2446FB9E7895}" type="slidenum">
              <a:rPr lang="en-US" smtClean="0">
                <a:latin typeface="Arial" charset="0"/>
              </a:rPr>
              <a:pPr/>
              <a:t>190</a:t>
            </a:fld>
            <a:endParaRPr lang="en-US" smtClean="0">
              <a:latin typeface="Arial" charset="0"/>
            </a:endParaRPr>
          </a:p>
        </p:txBody>
      </p:sp>
      <p:sp>
        <p:nvSpPr>
          <p:cNvPr id="358403" name="Rectangle 2"/>
          <p:cNvSpPr>
            <a:spLocks noGrp="1" noRot="1" noChangeAspect="1" noChangeArrowheads="1" noTextEdit="1"/>
          </p:cNvSpPr>
          <p:nvPr>
            <p:ph type="sldImg"/>
          </p:nvPr>
        </p:nvSpPr>
        <p:spPr>
          <a:ln/>
        </p:spPr>
      </p:sp>
      <p:sp>
        <p:nvSpPr>
          <p:cNvPr id="358404"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noFill/>
        </p:spPr>
        <p:txBody>
          <a:bodyPr/>
          <a:lstStyle/>
          <a:p>
            <a:fld id="{A3503F14-D0E1-4A3D-A427-C6D6D86E7E34}" type="slidenum">
              <a:rPr lang="en-US" smtClean="0">
                <a:latin typeface="Arial" charset="0"/>
              </a:rPr>
              <a:pPr/>
              <a:t>191</a:t>
            </a:fld>
            <a:endParaRPr lang="en-US" smtClean="0">
              <a:latin typeface="Arial" charset="0"/>
            </a:endParaRPr>
          </a:p>
        </p:txBody>
      </p:sp>
      <p:sp>
        <p:nvSpPr>
          <p:cNvPr id="359427" name="Rectangle 2"/>
          <p:cNvSpPr>
            <a:spLocks noGrp="1" noRot="1" noChangeAspect="1" noChangeArrowheads="1" noTextEdit="1"/>
          </p:cNvSpPr>
          <p:nvPr>
            <p:ph type="sldImg"/>
          </p:nvPr>
        </p:nvSpPr>
        <p:spPr>
          <a:ln/>
        </p:spPr>
      </p:sp>
      <p:sp>
        <p:nvSpPr>
          <p:cNvPr id="359428"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noFill/>
        </p:spPr>
        <p:txBody>
          <a:bodyPr/>
          <a:lstStyle/>
          <a:p>
            <a:fld id="{259196ED-5B9B-4343-AD9F-2941E2101019}" type="slidenum">
              <a:rPr lang="en-US" smtClean="0">
                <a:latin typeface="Arial" charset="0"/>
              </a:rPr>
              <a:pPr/>
              <a:t>192</a:t>
            </a:fld>
            <a:endParaRPr lang="en-US" smtClean="0">
              <a:latin typeface="Arial" charset="0"/>
            </a:endParaRPr>
          </a:p>
        </p:txBody>
      </p:sp>
      <p:sp>
        <p:nvSpPr>
          <p:cNvPr id="360451" name="Rectangle 2"/>
          <p:cNvSpPr>
            <a:spLocks noGrp="1" noRot="1" noChangeAspect="1" noChangeArrowheads="1" noTextEdit="1"/>
          </p:cNvSpPr>
          <p:nvPr>
            <p:ph type="sldImg"/>
          </p:nvPr>
        </p:nvSpPr>
        <p:spPr>
          <a:ln/>
        </p:spPr>
      </p:sp>
      <p:sp>
        <p:nvSpPr>
          <p:cNvPr id="360452"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noFill/>
        </p:spPr>
        <p:txBody>
          <a:bodyPr/>
          <a:lstStyle/>
          <a:p>
            <a:fld id="{3BF1461B-E278-4F4C-99EE-3F72B92015B1}" type="slidenum">
              <a:rPr lang="en-US" smtClean="0">
                <a:latin typeface="Arial" charset="0"/>
              </a:rPr>
              <a:pPr/>
              <a:t>193</a:t>
            </a:fld>
            <a:endParaRPr lang="en-US" smtClean="0">
              <a:latin typeface="Arial" charset="0"/>
            </a:endParaRPr>
          </a:p>
        </p:txBody>
      </p:sp>
      <p:sp>
        <p:nvSpPr>
          <p:cNvPr id="361475" name="Rectangle 2"/>
          <p:cNvSpPr>
            <a:spLocks noGrp="1" noRot="1" noChangeAspect="1" noChangeArrowheads="1" noTextEdit="1"/>
          </p:cNvSpPr>
          <p:nvPr>
            <p:ph type="sldImg"/>
          </p:nvPr>
        </p:nvSpPr>
        <p:spPr>
          <a:ln/>
        </p:spPr>
      </p:sp>
      <p:sp>
        <p:nvSpPr>
          <p:cNvPr id="361476" name="Rectangle 3"/>
          <p:cNvSpPr>
            <a:spLocks noGrp="1" noChangeArrowheads="1"/>
          </p:cNvSpPr>
          <p:nvPr>
            <p:ph type="body" idx="1"/>
          </p:nvPr>
        </p:nvSpPr>
        <p:spPr>
          <a:xfrm>
            <a:off x="914400" y="4343400"/>
            <a:ext cx="5029200" cy="2393950"/>
          </a:xfrm>
          <a:noFill/>
          <a:ln/>
        </p:spPr>
        <p:txBody>
          <a:bodyPr/>
          <a:lstStyle/>
          <a:p>
            <a:pPr eaLnBrk="1" hangingPunct="1"/>
            <a:r>
              <a:rPr lang="en-US" smtClean="0">
                <a:ea typeface="ＭＳ Ｐゴシック" pitchFamily="34" charset="-128"/>
              </a:rPr>
              <a:t>This figure shows the many ways that volcanic aerosol clouds can be measured, using El Chichón as an example.  It can also be used to illustrate how red sunsets are produced following volcanic eruptions.  The light from the sun is scattered by the molecules of the atmosphere (Rayleigh scattering), producing the blue sky and removing the shorter wavelengths, blue and yellow from the light, leaving red.  The red light reflects off the bottom of the stratospheric cloud, producing the red color about one hour after the actual sunset.  Reports of these sunsets can be used as an indication of past volcanic eruptions.  By the way, there would of course also be volcanic sunrises, which would be produced the same way.</a:t>
            </a:r>
          </a:p>
          <a:p>
            <a:pPr eaLnBrk="1" hangingPunct="1"/>
            <a:endParaRPr lang="en-US" smtClean="0">
              <a:ea typeface="ＭＳ Ｐゴシック" pitchFamily="34" charset="-128"/>
            </a:endParaRPr>
          </a:p>
          <a:p>
            <a:pPr eaLnBrk="1" hangingPunct="1"/>
            <a:r>
              <a:rPr lang="en-US" smtClean="0">
                <a:ea typeface="ＭＳ Ｐゴシック" pitchFamily="34" charset="-128"/>
              </a:rPr>
              <a:t>Robock, A., The dust cloud of the century, </a:t>
            </a:r>
            <a:r>
              <a:rPr lang="en-US" i="1" smtClean="0">
                <a:ea typeface="ＭＳ Ｐゴシック" pitchFamily="34" charset="-128"/>
              </a:rPr>
              <a:t>Nature</a:t>
            </a:r>
            <a:r>
              <a:rPr lang="en-US" smtClean="0">
                <a:ea typeface="ＭＳ Ｐゴシック" pitchFamily="34" charset="-128"/>
              </a:rPr>
              <a:t>, </a:t>
            </a:r>
            <a:r>
              <a:rPr lang="en-US" i="1" smtClean="0">
                <a:ea typeface="ＭＳ Ｐゴシック" pitchFamily="34" charset="-128"/>
              </a:rPr>
              <a:t>301</a:t>
            </a:r>
            <a:r>
              <a:rPr lang="en-US" smtClean="0">
                <a:ea typeface="ＭＳ Ｐゴシック" pitchFamily="34" charset="-128"/>
              </a:rPr>
              <a:t>, 373-374, 1983.</a:t>
            </a: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p:spPr>
        <p:txBody>
          <a:bodyPr/>
          <a:lstStyle/>
          <a:p>
            <a:fld id="{97B9F43A-7B51-47BD-A04D-E231CBAAE9CC}" type="slidenum">
              <a:rPr lang="en-US" smtClean="0">
                <a:latin typeface="Arial" charset="0"/>
              </a:rPr>
              <a:pPr/>
              <a:t>194</a:t>
            </a:fld>
            <a:endParaRPr lang="en-US" smtClean="0">
              <a:latin typeface="Arial" charset="0"/>
            </a:endParaRPr>
          </a:p>
        </p:txBody>
      </p:sp>
      <p:sp>
        <p:nvSpPr>
          <p:cNvPr id="362499" name="Rectangle 2"/>
          <p:cNvSpPr>
            <a:spLocks noGrp="1" noRot="1" noChangeAspect="1" noChangeArrowheads="1" noTextEdit="1"/>
          </p:cNvSpPr>
          <p:nvPr>
            <p:ph type="sldImg"/>
          </p:nvPr>
        </p:nvSpPr>
        <p:spPr>
          <a:ln/>
        </p:spPr>
      </p:sp>
      <p:sp>
        <p:nvSpPr>
          <p:cNvPr id="362500" name="Rectangle 3"/>
          <p:cNvSpPr>
            <a:spLocks noGrp="1" noChangeArrowheads="1"/>
          </p:cNvSpPr>
          <p:nvPr>
            <p:ph type="body" idx="1"/>
          </p:nvPr>
        </p:nvSpPr>
        <p:spPr>
          <a:xfrm>
            <a:off x="914400" y="4343400"/>
            <a:ext cx="5029200" cy="2616200"/>
          </a:xfrm>
          <a:noFill/>
          <a:ln/>
        </p:spPr>
        <p:txBody>
          <a:bodyPr/>
          <a:lstStyle/>
          <a:p>
            <a:pPr eaLnBrk="1" hangingPunct="1"/>
            <a:r>
              <a:rPr lang="en-US" smtClean="0">
                <a:ea typeface="ＭＳ Ｐゴシック" pitchFamily="34" charset="-128"/>
              </a:rPr>
              <a:t>This is one of about 530 watercolors done by William Ascroft in London in the years following the Krakatau eruption.  It is one of six published in the frontpiece of Symons (1888), and is one of the most beautiful illustrations of a volcanic red sunset.</a:t>
            </a:r>
          </a:p>
          <a:p>
            <a:pPr eaLnBrk="1" hangingPunct="1"/>
            <a:endParaRPr lang="en-US" smtClean="0">
              <a:ea typeface="ＭＳ Ｐゴシック" pitchFamily="34" charset="-128"/>
            </a:endParaRPr>
          </a:p>
          <a:p>
            <a:pPr eaLnBrk="1" hangingPunct="1"/>
            <a:r>
              <a:rPr lang="en-US" smtClean="0">
                <a:ea typeface="ＭＳ Ｐゴシック" pitchFamily="34" charset="-128"/>
              </a:rPr>
              <a:t>Symons, G. J., Editor, </a:t>
            </a:r>
            <a:r>
              <a:rPr lang="en-US" i="1" smtClean="0">
                <a:ea typeface="ＭＳ Ｐゴシック" pitchFamily="34" charset="-128"/>
              </a:rPr>
              <a:t>The Eruption of Krakatoa, and Subsequent Phenomena</a:t>
            </a:r>
            <a:r>
              <a:rPr lang="en-US" smtClean="0">
                <a:ea typeface="ＭＳ Ｐゴシック" pitchFamily="34" charset="-128"/>
              </a:rPr>
              <a:t>, Trübner, London, England, 494 pp., 1888.</a:t>
            </a:r>
          </a:p>
          <a:p>
            <a:pPr eaLnBrk="1" hangingPunct="1"/>
            <a:endParaRPr lang="en-US" smtClean="0">
              <a:ea typeface="ＭＳ Ｐゴシック" pitchFamily="34" charset="-128"/>
            </a:endParaRPr>
          </a:p>
          <a:p>
            <a:pPr eaLnBrk="1" hangingPunct="1"/>
            <a:r>
              <a:rPr lang="en-US" smtClean="0">
                <a:ea typeface="ＭＳ Ｐゴシック" pitchFamily="34" charset="-128"/>
              </a:rPr>
              <a:t>Ascroft, William, 1888: Catalogue of sky sketches from September 1883 to September 1886, Eyre and Spottiswoode, London, England, 18 pp.</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p:spPr>
        <p:txBody>
          <a:bodyPr/>
          <a:lstStyle/>
          <a:p>
            <a:fld id="{86848D1D-BE3A-4CAA-92FE-C287B726AA98}" type="slidenum">
              <a:rPr lang="en-US" smtClean="0">
                <a:latin typeface="Arial" charset="0"/>
              </a:rPr>
              <a:pPr/>
              <a:t>195</a:t>
            </a:fld>
            <a:endParaRPr lang="en-US" smtClean="0">
              <a:latin typeface="Arial" charset="0"/>
            </a:endParaRPr>
          </a:p>
        </p:txBody>
      </p:sp>
      <p:sp>
        <p:nvSpPr>
          <p:cNvPr id="363523" name="Rectangle 2"/>
          <p:cNvSpPr>
            <a:spLocks noGrp="1" noRot="1" noChangeAspect="1" noChangeArrowheads="1" noTextEdit="1"/>
          </p:cNvSpPr>
          <p:nvPr>
            <p:ph type="sldImg"/>
          </p:nvPr>
        </p:nvSpPr>
        <p:spPr>
          <a:ln/>
        </p:spPr>
      </p:sp>
      <p:sp>
        <p:nvSpPr>
          <p:cNvPr id="363524" name="Rectangle 3"/>
          <p:cNvSpPr>
            <a:spLocks noGrp="1" noChangeArrowheads="1"/>
          </p:cNvSpPr>
          <p:nvPr>
            <p:ph type="body" idx="1"/>
          </p:nvPr>
        </p:nvSpPr>
        <p:spPr>
          <a:xfrm>
            <a:off x="914400" y="4343400"/>
            <a:ext cx="5029200" cy="1298575"/>
          </a:xfrm>
          <a:noFill/>
          <a:ln/>
        </p:spPr>
        <p:txBody>
          <a:bodyPr/>
          <a:lstStyle/>
          <a:p>
            <a:pPr eaLnBrk="1" hangingPunct="1"/>
            <a:r>
              <a:rPr lang="en-US" smtClean="0">
                <a:ea typeface="ＭＳ Ｐゴシック" pitchFamily="34" charset="-128"/>
              </a:rPr>
              <a:t>Edvard Munch was also struck by the fabulous Krakatau sunsets, and in 1893 painted his famous </a:t>
            </a:r>
            <a:r>
              <a:rPr lang="ja-JP" altLang="en-US" smtClean="0">
                <a:ea typeface="ＭＳ Ｐゴシック" pitchFamily="34" charset="-128"/>
              </a:rPr>
              <a:t>“</a:t>
            </a:r>
            <a:r>
              <a:rPr lang="en-US" altLang="ja-JP" smtClean="0">
                <a:ea typeface="ＭＳ Ｐゴシック" pitchFamily="34" charset="-128"/>
              </a:rPr>
              <a:t>The Scream</a:t>
            </a:r>
            <a:r>
              <a:rPr lang="ja-JP" altLang="en-US" smtClean="0">
                <a:ea typeface="ＭＳ Ｐゴシック" pitchFamily="34" charset="-128"/>
              </a:rPr>
              <a:t>”</a:t>
            </a:r>
            <a:r>
              <a:rPr lang="en-US" altLang="ja-JP" smtClean="0">
                <a:ea typeface="ＭＳ Ｐゴシック" pitchFamily="34" charset="-128"/>
              </a:rPr>
              <a:t> with a volcanic sunset in the sky.  This is a great painting for other reasons, but is one of the best renditions of a volcanic sunset.</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7"/>
          <p:cNvSpPr>
            <a:spLocks noGrp="1" noChangeArrowheads="1"/>
          </p:cNvSpPr>
          <p:nvPr>
            <p:ph type="sldNum" sz="quarter" idx="5"/>
          </p:nvPr>
        </p:nvSpPr>
        <p:spPr>
          <a:noFill/>
        </p:spPr>
        <p:txBody>
          <a:bodyPr/>
          <a:lstStyle/>
          <a:p>
            <a:fld id="{B6B7BB01-28EB-4263-9E55-E69251242407}" type="slidenum">
              <a:rPr lang="en-US" smtClean="0">
                <a:latin typeface="Arial" charset="0"/>
              </a:rPr>
              <a:pPr/>
              <a:t>196</a:t>
            </a:fld>
            <a:endParaRPr lang="en-US" smtClean="0">
              <a:latin typeface="Arial" charset="0"/>
            </a:endParaRPr>
          </a:p>
        </p:txBody>
      </p:sp>
      <p:sp>
        <p:nvSpPr>
          <p:cNvPr id="364547" name="Rectangle 2"/>
          <p:cNvSpPr>
            <a:spLocks noGrp="1" noRot="1" noChangeAspect="1" noChangeArrowheads="1" noTextEdit="1"/>
          </p:cNvSpPr>
          <p:nvPr>
            <p:ph type="sldImg"/>
          </p:nvPr>
        </p:nvSpPr>
        <p:spPr>
          <a:ln/>
        </p:spPr>
      </p:sp>
      <p:sp>
        <p:nvSpPr>
          <p:cNvPr id="364548"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p:cNvSpPr>
            <a:spLocks noGrp="1" noChangeArrowheads="1"/>
          </p:cNvSpPr>
          <p:nvPr>
            <p:ph type="sldNum" sz="quarter" idx="5"/>
          </p:nvPr>
        </p:nvSpPr>
        <p:spPr>
          <a:noFill/>
        </p:spPr>
        <p:txBody>
          <a:bodyPr/>
          <a:lstStyle/>
          <a:p>
            <a:fld id="{CDA7C827-FFED-4DD5-897C-2A74860CCB9D}" type="slidenum">
              <a:rPr lang="en-US" smtClean="0">
                <a:latin typeface="Arial" charset="0"/>
              </a:rPr>
              <a:pPr/>
              <a:t>197</a:t>
            </a:fld>
            <a:endParaRPr lang="en-US" smtClean="0">
              <a:latin typeface="Arial" charset="0"/>
            </a:endParaRPr>
          </a:p>
        </p:txBody>
      </p:sp>
      <p:sp>
        <p:nvSpPr>
          <p:cNvPr id="365571" name="Rectangle 2"/>
          <p:cNvSpPr>
            <a:spLocks noGrp="1" noRot="1" noChangeAspect="1" noChangeArrowheads="1" noTextEdit="1"/>
          </p:cNvSpPr>
          <p:nvPr>
            <p:ph type="sldImg"/>
          </p:nvPr>
        </p:nvSpPr>
        <p:spPr>
          <a:ln/>
        </p:spPr>
      </p:sp>
      <p:sp>
        <p:nvSpPr>
          <p:cNvPr id="365572" name="Rectangle 3"/>
          <p:cNvSpPr>
            <a:spLocks noGrp="1" noChangeArrowheads="1"/>
          </p:cNvSpPr>
          <p:nvPr>
            <p:ph type="body" idx="1"/>
          </p:nvPr>
        </p:nvSpPr>
        <p:spPr>
          <a:xfrm>
            <a:off x="914400" y="4343400"/>
            <a:ext cx="5029200" cy="3275013"/>
          </a:xfrm>
          <a:noFill/>
          <a:ln/>
        </p:spPr>
        <p:txBody>
          <a:bodyPr/>
          <a:lstStyle/>
          <a:p>
            <a:pPr eaLnBrk="1" hangingPunct="1"/>
            <a:r>
              <a:rPr lang="en-US" smtClean="0">
                <a:ea typeface="ＭＳ Ｐゴシック" pitchFamily="34" charset="-128"/>
              </a:rPr>
              <a:t>The left photo is the shadow-band sun photometer at the Mauna Loa Observatory.  I placed my camera under the shadow looking up and took this picture of the sky.  It is milky white and not blue, due to the forward scattering of diffuse radiation.</a:t>
            </a:r>
          </a:p>
          <a:p>
            <a:pPr eaLnBrk="1" hangingPunct="1"/>
            <a:endParaRPr lang="en-US" smtClean="0">
              <a:ea typeface="ＭＳ Ｐゴシック" pitchFamily="34" charset="-128"/>
            </a:endParaRPr>
          </a:p>
          <a:p>
            <a:pPr eaLnBrk="1" hangingPunct="1"/>
            <a:r>
              <a:rPr lang="en-US" smtClean="0">
                <a:ea typeface="ＭＳ Ｐゴシック" pitchFamily="34" charset="-128"/>
              </a:rPr>
              <a:t>Photographs © Alan Robock.  </a:t>
            </a:r>
          </a:p>
          <a:p>
            <a:pPr eaLnBrk="1" hangingPunct="1"/>
            <a:endParaRPr lang="en-US" smtClean="0">
              <a:ea typeface="ＭＳ Ｐゴシック" pitchFamily="34" charset="-128"/>
            </a:endParaRPr>
          </a:p>
          <a:p>
            <a:pPr eaLnBrk="1" hangingPunct="1"/>
            <a:r>
              <a:rPr lang="en-US" smtClean="0">
                <a:ea typeface="ＭＳ Ｐゴシック" pitchFamily="34" charset="-128"/>
              </a:rPr>
              <a:t>Left: photograph of radiation instruments at the Mauna Loa Observatory on the Island of Hawaii, United States, looking north toward Hualalai, on March 27, 1992.  Fig. 2 from Robock (2000).</a:t>
            </a:r>
          </a:p>
          <a:p>
            <a:pPr eaLnBrk="1" hangingPunct="1"/>
            <a:endParaRPr lang="en-US" smtClean="0">
              <a:ea typeface="ＭＳ Ｐゴシック" pitchFamily="34" charset="-128"/>
            </a:endParaRPr>
          </a:p>
          <a:p>
            <a:pPr eaLnBrk="1" hangingPunct="1"/>
            <a:r>
              <a:rPr lang="en-US" smtClean="0">
                <a:ea typeface="ＭＳ Ｐゴシック" pitchFamily="34" charset="-128"/>
              </a:rPr>
              <a:t>Right:  Fig. 5 from Robock (2000).</a:t>
            </a:r>
          </a:p>
          <a:p>
            <a:pPr eaLnBrk="1" hangingPunct="1"/>
            <a:endParaRPr lang="en-US" smtClean="0">
              <a:ea typeface="ＭＳ Ｐゴシック" pitchFamily="34" charset="-128"/>
            </a:endParaRPr>
          </a:p>
          <a:p>
            <a:pPr eaLnBrk="1" hangingPunct="1"/>
            <a:r>
              <a:rPr lang="en-US" smtClean="0">
                <a:ea typeface="ＭＳ Ｐゴシック" pitchFamily="34" charset="-128"/>
              </a:rPr>
              <a:t>Robock, Alan, 2000:  Volcanic eruptions and climate. </a:t>
            </a:r>
            <a:r>
              <a:rPr lang="en-US" i="1" smtClean="0">
                <a:ea typeface="ＭＳ Ｐゴシック" pitchFamily="34" charset="-128"/>
              </a:rPr>
              <a:t>Rev. Geophys.</a:t>
            </a:r>
            <a:r>
              <a:rPr lang="en-US" smtClean="0">
                <a:ea typeface="ＭＳ Ｐゴシック" pitchFamily="34" charset="-128"/>
              </a:rPr>
              <a:t>, </a:t>
            </a:r>
            <a:r>
              <a:rPr lang="en-US" b="1" smtClean="0">
                <a:ea typeface="ＭＳ Ｐゴシック" pitchFamily="34" charset="-128"/>
              </a:rPr>
              <a:t>38</a:t>
            </a:r>
            <a:r>
              <a:rPr lang="en-US" smtClean="0">
                <a:ea typeface="ＭＳ Ｐゴシック" pitchFamily="34" charset="-128"/>
              </a:rPr>
              <a:t>, 191-219. </a:t>
            </a: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idx="5"/>
          </p:nvPr>
        </p:nvSpPr>
        <p:spPr>
          <a:noFill/>
        </p:spPr>
        <p:txBody>
          <a:bodyPr/>
          <a:lstStyle/>
          <a:p>
            <a:fld id="{397D738C-A79C-490E-B32B-68C348180519}" type="slidenum">
              <a:rPr lang="en-US" smtClean="0">
                <a:latin typeface="Arial" charset="0"/>
              </a:rPr>
              <a:pPr/>
              <a:t>198</a:t>
            </a:fld>
            <a:endParaRPr lang="en-US" smtClean="0">
              <a:latin typeface="Arial" charset="0"/>
            </a:endParaRPr>
          </a:p>
        </p:txBody>
      </p:sp>
      <p:sp>
        <p:nvSpPr>
          <p:cNvPr id="366595" name="Rectangle 2"/>
          <p:cNvSpPr>
            <a:spLocks noGrp="1" noRot="1" noChangeAspect="1" noChangeArrowheads="1" noTextEdit="1"/>
          </p:cNvSpPr>
          <p:nvPr>
            <p:ph type="sldImg"/>
          </p:nvPr>
        </p:nvSpPr>
        <p:spPr>
          <a:ln/>
        </p:spPr>
      </p:sp>
      <p:sp>
        <p:nvSpPr>
          <p:cNvPr id="366596" name="Rectangle 3"/>
          <p:cNvSpPr>
            <a:spLocks noGrp="1" noChangeArrowheads="1"/>
          </p:cNvSpPr>
          <p:nvPr>
            <p:ph type="body" idx="1"/>
          </p:nvPr>
        </p:nvSpPr>
        <p:spPr>
          <a:xfrm>
            <a:off x="914400" y="4343400"/>
            <a:ext cx="5029200" cy="3346450"/>
          </a:xfrm>
          <a:noFill/>
          <a:ln/>
        </p:spPr>
        <p:txBody>
          <a:bodyPr/>
          <a:lstStyle/>
          <a:p>
            <a:pPr eaLnBrk="1" hangingPunct="1"/>
            <a:r>
              <a:rPr lang="en-US" smtClean="0">
                <a:ea typeface="ＭＳ Ｐゴシック" pitchFamily="34" charset="-128"/>
              </a:rPr>
              <a:t>Direct and diffuse broadband radiation measurements from the Mauna Loa observatory, measured with a tracking pyrheliometer and shade disk pyranometer on mornings with clear skies at solar zenith angle of 60°, equivalent to 2 relative airmasses [</a:t>
            </a:r>
            <a:r>
              <a:rPr lang="en-US" i="1" smtClean="0">
                <a:ea typeface="ＭＳ Ｐゴシック" pitchFamily="34" charset="-128"/>
              </a:rPr>
              <a:t>Dutton and Christy</a:t>
            </a:r>
            <a:r>
              <a:rPr lang="en-US" smtClean="0">
                <a:ea typeface="ＭＳ Ｐゴシック" pitchFamily="34" charset="-128"/>
              </a:rPr>
              <a:t>, 1992].  The reduction of direct radiation and enhancement of diffuse radiation after the 1982 El Chichón and 1991 Pinatubo eruptions are clearly seen.  </a:t>
            </a:r>
          </a:p>
          <a:p>
            <a:pPr eaLnBrk="1" hangingPunct="1"/>
            <a:endParaRPr lang="en-US" smtClean="0">
              <a:ea typeface="ＭＳ Ｐゴシック" pitchFamily="34" charset="-128"/>
            </a:endParaRPr>
          </a:p>
          <a:p>
            <a:pPr eaLnBrk="1" hangingPunct="1"/>
            <a:r>
              <a:rPr lang="en-US" smtClean="0">
                <a:ea typeface="ＭＳ Ｐゴシック" pitchFamily="34" charset="-128"/>
              </a:rPr>
              <a:t>The blue sky produces the background diffuse radiation, about 40 W m</a:t>
            </a:r>
            <a:r>
              <a:rPr lang="en-US" baseline="30000" smtClean="0">
                <a:ea typeface="ＭＳ Ｐゴシック" pitchFamily="34" charset="-128"/>
              </a:rPr>
              <a:t>-2</a:t>
            </a:r>
            <a:r>
              <a:rPr lang="en-US" smtClean="0">
                <a:ea typeface="ＭＳ Ｐゴシック" pitchFamily="34" charset="-128"/>
              </a:rPr>
              <a:t>.  After El Chichón, while the direct radiation was reduced by 175 W m</a:t>
            </a:r>
            <a:r>
              <a:rPr lang="en-US" baseline="30000" smtClean="0">
                <a:ea typeface="ＭＳ Ｐゴシック" pitchFamily="34" charset="-128"/>
              </a:rPr>
              <a:t>-2</a:t>
            </a:r>
            <a:r>
              <a:rPr lang="en-US" smtClean="0">
                <a:ea typeface="ＭＳ Ｐゴシック" pitchFamily="34" charset="-128"/>
              </a:rPr>
              <a:t>, the diffuse radiation increased by 140 W m</a:t>
            </a:r>
            <a:r>
              <a:rPr lang="en-US" baseline="30000" smtClean="0">
                <a:ea typeface="ＭＳ Ｐゴシック" pitchFamily="34" charset="-128"/>
              </a:rPr>
              <a:t>-2</a:t>
            </a:r>
            <a:r>
              <a:rPr lang="en-US" smtClean="0">
                <a:ea typeface="ＭＳ Ｐゴシック" pitchFamily="34" charset="-128"/>
              </a:rPr>
              <a:t>, compensating for a lot of the loss.</a:t>
            </a:r>
          </a:p>
          <a:p>
            <a:pPr eaLnBrk="1" hangingPunct="1"/>
            <a:endParaRPr lang="en-US" smtClean="0">
              <a:ea typeface="ＭＳ Ｐゴシック" pitchFamily="34" charset="-128"/>
            </a:endParaRPr>
          </a:p>
          <a:p>
            <a:pPr eaLnBrk="1" hangingPunct="1"/>
            <a:r>
              <a:rPr lang="en-US" smtClean="0">
                <a:ea typeface="ＭＳ Ｐゴシック" pitchFamily="34" charset="-128"/>
              </a:rPr>
              <a:t>Years on abscissa indicate January of that year.  Data courtesy of E. Dutton. Fig. 3 from Robock (2000).</a:t>
            </a:r>
          </a:p>
          <a:p>
            <a:pPr eaLnBrk="1" hangingPunct="1"/>
            <a:endParaRPr lang="en-US" smtClean="0">
              <a:ea typeface="ＭＳ Ｐゴシック" pitchFamily="34" charset="-128"/>
            </a:endParaRPr>
          </a:p>
          <a:p>
            <a:pPr eaLnBrk="1" hangingPunct="1"/>
            <a:r>
              <a:rPr lang="en-US" smtClean="0">
                <a:ea typeface="ＭＳ Ｐゴシック" pitchFamily="34" charset="-128"/>
              </a:rPr>
              <a:t>Robock, Alan, 2000:  Volcanic eruptions and climate. </a:t>
            </a:r>
            <a:r>
              <a:rPr lang="en-US" i="1" smtClean="0">
                <a:ea typeface="ＭＳ Ｐゴシック" pitchFamily="34" charset="-128"/>
              </a:rPr>
              <a:t>Rev. Geophys.</a:t>
            </a:r>
            <a:r>
              <a:rPr lang="en-US" smtClean="0">
                <a:ea typeface="ＭＳ Ｐゴシック" pitchFamily="34" charset="-128"/>
              </a:rPr>
              <a:t>, </a:t>
            </a:r>
            <a:r>
              <a:rPr lang="en-US" b="1" smtClean="0">
                <a:ea typeface="ＭＳ Ｐゴシック" pitchFamily="34" charset="-128"/>
              </a:rPr>
              <a:t>38</a:t>
            </a:r>
            <a:r>
              <a:rPr lang="en-US" smtClean="0">
                <a:ea typeface="ＭＳ Ｐゴシック" pitchFamily="34" charset="-128"/>
              </a:rPr>
              <a:t>, 191-219. </a:t>
            </a: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367620" name="Slide Number Placeholder 3"/>
          <p:cNvSpPr>
            <a:spLocks noGrp="1"/>
          </p:cNvSpPr>
          <p:nvPr>
            <p:ph type="sldNum" sz="quarter" idx="5"/>
          </p:nvPr>
        </p:nvSpPr>
        <p:spPr>
          <a:noFill/>
        </p:spPr>
        <p:txBody>
          <a:bodyPr/>
          <a:lstStyle/>
          <a:p>
            <a:fld id="{9A7B44F9-4601-41AB-B73D-20B6471DB73E}" type="slidenum">
              <a:rPr lang="en-US" smtClean="0">
                <a:latin typeface="Arial" charset="0"/>
              </a:rPr>
              <a:pPr/>
              <a:t>199</a:t>
            </a:fld>
            <a:endParaRPr lang="en-US"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1833" y="686543"/>
            <a:ext cx="4554335" cy="3428022"/>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8DA929-4584-48BF-85A0-8890AA434333}"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DB444C-8736-4EDF-A7B4-D82EF351983F}" type="slidenum">
              <a:rPr lang="en-US"/>
              <a:pPr/>
              <a:t>20</a:t>
            </a:fld>
            <a:endParaRPr lang="en-US"/>
          </a:p>
        </p:txBody>
      </p:sp>
      <p:sp>
        <p:nvSpPr>
          <p:cNvPr id="1479682" name="Rectangle 2"/>
          <p:cNvSpPr>
            <a:spLocks noGrp="1" noRot="1" noChangeAspect="1" noChangeArrowheads="1" noTextEdit="1"/>
          </p:cNvSpPr>
          <p:nvPr>
            <p:ph type="sldImg"/>
          </p:nvPr>
        </p:nvSpPr>
        <p:spPr>
          <a:xfrm>
            <a:off x="1143000" y="685800"/>
            <a:ext cx="4572000" cy="3429000"/>
          </a:xfrm>
          <a:ln/>
        </p:spPr>
      </p:sp>
      <p:sp>
        <p:nvSpPr>
          <p:cNvPr id="1479683" name="Rectangle 3"/>
          <p:cNvSpPr>
            <a:spLocks noGrp="1" noChangeArrowheads="1"/>
          </p:cNvSpPr>
          <p:nvPr>
            <p:ph type="body" idx="1"/>
          </p:nvPr>
        </p:nvSpPr>
        <p:spPr>
          <a:xfrm>
            <a:off x="685800" y="4342893"/>
            <a:ext cx="5486400" cy="4114565"/>
          </a:xfrm>
        </p:spPr>
        <p:txBody>
          <a:bodyPr/>
          <a:lstStyle/>
          <a:p>
            <a:endParaRPr lang="en-US"/>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p:cNvSpPr>
            <a:spLocks noGrp="1" noChangeArrowheads="1"/>
          </p:cNvSpPr>
          <p:nvPr>
            <p:ph type="sldNum" sz="quarter" idx="5"/>
          </p:nvPr>
        </p:nvSpPr>
        <p:spPr>
          <a:noFill/>
        </p:spPr>
        <p:txBody>
          <a:bodyPr/>
          <a:lstStyle/>
          <a:p>
            <a:fld id="{14AB2473-C34A-49B8-82BE-E7C15E335D4B}" type="slidenum">
              <a:rPr lang="en-US" smtClean="0">
                <a:latin typeface="Arial" charset="0"/>
              </a:rPr>
              <a:pPr/>
              <a:t>200</a:t>
            </a:fld>
            <a:endParaRPr lang="en-US" smtClean="0">
              <a:latin typeface="Arial" charset="0"/>
            </a:endParaRPr>
          </a:p>
        </p:txBody>
      </p:sp>
      <p:sp>
        <p:nvSpPr>
          <p:cNvPr id="368643" name="Rectangle 2"/>
          <p:cNvSpPr>
            <a:spLocks noGrp="1" noRot="1" noChangeAspect="1" noChangeArrowheads="1" noTextEdit="1"/>
          </p:cNvSpPr>
          <p:nvPr>
            <p:ph type="sldImg"/>
          </p:nvPr>
        </p:nvSpPr>
        <p:spPr>
          <a:ln/>
        </p:spPr>
      </p:sp>
      <p:sp>
        <p:nvSpPr>
          <p:cNvPr id="368644" name="Rectangle 3"/>
          <p:cNvSpPr>
            <a:spLocks noGrp="1" noChangeArrowheads="1"/>
          </p:cNvSpPr>
          <p:nvPr>
            <p:ph type="body" idx="1"/>
          </p:nvPr>
        </p:nvSpPr>
        <p:spPr>
          <a:xfrm>
            <a:off x="914400" y="4343400"/>
            <a:ext cx="5029200" cy="3290888"/>
          </a:xfrm>
          <a:noFill/>
          <a:ln/>
        </p:spPr>
        <p:txBody>
          <a:bodyPr/>
          <a:lstStyle/>
          <a:p>
            <a:pPr eaLnBrk="1" hangingPunct="1"/>
            <a:r>
              <a:rPr lang="en-US" smtClean="0">
                <a:ea typeface="ＭＳ Ｐゴシック" pitchFamily="34" charset="-128"/>
              </a:rPr>
              <a:t>Broadband spectrally-integrated atmospheric transmission factor, measured with the pyrheliometer shown in previous slide. The calculations eliminate instrument calibration and solar constant variation dependence and show mainly the effects of aerosols.  Effects of the 1963 Agung, 1982 El Chichón, and 1991 Pinatubo eruptions can clearly be seen, and small effects of the 1974 Fuego eruption can also be seen.  The El Chichón effect appears larger than Pinatubo because the El Chichón cloud went right over Hawaii and the observations are from the center of the cloud, while they were only able to measure the edge of the thicker Pinatubo cloud.</a:t>
            </a:r>
          </a:p>
          <a:p>
            <a:pPr eaLnBrk="1" hangingPunct="1"/>
            <a:endParaRPr lang="en-US" smtClean="0">
              <a:ea typeface="ＭＳ Ｐゴシック" pitchFamily="34" charset="-128"/>
            </a:endParaRPr>
          </a:p>
          <a:p>
            <a:pPr eaLnBrk="1" hangingPunct="1"/>
            <a:r>
              <a:rPr lang="en-US" smtClean="0">
                <a:ea typeface="ＭＳ Ｐゴシック" pitchFamily="34" charset="-128"/>
              </a:rPr>
              <a:t>Years on abscissa indicate January of that year.  Data courtesy of E. Dutton. Fig. 3 from Robock (2000).</a:t>
            </a:r>
          </a:p>
          <a:p>
            <a:pPr eaLnBrk="1" hangingPunct="1"/>
            <a:endParaRPr lang="en-US" smtClean="0">
              <a:ea typeface="ＭＳ Ｐゴシック" pitchFamily="34" charset="-128"/>
            </a:endParaRPr>
          </a:p>
          <a:p>
            <a:pPr eaLnBrk="1" hangingPunct="1"/>
            <a:r>
              <a:rPr lang="en-US" smtClean="0">
                <a:ea typeface="ＭＳ Ｐゴシック" pitchFamily="34" charset="-128"/>
              </a:rPr>
              <a:t>Robock, Alan, 2000:  Volcanic eruptions and climate. </a:t>
            </a:r>
            <a:r>
              <a:rPr lang="en-US" i="1" smtClean="0">
                <a:ea typeface="ＭＳ Ｐゴシック" pitchFamily="34" charset="-128"/>
              </a:rPr>
              <a:t>Rev. Geophys.</a:t>
            </a:r>
            <a:r>
              <a:rPr lang="en-US" smtClean="0">
                <a:ea typeface="ＭＳ Ｐゴシック" pitchFamily="34" charset="-128"/>
              </a:rPr>
              <a:t>, </a:t>
            </a:r>
            <a:r>
              <a:rPr lang="en-US" b="1" smtClean="0">
                <a:ea typeface="ＭＳ Ｐゴシック" pitchFamily="34" charset="-128"/>
              </a:rPr>
              <a:t>38</a:t>
            </a:r>
            <a:r>
              <a:rPr lang="en-US" smtClean="0">
                <a:ea typeface="ＭＳ Ｐゴシック" pitchFamily="34" charset="-128"/>
              </a:rPr>
              <a:t>, 191-219. </a:t>
            </a:r>
          </a:p>
          <a:p>
            <a:pPr eaLnBrk="1" hangingPunct="1"/>
            <a:endParaRPr lang="en-US" smtClean="0">
              <a:ea typeface="ＭＳ Ｐゴシック" pitchFamily="34" charset="-128"/>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noFill/>
        </p:spPr>
        <p:txBody>
          <a:bodyPr/>
          <a:lstStyle/>
          <a:p>
            <a:fld id="{90035BE8-EA6B-46F3-9632-70E1DFE471BF}" type="slidenum">
              <a:rPr lang="en-US" smtClean="0">
                <a:latin typeface="Arial" charset="0"/>
              </a:rPr>
              <a:pPr/>
              <a:t>201</a:t>
            </a:fld>
            <a:endParaRPr lang="en-US" smtClean="0">
              <a:latin typeface="Arial" charset="0"/>
            </a:endParaRPr>
          </a:p>
        </p:txBody>
      </p:sp>
      <p:sp>
        <p:nvSpPr>
          <p:cNvPr id="369667" name="Rectangle 2"/>
          <p:cNvSpPr>
            <a:spLocks noGrp="1" noRot="1" noChangeAspect="1" noChangeArrowheads="1" noTextEdit="1"/>
          </p:cNvSpPr>
          <p:nvPr>
            <p:ph type="sldImg"/>
          </p:nvPr>
        </p:nvSpPr>
        <p:spPr>
          <a:ln/>
        </p:spPr>
      </p:sp>
      <p:sp>
        <p:nvSpPr>
          <p:cNvPr id="369668"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noFill/>
        </p:spPr>
        <p:txBody>
          <a:bodyPr/>
          <a:lstStyle/>
          <a:p>
            <a:fld id="{6B8DFACE-3B7B-4A19-B1B6-F646DE2747D6}" type="slidenum">
              <a:rPr lang="en-US" smtClean="0">
                <a:latin typeface="Arial" charset="0"/>
              </a:rPr>
              <a:pPr/>
              <a:t>202</a:t>
            </a:fld>
            <a:endParaRPr lang="en-US" smtClean="0">
              <a:latin typeface="Arial" charset="0"/>
            </a:endParaRPr>
          </a:p>
        </p:txBody>
      </p:sp>
      <p:sp>
        <p:nvSpPr>
          <p:cNvPr id="370691" name="Rectangle 2"/>
          <p:cNvSpPr>
            <a:spLocks noGrp="1" noRot="1" noChangeAspect="1" noChangeArrowheads="1" noTextEdit="1"/>
          </p:cNvSpPr>
          <p:nvPr>
            <p:ph type="sldImg"/>
          </p:nvPr>
        </p:nvSpPr>
        <p:spPr>
          <a:ln/>
        </p:spPr>
      </p:sp>
      <p:sp>
        <p:nvSpPr>
          <p:cNvPr id="370692"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noFill/>
        </p:spPr>
        <p:txBody>
          <a:bodyPr/>
          <a:lstStyle/>
          <a:p>
            <a:fld id="{CE648D32-7526-4694-A231-062E48BD5F22}" type="slidenum">
              <a:rPr lang="en-US" smtClean="0">
                <a:latin typeface="Arial" charset="0"/>
              </a:rPr>
              <a:pPr/>
              <a:t>203</a:t>
            </a:fld>
            <a:endParaRPr lang="en-US" smtClean="0">
              <a:latin typeface="Arial" charset="0"/>
            </a:endParaRPr>
          </a:p>
        </p:txBody>
      </p:sp>
      <p:sp>
        <p:nvSpPr>
          <p:cNvPr id="372739" name="Rectangle 2"/>
          <p:cNvSpPr>
            <a:spLocks noGrp="1" noRot="1" noChangeAspect="1" noChangeArrowheads="1" noTextEdit="1"/>
          </p:cNvSpPr>
          <p:nvPr>
            <p:ph type="sldImg"/>
          </p:nvPr>
        </p:nvSpPr>
        <p:spPr>
          <a:ln/>
        </p:spPr>
      </p:sp>
      <p:sp>
        <p:nvSpPr>
          <p:cNvPr id="37274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A288BE1-1B0B-4CA8-9F77-50EC453A1CE2}" type="slidenum">
              <a:rPr lang="en-US" smtClean="0"/>
              <a:pPr>
                <a:defRPr/>
              </a:pPr>
              <a:t>204</a:t>
            </a:fld>
            <a:endParaRPr lang="en-US"/>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noFill/>
        </p:spPr>
        <p:txBody>
          <a:bodyPr/>
          <a:lstStyle/>
          <a:p>
            <a:fld id="{6C880A39-A2F0-483A-BC7D-4D50D04704DC}" type="slidenum">
              <a:rPr lang="en-US" smtClean="0">
                <a:latin typeface="Arial" charset="0"/>
              </a:rPr>
              <a:pPr/>
              <a:t>205</a:t>
            </a:fld>
            <a:endParaRPr lang="en-US" smtClean="0">
              <a:latin typeface="Arial" charset="0"/>
            </a:endParaRPr>
          </a:p>
        </p:txBody>
      </p:sp>
      <p:sp>
        <p:nvSpPr>
          <p:cNvPr id="374787" name="Rectangle 2"/>
          <p:cNvSpPr>
            <a:spLocks noGrp="1" noRot="1" noChangeAspect="1" noChangeArrowheads="1" noTextEdit="1"/>
          </p:cNvSpPr>
          <p:nvPr>
            <p:ph type="sldImg"/>
          </p:nvPr>
        </p:nvSpPr>
        <p:spPr>
          <a:ln/>
        </p:spPr>
      </p:sp>
      <p:sp>
        <p:nvSpPr>
          <p:cNvPr id="374788"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p:spPr>
        <p:txBody>
          <a:bodyPr/>
          <a:lstStyle/>
          <a:p>
            <a:fld id="{7D977BF8-1384-4640-8160-28D511AAECD7}" type="slidenum">
              <a:rPr lang="en-US" smtClean="0">
                <a:latin typeface="Arial" charset="0"/>
              </a:rPr>
              <a:pPr/>
              <a:t>206</a:t>
            </a:fld>
            <a:endParaRPr lang="en-US" smtClean="0">
              <a:latin typeface="Arial" charset="0"/>
            </a:endParaRPr>
          </a:p>
        </p:txBody>
      </p:sp>
      <p:sp>
        <p:nvSpPr>
          <p:cNvPr id="375811" name="Rectangle 2"/>
          <p:cNvSpPr>
            <a:spLocks noGrp="1" noRot="1" noChangeAspect="1" noChangeArrowheads="1" noTextEdit="1"/>
          </p:cNvSpPr>
          <p:nvPr>
            <p:ph type="sldImg"/>
          </p:nvPr>
        </p:nvSpPr>
        <p:spPr>
          <a:ln/>
        </p:spPr>
      </p:sp>
      <p:sp>
        <p:nvSpPr>
          <p:cNvPr id="375812"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419A262-7AA6-439E-9430-666C1A6B298C}" type="slidenum">
              <a:rPr lang="en-US" smtClean="0"/>
              <a:pPr>
                <a:defRPr/>
              </a:pPr>
              <a:t>207</a:t>
            </a:fld>
            <a:endParaRPr lang="en-US"/>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419A262-7AA6-439E-9430-666C1A6B298C}" type="slidenum">
              <a:rPr lang="en-US" smtClean="0"/>
              <a:pPr>
                <a:defRPr/>
              </a:pPr>
              <a:t>208</a:t>
            </a:fld>
            <a:endParaRPr lang="en-US"/>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a:noFill/>
        </p:spPr>
        <p:txBody>
          <a:bodyPr/>
          <a:lstStyle/>
          <a:p>
            <a:fld id="{A284E07B-46A0-4C72-A35E-4A31A31536F2}" type="slidenum">
              <a:rPr lang="en-US" smtClean="0">
                <a:latin typeface="Arial" charset="0"/>
              </a:rPr>
              <a:pPr/>
              <a:t>209</a:t>
            </a:fld>
            <a:endParaRPr lang="en-US" smtClean="0">
              <a:latin typeface="Arial" charset="0"/>
            </a:endParaRPr>
          </a:p>
        </p:txBody>
      </p:sp>
      <p:sp>
        <p:nvSpPr>
          <p:cNvPr id="376835" name="Rectangle 2"/>
          <p:cNvSpPr>
            <a:spLocks noGrp="1" noRot="1" noChangeAspect="1" noChangeArrowheads="1" noTextEdit="1"/>
          </p:cNvSpPr>
          <p:nvPr>
            <p:ph type="sldImg"/>
          </p:nvPr>
        </p:nvSpPr>
        <p:spPr>
          <a:ln/>
        </p:spPr>
      </p:sp>
      <p:sp>
        <p:nvSpPr>
          <p:cNvPr id="376836"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47C3AFDD-795C-4F1D-B1E0-7B2009E235BD}" type="slidenum">
              <a:rPr lang="en-US" smtClean="0">
                <a:latin typeface="Arial" charset="0"/>
              </a:rPr>
              <a:pPr/>
              <a:t>21</a:t>
            </a:fld>
            <a:endParaRPr lang="en-US" smtClean="0">
              <a:latin typeface="Arial" charset="0"/>
            </a:endParaRPr>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p:spPr>
        <p:txBody>
          <a:bodyPr/>
          <a:lstStyle/>
          <a:p>
            <a:fld id="{2A79060D-54A2-46BB-AC6D-204A92069540}" type="slidenum">
              <a:rPr lang="en-US" smtClean="0">
                <a:latin typeface="Arial" charset="0"/>
              </a:rPr>
              <a:pPr/>
              <a:t>210</a:t>
            </a:fld>
            <a:endParaRPr lang="en-US" smtClean="0">
              <a:latin typeface="Arial" charset="0"/>
            </a:endParaRPr>
          </a:p>
        </p:txBody>
      </p:sp>
      <p:sp>
        <p:nvSpPr>
          <p:cNvPr id="378883" name="Rectangle 2"/>
          <p:cNvSpPr>
            <a:spLocks noGrp="1" noRot="1" noChangeAspect="1" noChangeArrowheads="1" noTextEdit="1"/>
          </p:cNvSpPr>
          <p:nvPr>
            <p:ph type="sldImg"/>
          </p:nvPr>
        </p:nvSpPr>
        <p:spPr>
          <a:ln/>
        </p:spPr>
      </p:sp>
      <p:sp>
        <p:nvSpPr>
          <p:cNvPr id="378884"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p:spPr>
        <p:txBody>
          <a:bodyPr/>
          <a:lstStyle/>
          <a:p>
            <a:fld id="{6002A7B9-4C2B-40CA-9D62-0B8F15A60AD1}" type="slidenum">
              <a:rPr lang="en-US" smtClean="0">
                <a:latin typeface="Arial" charset="0"/>
              </a:rPr>
              <a:pPr/>
              <a:t>211</a:t>
            </a:fld>
            <a:endParaRPr lang="en-US" smtClean="0">
              <a:latin typeface="Arial" charset="0"/>
            </a:endParaRPr>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p:spPr>
        <p:txBody>
          <a:bodyPr/>
          <a:lstStyle/>
          <a:p>
            <a:fld id="{715690FE-3E0A-4F79-8C93-9C4DC159F2AD}" type="slidenum">
              <a:rPr lang="en-US" smtClean="0">
                <a:latin typeface="Arial" charset="0"/>
              </a:rPr>
              <a:pPr/>
              <a:t>212</a:t>
            </a:fld>
            <a:endParaRPr lang="en-US" smtClean="0">
              <a:latin typeface="Arial" charset="0"/>
            </a:endParaRPr>
          </a:p>
        </p:txBody>
      </p:sp>
      <p:sp>
        <p:nvSpPr>
          <p:cNvPr id="377859" name="Rectangle 2"/>
          <p:cNvSpPr>
            <a:spLocks noGrp="1" noRot="1" noChangeAspect="1" noChangeArrowheads="1" noTextEdit="1"/>
          </p:cNvSpPr>
          <p:nvPr>
            <p:ph type="sldImg"/>
          </p:nvPr>
        </p:nvSpPr>
        <p:spPr>
          <a:ln/>
        </p:spPr>
      </p:sp>
      <p:sp>
        <p:nvSpPr>
          <p:cNvPr id="37786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p:spPr>
        <p:txBody>
          <a:bodyPr/>
          <a:lstStyle/>
          <a:p>
            <a:fld id="{8ED793A6-C9DF-4328-902B-6D7AF92ACBC3}" type="slidenum">
              <a:rPr lang="en-US" smtClean="0">
                <a:latin typeface="Arial" charset="0"/>
              </a:rPr>
              <a:pPr/>
              <a:t>213</a:t>
            </a:fld>
            <a:endParaRPr lang="en-US" smtClean="0">
              <a:latin typeface="Arial" charset="0"/>
            </a:endParaRPr>
          </a:p>
        </p:txBody>
      </p:sp>
      <p:sp>
        <p:nvSpPr>
          <p:cNvPr id="380931" name="Rectangle 2"/>
          <p:cNvSpPr>
            <a:spLocks noGrp="1" noRot="1" noChangeAspect="1" noChangeArrowheads="1" noTextEdit="1"/>
          </p:cNvSpPr>
          <p:nvPr>
            <p:ph type="sldImg"/>
          </p:nvPr>
        </p:nvSpPr>
        <p:spPr>
          <a:ln/>
        </p:spPr>
      </p:sp>
      <p:sp>
        <p:nvSpPr>
          <p:cNvPr id="380932"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p:spPr>
        <p:txBody>
          <a:bodyPr/>
          <a:lstStyle/>
          <a:p>
            <a:fld id="{F613B036-15A7-4FBA-B745-F1CB7D7D779E}" type="slidenum">
              <a:rPr lang="en-US" smtClean="0">
                <a:latin typeface="Arial" charset="0"/>
              </a:rPr>
              <a:pPr/>
              <a:t>214</a:t>
            </a:fld>
            <a:endParaRPr lang="en-US" smtClean="0">
              <a:latin typeface="Arial" charset="0"/>
            </a:endParaRPr>
          </a:p>
        </p:txBody>
      </p:sp>
      <p:sp>
        <p:nvSpPr>
          <p:cNvPr id="381955" name="Rectangle 2"/>
          <p:cNvSpPr>
            <a:spLocks noGrp="1" noRot="1" noChangeAspect="1" noChangeArrowheads="1" noTextEdit="1"/>
          </p:cNvSpPr>
          <p:nvPr>
            <p:ph type="sldImg"/>
          </p:nvPr>
        </p:nvSpPr>
        <p:spPr>
          <a:ln/>
        </p:spPr>
      </p:sp>
      <p:sp>
        <p:nvSpPr>
          <p:cNvPr id="381956"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noFill/>
        </p:spPr>
        <p:txBody>
          <a:bodyPr/>
          <a:lstStyle/>
          <a:p>
            <a:fld id="{F5B84F2A-EB1C-4F8F-B644-E05126A392C5}" type="slidenum">
              <a:rPr lang="en-US" smtClean="0">
                <a:latin typeface="Arial" charset="0"/>
              </a:rPr>
              <a:pPr/>
              <a:t>215</a:t>
            </a:fld>
            <a:endParaRPr lang="en-US" smtClean="0">
              <a:latin typeface="Arial" charset="0"/>
            </a:endParaRPr>
          </a:p>
        </p:txBody>
      </p:sp>
      <p:sp>
        <p:nvSpPr>
          <p:cNvPr id="382979" name="Rectangle 2"/>
          <p:cNvSpPr>
            <a:spLocks noGrp="1" noRot="1" noChangeAspect="1" noChangeArrowheads="1" noTextEdit="1"/>
          </p:cNvSpPr>
          <p:nvPr>
            <p:ph type="sldImg"/>
          </p:nvPr>
        </p:nvSpPr>
        <p:spPr>
          <a:ln/>
        </p:spPr>
      </p:sp>
      <p:sp>
        <p:nvSpPr>
          <p:cNvPr id="38298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lide Image Placeholder 1"/>
          <p:cNvSpPr>
            <a:spLocks noGrp="1" noRot="1" noChangeAspect="1" noTextEdit="1"/>
          </p:cNvSpPr>
          <p:nvPr>
            <p:ph type="sldImg"/>
          </p:nvPr>
        </p:nvSpPr>
        <p:spPr>
          <a:ln/>
        </p:spPr>
      </p:sp>
      <p:sp>
        <p:nvSpPr>
          <p:cNvPr id="384003"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384004" name="Slide Number Placeholder 3"/>
          <p:cNvSpPr>
            <a:spLocks noGrp="1"/>
          </p:cNvSpPr>
          <p:nvPr>
            <p:ph type="sldNum" sz="quarter" idx="5"/>
          </p:nvPr>
        </p:nvSpPr>
        <p:spPr>
          <a:noFill/>
        </p:spPr>
        <p:txBody>
          <a:bodyPr/>
          <a:lstStyle/>
          <a:p>
            <a:fld id="{CFFC6926-47EE-4AC3-963F-65197D626E8C}" type="slidenum">
              <a:rPr lang="en-US" smtClean="0">
                <a:latin typeface="Arial" charset="0"/>
              </a:rPr>
              <a:pPr/>
              <a:t>216</a:t>
            </a:fld>
            <a:endParaRPr lang="en-US" smtClean="0">
              <a:latin typeface="Arial" charset="0"/>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419A262-7AA6-439E-9430-666C1A6B298C}" type="slidenum">
              <a:rPr lang="en-US" smtClean="0"/>
              <a:pPr>
                <a:defRPr/>
              </a:pPr>
              <a:t>217</a:t>
            </a:fld>
            <a:endParaRPr lang="en-US"/>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noFill/>
        </p:spPr>
        <p:txBody>
          <a:bodyPr/>
          <a:lstStyle/>
          <a:p>
            <a:fld id="{98C071B1-7F44-4FED-9818-7F3EA8BC5906}" type="slidenum">
              <a:rPr lang="en-US" smtClean="0">
                <a:latin typeface="Arial" charset="0"/>
              </a:rPr>
              <a:pPr/>
              <a:t>218</a:t>
            </a:fld>
            <a:endParaRPr lang="en-US" smtClean="0">
              <a:latin typeface="Arial" charset="0"/>
            </a:endParaRPr>
          </a:p>
        </p:txBody>
      </p:sp>
      <p:sp>
        <p:nvSpPr>
          <p:cNvPr id="385027" name="Rectangle 2"/>
          <p:cNvSpPr>
            <a:spLocks noGrp="1" noRot="1" noChangeAspect="1" noChangeArrowheads="1" noTextEdit="1"/>
          </p:cNvSpPr>
          <p:nvPr>
            <p:ph type="sldImg"/>
          </p:nvPr>
        </p:nvSpPr>
        <p:spPr>
          <a:ln/>
        </p:spPr>
      </p:sp>
      <p:sp>
        <p:nvSpPr>
          <p:cNvPr id="385028"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p:cNvSpPr>
            <a:spLocks noGrp="1" noChangeArrowheads="1"/>
          </p:cNvSpPr>
          <p:nvPr>
            <p:ph type="sldNum" sz="quarter" idx="5"/>
          </p:nvPr>
        </p:nvSpPr>
        <p:spPr>
          <a:noFill/>
        </p:spPr>
        <p:txBody>
          <a:bodyPr/>
          <a:lstStyle/>
          <a:p>
            <a:fld id="{00DA2C23-3754-4347-8E76-DFB39CFD0638}" type="slidenum">
              <a:rPr lang="en-US" smtClean="0">
                <a:latin typeface="Arial" charset="0"/>
              </a:rPr>
              <a:pPr/>
              <a:t>219</a:t>
            </a:fld>
            <a:endParaRPr lang="en-US" smtClean="0">
              <a:latin typeface="Arial" charset="0"/>
            </a:endParaRPr>
          </a:p>
        </p:txBody>
      </p:sp>
      <p:sp>
        <p:nvSpPr>
          <p:cNvPr id="386051" name="Rectangle 2"/>
          <p:cNvSpPr>
            <a:spLocks noGrp="1" noRot="1" noChangeAspect="1" noChangeArrowheads="1" noTextEdit="1"/>
          </p:cNvSpPr>
          <p:nvPr>
            <p:ph type="sldImg"/>
          </p:nvPr>
        </p:nvSpPr>
        <p:spPr>
          <a:ln/>
        </p:spPr>
      </p:sp>
      <p:sp>
        <p:nvSpPr>
          <p:cNvPr id="386052"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p>
            <a:fld id="{AF04F150-9985-4E30-BF64-089CFDD9D402}" type="slidenum">
              <a:rPr lang="en-US" smtClean="0">
                <a:latin typeface="Arial" charset="0"/>
              </a:rPr>
              <a:pPr/>
              <a:t>22</a:t>
            </a:fld>
            <a:endParaRPr lang="en-US" smtClean="0">
              <a:latin typeface="Arial" charset="0"/>
            </a:endParaRPr>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p:cNvSpPr>
            <a:spLocks noGrp="1" noChangeArrowheads="1"/>
          </p:cNvSpPr>
          <p:nvPr>
            <p:ph type="sldNum" sz="quarter" idx="5"/>
          </p:nvPr>
        </p:nvSpPr>
        <p:spPr>
          <a:noFill/>
        </p:spPr>
        <p:txBody>
          <a:bodyPr/>
          <a:lstStyle/>
          <a:p>
            <a:fld id="{834DAFF1-6C9C-4798-BB42-DA31B98BD746}" type="slidenum">
              <a:rPr lang="en-US" smtClean="0">
                <a:latin typeface="Arial" charset="0"/>
              </a:rPr>
              <a:pPr/>
              <a:t>220</a:t>
            </a:fld>
            <a:endParaRPr lang="en-US" smtClean="0">
              <a:latin typeface="Arial" charset="0"/>
            </a:endParaRPr>
          </a:p>
        </p:txBody>
      </p:sp>
      <p:sp>
        <p:nvSpPr>
          <p:cNvPr id="387075" name="Rectangle 2"/>
          <p:cNvSpPr>
            <a:spLocks noGrp="1" noRot="1" noChangeAspect="1" noChangeArrowheads="1" noTextEdit="1"/>
          </p:cNvSpPr>
          <p:nvPr>
            <p:ph type="sldImg"/>
          </p:nvPr>
        </p:nvSpPr>
        <p:spPr>
          <a:ln/>
        </p:spPr>
      </p:sp>
      <p:sp>
        <p:nvSpPr>
          <p:cNvPr id="387076"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noFill/>
        </p:spPr>
        <p:txBody>
          <a:bodyPr/>
          <a:lstStyle/>
          <a:p>
            <a:fld id="{45B49A72-6FD3-437A-A59B-C451777CD63B}" type="slidenum">
              <a:rPr lang="en-US" smtClean="0">
                <a:latin typeface="Arial" charset="0"/>
              </a:rPr>
              <a:pPr/>
              <a:t>221</a:t>
            </a:fld>
            <a:endParaRPr lang="en-US" smtClean="0">
              <a:latin typeface="Arial" charset="0"/>
            </a:endParaRPr>
          </a:p>
        </p:txBody>
      </p:sp>
      <p:sp>
        <p:nvSpPr>
          <p:cNvPr id="388099" name="Rectangle 2"/>
          <p:cNvSpPr>
            <a:spLocks noGrp="1" noRot="1" noChangeAspect="1" noChangeArrowheads="1" noTextEdit="1"/>
          </p:cNvSpPr>
          <p:nvPr>
            <p:ph type="sldImg"/>
          </p:nvPr>
        </p:nvSpPr>
        <p:spPr>
          <a:ln/>
        </p:spPr>
      </p:sp>
      <p:sp>
        <p:nvSpPr>
          <p:cNvPr id="38810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a:noFill/>
        </p:spPr>
        <p:txBody>
          <a:bodyPr/>
          <a:lstStyle/>
          <a:p>
            <a:fld id="{66C13EE3-F38B-4D37-BA52-A48CDFD74331}" type="slidenum">
              <a:rPr lang="en-US" smtClean="0">
                <a:latin typeface="Arial" charset="0"/>
              </a:rPr>
              <a:pPr/>
              <a:t>222</a:t>
            </a:fld>
            <a:endParaRPr lang="en-US" smtClean="0">
              <a:latin typeface="Arial" charset="0"/>
            </a:endParaRPr>
          </a:p>
        </p:txBody>
      </p:sp>
      <p:sp>
        <p:nvSpPr>
          <p:cNvPr id="389123" name="Rectangle 2"/>
          <p:cNvSpPr>
            <a:spLocks noGrp="1" noRot="1" noChangeAspect="1" noChangeArrowheads="1" noTextEdit="1"/>
          </p:cNvSpPr>
          <p:nvPr>
            <p:ph type="sldImg"/>
          </p:nvPr>
        </p:nvSpPr>
        <p:spPr>
          <a:ln/>
        </p:spPr>
      </p:sp>
      <p:sp>
        <p:nvSpPr>
          <p:cNvPr id="389124"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a:noFill/>
        </p:spPr>
        <p:txBody>
          <a:bodyPr/>
          <a:lstStyle/>
          <a:p>
            <a:fld id="{959B5A5F-7780-4186-92DC-8BABD937146B}" type="slidenum">
              <a:rPr lang="en-US" smtClean="0">
                <a:latin typeface="Arial" charset="0"/>
              </a:rPr>
              <a:pPr/>
              <a:t>223</a:t>
            </a:fld>
            <a:endParaRPr lang="en-US" smtClean="0">
              <a:latin typeface="Arial" charset="0"/>
            </a:endParaRPr>
          </a:p>
        </p:txBody>
      </p:sp>
      <p:sp>
        <p:nvSpPr>
          <p:cNvPr id="390147" name="Rectangle 2"/>
          <p:cNvSpPr>
            <a:spLocks noGrp="1" noRot="1" noChangeAspect="1" noChangeArrowheads="1" noTextEdit="1"/>
          </p:cNvSpPr>
          <p:nvPr>
            <p:ph type="sldImg"/>
          </p:nvPr>
        </p:nvSpPr>
        <p:spPr>
          <a:ln/>
        </p:spPr>
      </p:sp>
      <p:sp>
        <p:nvSpPr>
          <p:cNvPr id="390148"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a:spLocks noGrp="1" noChangeArrowheads="1"/>
          </p:cNvSpPr>
          <p:nvPr>
            <p:ph type="sldNum" sz="quarter" idx="5"/>
          </p:nvPr>
        </p:nvSpPr>
        <p:spPr>
          <a:noFill/>
        </p:spPr>
        <p:txBody>
          <a:bodyPr/>
          <a:lstStyle/>
          <a:p>
            <a:fld id="{26C623B1-876E-4E9C-A01E-DFA57FEB8658}" type="slidenum">
              <a:rPr lang="en-US" smtClean="0">
                <a:latin typeface="Arial" charset="0"/>
              </a:rPr>
              <a:pPr/>
              <a:t>224</a:t>
            </a:fld>
            <a:endParaRPr lang="en-US" smtClean="0">
              <a:latin typeface="Arial" charset="0"/>
            </a:endParaRPr>
          </a:p>
        </p:txBody>
      </p:sp>
      <p:sp>
        <p:nvSpPr>
          <p:cNvPr id="391171" name="Rectangle 2"/>
          <p:cNvSpPr>
            <a:spLocks noGrp="1" noRot="1" noChangeAspect="1" noChangeArrowheads="1" noTextEdit="1"/>
          </p:cNvSpPr>
          <p:nvPr>
            <p:ph type="sldImg"/>
          </p:nvPr>
        </p:nvSpPr>
        <p:spPr>
          <a:ln/>
        </p:spPr>
      </p:sp>
      <p:sp>
        <p:nvSpPr>
          <p:cNvPr id="391172"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noFill/>
        </p:spPr>
        <p:txBody>
          <a:bodyPr/>
          <a:lstStyle/>
          <a:p>
            <a:fld id="{88E6F712-5FF7-4F39-8480-7C86420EE003}" type="slidenum">
              <a:rPr lang="en-US" smtClean="0">
                <a:latin typeface="Arial" charset="0"/>
              </a:rPr>
              <a:pPr/>
              <a:t>225</a:t>
            </a:fld>
            <a:endParaRPr lang="en-US" smtClean="0">
              <a:latin typeface="Arial" charset="0"/>
            </a:endParaRPr>
          </a:p>
        </p:txBody>
      </p:sp>
      <p:sp>
        <p:nvSpPr>
          <p:cNvPr id="392195" name="Rectangle 2"/>
          <p:cNvSpPr>
            <a:spLocks noGrp="1" noRot="1" noChangeAspect="1" noChangeArrowheads="1" noTextEdit="1"/>
          </p:cNvSpPr>
          <p:nvPr>
            <p:ph type="sldImg"/>
          </p:nvPr>
        </p:nvSpPr>
        <p:spPr>
          <a:ln/>
        </p:spPr>
      </p:sp>
      <p:sp>
        <p:nvSpPr>
          <p:cNvPr id="392196"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noFill/>
        </p:spPr>
        <p:txBody>
          <a:bodyPr/>
          <a:lstStyle/>
          <a:p>
            <a:fld id="{052E09D5-BBB9-4B1C-87B6-6DC761AFA33D}" type="slidenum">
              <a:rPr lang="en-US" smtClean="0">
                <a:latin typeface="Arial" charset="0"/>
              </a:rPr>
              <a:pPr/>
              <a:t>226</a:t>
            </a:fld>
            <a:endParaRPr lang="en-US" smtClean="0">
              <a:latin typeface="Arial" charset="0"/>
            </a:endParaRPr>
          </a:p>
        </p:txBody>
      </p:sp>
      <p:sp>
        <p:nvSpPr>
          <p:cNvPr id="393219" name="Rectangle 2"/>
          <p:cNvSpPr>
            <a:spLocks noGrp="1" noRot="1" noChangeAspect="1" noChangeArrowheads="1" noTextEdit="1"/>
          </p:cNvSpPr>
          <p:nvPr>
            <p:ph type="sldImg"/>
          </p:nvPr>
        </p:nvSpPr>
        <p:spPr>
          <a:ln/>
        </p:spPr>
      </p:sp>
      <p:sp>
        <p:nvSpPr>
          <p:cNvPr id="39322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Slide Image Placeholder 1"/>
          <p:cNvSpPr>
            <a:spLocks noGrp="1" noRot="1" noChangeAspect="1" noTextEdit="1"/>
          </p:cNvSpPr>
          <p:nvPr>
            <p:ph type="sldImg"/>
          </p:nvPr>
        </p:nvSpPr>
        <p:spPr>
          <a:ln/>
        </p:spPr>
      </p:sp>
      <p:sp>
        <p:nvSpPr>
          <p:cNvPr id="394243"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394244" name="Slide Number Placeholder 3"/>
          <p:cNvSpPr>
            <a:spLocks noGrp="1"/>
          </p:cNvSpPr>
          <p:nvPr>
            <p:ph type="sldNum" sz="quarter" idx="5"/>
          </p:nvPr>
        </p:nvSpPr>
        <p:spPr>
          <a:noFill/>
        </p:spPr>
        <p:txBody>
          <a:bodyPr/>
          <a:lstStyle/>
          <a:p>
            <a:fld id="{5782C084-7672-4458-B4DC-8AA7407443AD}" type="slidenum">
              <a:rPr lang="en-US" smtClean="0">
                <a:latin typeface="Arial" charset="0"/>
              </a:rPr>
              <a:pPr/>
              <a:t>227</a:t>
            </a:fld>
            <a:endParaRPr lang="en-US" smtClean="0">
              <a:latin typeface="Arial" charset="0"/>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Slide Image Placeholder 1"/>
          <p:cNvSpPr>
            <a:spLocks noGrp="1" noRot="1" noChangeAspect="1" noTextEdit="1"/>
          </p:cNvSpPr>
          <p:nvPr>
            <p:ph type="sldImg"/>
          </p:nvPr>
        </p:nvSpPr>
        <p:spPr>
          <a:ln/>
        </p:spPr>
      </p:sp>
      <p:sp>
        <p:nvSpPr>
          <p:cNvPr id="395267"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395268" name="Slide Number Placeholder 3"/>
          <p:cNvSpPr>
            <a:spLocks noGrp="1"/>
          </p:cNvSpPr>
          <p:nvPr>
            <p:ph type="sldNum" sz="quarter" idx="5"/>
          </p:nvPr>
        </p:nvSpPr>
        <p:spPr>
          <a:noFill/>
        </p:spPr>
        <p:txBody>
          <a:bodyPr/>
          <a:lstStyle/>
          <a:p>
            <a:fld id="{B3745097-617F-4659-A2B5-BC02C441B35A}" type="slidenum">
              <a:rPr lang="en-US" smtClean="0">
                <a:latin typeface="Arial" charset="0"/>
              </a:rPr>
              <a:pPr/>
              <a:t>228</a:t>
            </a:fld>
            <a:endParaRPr lang="en-US" smtClean="0">
              <a:latin typeface="Arial" charset="0"/>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Slide Image Placeholder 1"/>
          <p:cNvSpPr>
            <a:spLocks noGrp="1" noRot="1" noChangeAspect="1" noTextEdit="1"/>
          </p:cNvSpPr>
          <p:nvPr>
            <p:ph type="sldImg"/>
          </p:nvPr>
        </p:nvSpPr>
        <p:spPr>
          <a:ln/>
        </p:spPr>
      </p:sp>
      <p:sp>
        <p:nvSpPr>
          <p:cNvPr id="396291"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396292" name="Slide Number Placeholder 3"/>
          <p:cNvSpPr>
            <a:spLocks noGrp="1"/>
          </p:cNvSpPr>
          <p:nvPr>
            <p:ph type="sldNum" sz="quarter" idx="5"/>
          </p:nvPr>
        </p:nvSpPr>
        <p:spPr>
          <a:noFill/>
        </p:spPr>
        <p:txBody>
          <a:bodyPr/>
          <a:lstStyle/>
          <a:p>
            <a:fld id="{913DFFE2-C129-4460-8FD3-F1CACCA6606D}" type="slidenum">
              <a:rPr lang="en-US" smtClean="0">
                <a:latin typeface="Arial" charset="0"/>
              </a:rPr>
              <a:pPr/>
              <a:t>229</a:t>
            </a:fld>
            <a:endParaRPr lang="en-US" smtClean="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4549CBBF-B58E-414E-8AAE-EBAC2F50587F}" type="slidenum">
              <a:rPr lang="en-US" smtClean="0">
                <a:latin typeface="Arial" charset="0"/>
              </a:rPr>
              <a:pPr/>
              <a:t>23</a:t>
            </a:fld>
            <a:endParaRPr lang="en-US" smtClean="0">
              <a:latin typeface="Arial" charset="0"/>
            </a:endParaRPr>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7"/>
          <p:cNvSpPr>
            <a:spLocks noGrp="1" noChangeArrowheads="1"/>
          </p:cNvSpPr>
          <p:nvPr>
            <p:ph type="sldNum" sz="quarter" idx="5"/>
          </p:nvPr>
        </p:nvSpPr>
        <p:spPr>
          <a:noFill/>
        </p:spPr>
        <p:txBody>
          <a:bodyPr/>
          <a:lstStyle/>
          <a:p>
            <a:fld id="{14FFF8CF-E0CB-44D1-86E4-9C8B6C9DC1AB}" type="slidenum">
              <a:rPr lang="en-US" smtClean="0">
                <a:latin typeface="Arial" charset="0"/>
              </a:rPr>
              <a:pPr/>
              <a:t>230</a:t>
            </a:fld>
            <a:endParaRPr lang="en-US" smtClean="0">
              <a:latin typeface="Arial" charset="0"/>
            </a:endParaRPr>
          </a:p>
        </p:txBody>
      </p:sp>
      <p:sp>
        <p:nvSpPr>
          <p:cNvPr id="397315" name="Rectangle 2"/>
          <p:cNvSpPr>
            <a:spLocks noGrp="1" noRot="1" noChangeAspect="1" noChangeArrowheads="1" noTextEdit="1"/>
          </p:cNvSpPr>
          <p:nvPr>
            <p:ph type="sldImg"/>
          </p:nvPr>
        </p:nvSpPr>
        <p:spPr>
          <a:ln/>
        </p:spPr>
      </p:sp>
      <p:sp>
        <p:nvSpPr>
          <p:cNvPr id="397316"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4D2A5F0-476F-43CC-A53D-1CDC306CC270}" type="slidenum">
              <a:rPr lang="en-US" sz="1200">
                <a:latin typeface="Arial" charset="0"/>
              </a:rPr>
              <a:pPr algn="r"/>
              <a:t>231</a:t>
            </a:fld>
            <a:endParaRPr lang="en-US" sz="1200">
              <a:latin typeface="Arial" charset="0"/>
            </a:endParaRPr>
          </a:p>
        </p:txBody>
      </p:sp>
      <p:sp>
        <p:nvSpPr>
          <p:cNvPr id="398339" name="Rectangle 2"/>
          <p:cNvSpPr>
            <a:spLocks noGrp="1" noRot="1" noChangeAspect="1" noChangeArrowheads="1" noTextEdit="1"/>
          </p:cNvSpPr>
          <p:nvPr>
            <p:ph type="sldImg"/>
          </p:nvPr>
        </p:nvSpPr>
        <p:spPr>
          <a:ln/>
        </p:spPr>
      </p:sp>
      <p:sp>
        <p:nvSpPr>
          <p:cNvPr id="39834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4D2A5F0-476F-43CC-A53D-1CDC306CC270}" type="slidenum">
              <a:rPr lang="en-US" sz="1200">
                <a:latin typeface="Arial" charset="0"/>
              </a:rPr>
              <a:pPr algn="r"/>
              <a:t>232</a:t>
            </a:fld>
            <a:endParaRPr lang="en-US" sz="1200">
              <a:latin typeface="Arial" charset="0"/>
            </a:endParaRPr>
          </a:p>
        </p:txBody>
      </p:sp>
      <p:sp>
        <p:nvSpPr>
          <p:cNvPr id="398339" name="Rectangle 2"/>
          <p:cNvSpPr>
            <a:spLocks noGrp="1" noRot="1" noChangeAspect="1" noChangeArrowheads="1" noTextEdit="1"/>
          </p:cNvSpPr>
          <p:nvPr>
            <p:ph type="sldImg"/>
          </p:nvPr>
        </p:nvSpPr>
        <p:spPr>
          <a:ln/>
        </p:spPr>
      </p:sp>
      <p:sp>
        <p:nvSpPr>
          <p:cNvPr id="39834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4D2A5F0-476F-43CC-A53D-1CDC306CC270}" type="slidenum">
              <a:rPr lang="en-US" sz="1200">
                <a:latin typeface="Arial" charset="0"/>
              </a:rPr>
              <a:pPr algn="r"/>
              <a:t>233</a:t>
            </a:fld>
            <a:endParaRPr lang="en-US" sz="1200">
              <a:latin typeface="Arial" charset="0"/>
            </a:endParaRPr>
          </a:p>
        </p:txBody>
      </p:sp>
      <p:sp>
        <p:nvSpPr>
          <p:cNvPr id="398339" name="Rectangle 2"/>
          <p:cNvSpPr>
            <a:spLocks noGrp="1" noRot="1" noChangeAspect="1" noChangeArrowheads="1" noTextEdit="1"/>
          </p:cNvSpPr>
          <p:nvPr>
            <p:ph type="sldImg"/>
          </p:nvPr>
        </p:nvSpPr>
        <p:spPr>
          <a:ln/>
        </p:spPr>
      </p:sp>
      <p:sp>
        <p:nvSpPr>
          <p:cNvPr id="39834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EEE80B0-5AC5-40BC-8F56-43A161C1D868}" type="slidenum">
              <a:rPr lang="en-US" sz="1200">
                <a:latin typeface="Arial" charset="0"/>
              </a:rPr>
              <a:pPr algn="r"/>
              <a:t>234</a:t>
            </a:fld>
            <a:endParaRPr lang="en-US" sz="1200">
              <a:latin typeface="Arial" charset="0"/>
            </a:endParaRPr>
          </a:p>
        </p:txBody>
      </p:sp>
      <p:sp>
        <p:nvSpPr>
          <p:cNvPr id="399363" name="Rectangle 2"/>
          <p:cNvSpPr>
            <a:spLocks noGrp="1" noRot="1" noChangeAspect="1" noChangeArrowheads="1" noTextEdit="1"/>
          </p:cNvSpPr>
          <p:nvPr>
            <p:ph type="sldImg"/>
          </p:nvPr>
        </p:nvSpPr>
        <p:spPr>
          <a:ln/>
        </p:spPr>
      </p:sp>
      <p:sp>
        <p:nvSpPr>
          <p:cNvPr id="399364"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419A262-7AA6-439E-9430-666C1A6B298C}" type="slidenum">
              <a:rPr lang="en-US" smtClean="0"/>
              <a:pPr>
                <a:defRPr/>
              </a:pPr>
              <a:t>235</a:t>
            </a:fld>
            <a:endParaRPr lang="en-US"/>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419A262-7AA6-439E-9430-666C1A6B298C}" type="slidenum">
              <a:rPr lang="en-US" smtClean="0"/>
              <a:pPr>
                <a:defRPr/>
              </a:pPr>
              <a:t>236</a:t>
            </a:fld>
            <a:endParaRPr lang="en-US"/>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419A262-7AA6-439E-9430-666C1A6B298C}" type="slidenum">
              <a:rPr lang="en-US" smtClean="0"/>
              <a:pPr>
                <a:defRPr/>
              </a:pPr>
              <a:t>237</a:t>
            </a:fld>
            <a:endParaRPr lang="en-US"/>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419A262-7AA6-439E-9430-666C1A6B298C}" type="slidenum">
              <a:rPr lang="en-US" smtClean="0"/>
              <a:pPr>
                <a:defRPr/>
              </a:pPr>
              <a:t>238</a:t>
            </a:fld>
            <a:endParaRPr lang="en-US"/>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419A262-7AA6-439E-9430-666C1A6B298C}" type="slidenum">
              <a:rPr lang="en-US" smtClean="0"/>
              <a:pPr>
                <a:defRPr/>
              </a:pPr>
              <a:t>239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837B02C3-3B01-469F-AE27-38108885DF1A}" type="slidenum">
              <a:rPr lang="en-US" smtClean="0">
                <a:latin typeface="Arial" charset="0"/>
              </a:rPr>
              <a:pPr/>
              <a:t>24</a:t>
            </a:fld>
            <a:endParaRPr lang="en-US" smtClean="0">
              <a:latin typeface="Arial" charset="0"/>
            </a:endParaRPr>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419A262-7AA6-439E-9430-666C1A6B298C}" type="slidenum">
              <a:rPr lang="en-US" smtClean="0"/>
              <a:pPr>
                <a:defRPr/>
              </a:pPr>
              <a:t>240</a:t>
            </a:fld>
            <a:endParaRPr lang="en-US"/>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419A262-7AA6-439E-9430-666C1A6B298C}" type="slidenum">
              <a:rPr lang="en-US" smtClean="0"/>
              <a:pPr>
                <a:defRPr/>
              </a:pPr>
              <a:t>241</a:t>
            </a:fld>
            <a:endParaRPr lang="en-US"/>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419A262-7AA6-439E-9430-666C1A6B298C}" type="slidenum">
              <a:rPr lang="en-US" smtClean="0"/>
              <a:pPr>
                <a:defRPr/>
              </a:pPr>
              <a:t>242</a:t>
            </a:fld>
            <a:endParaRPr lang="en-US"/>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4D2A5F0-476F-43CC-A53D-1CDC306CC270}" type="slidenum">
              <a:rPr lang="en-US" sz="1200">
                <a:latin typeface="Arial" charset="0"/>
              </a:rPr>
              <a:pPr algn="r"/>
              <a:t>243</a:t>
            </a:fld>
            <a:endParaRPr lang="en-US" sz="1200">
              <a:latin typeface="Arial" charset="0"/>
            </a:endParaRPr>
          </a:p>
        </p:txBody>
      </p:sp>
      <p:sp>
        <p:nvSpPr>
          <p:cNvPr id="398339" name="Rectangle 2"/>
          <p:cNvSpPr>
            <a:spLocks noGrp="1" noRot="1" noChangeAspect="1" noChangeArrowheads="1" noTextEdit="1"/>
          </p:cNvSpPr>
          <p:nvPr>
            <p:ph type="sldImg"/>
          </p:nvPr>
        </p:nvSpPr>
        <p:spPr>
          <a:ln/>
        </p:spPr>
      </p:sp>
      <p:sp>
        <p:nvSpPr>
          <p:cNvPr id="39834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419A262-7AA6-439E-9430-666C1A6B298C}" type="slidenum">
              <a:rPr lang="en-US" smtClean="0"/>
              <a:pPr>
                <a:defRPr/>
              </a:pPr>
              <a:t>244</a:t>
            </a:fld>
            <a:endParaRPr lang="en-US"/>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a:spLocks noGrp="1" noChangeArrowheads="1"/>
          </p:cNvSpPr>
          <p:nvPr>
            <p:ph type="sldNum" sz="quarter" idx="5"/>
          </p:nvPr>
        </p:nvSpPr>
        <p:spPr>
          <a:noFill/>
        </p:spPr>
        <p:txBody>
          <a:bodyPr/>
          <a:lstStyle/>
          <a:p>
            <a:fld id="{6D5818EA-3086-46DD-BC69-2899122EB361}" type="slidenum">
              <a:rPr lang="en-US" smtClean="0">
                <a:latin typeface="Arial" charset="0"/>
              </a:rPr>
              <a:pPr/>
              <a:t>245</a:t>
            </a:fld>
            <a:endParaRPr lang="en-US" smtClean="0">
              <a:latin typeface="Arial" charset="0"/>
            </a:endParaRPr>
          </a:p>
        </p:txBody>
      </p:sp>
      <p:sp>
        <p:nvSpPr>
          <p:cNvPr id="400387" name="Rectangle 2"/>
          <p:cNvSpPr>
            <a:spLocks noGrp="1" noRot="1" noChangeAspect="1" noChangeArrowheads="1" noTextEdit="1"/>
          </p:cNvSpPr>
          <p:nvPr>
            <p:ph type="sldImg"/>
          </p:nvPr>
        </p:nvSpPr>
        <p:spPr>
          <a:ln/>
        </p:spPr>
      </p:sp>
      <p:sp>
        <p:nvSpPr>
          <p:cNvPr id="400388"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a:spLocks noGrp="1" noChangeArrowheads="1"/>
          </p:cNvSpPr>
          <p:nvPr>
            <p:ph type="sldNum" sz="quarter" idx="5"/>
          </p:nvPr>
        </p:nvSpPr>
        <p:spPr>
          <a:noFill/>
        </p:spPr>
        <p:txBody>
          <a:bodyPr/>
          <a:lstStyle/>
          <a:p>
            <a:fld id="{CF19C8EF-A54F-4B71-AD57-1A96A6AD73FF}" type="slidenum">
              <a:rPr lang="en-US" smtClean="0">
                <a:latin typeface="Arial" charset="0"/>
              </a:rPr>
              <a:pPr/>
              <a:t>246</a:t>
            </a:fld>
            <a:endParaRPr lang="en-US" smtClean="0">
              <a:latin typeface="Arial" charset="0"/>
            </a:endParaRPr>
          </a:p>
        </p:txBody>
      </p:sp>
      <p:sp>
        <p:nvSpPr>
          <p:cNvPr id="401411" name="Rectangle 2"/>
          <p:cNvSpPr>
            <a:spLocks noGrp="1" noRot="1" noChangeAspect="1" noChangeArrowheads="1" noTextEdit="1"/>
          </p:cNvSpPr>
          <p:nvPr>
            <p:ph type="sldImg"/>
          </p:nvPr>
        </p:nvSpPr>
        <p:spPr>
          <a:ln/>
        </p:spPr>
      </p:sp>
      <p:sp>
        <p:nvSpPr>
          <p:cNvPr id="401412"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Slide Image Placeholder 1"/>
          <p:cNvSpPr>
            <a:spLocks noGrp="1" noRot="1" noChangeAspect="1" noTextEdit="1"/>
          </p:cNvSpPr>
          <p:nvPr>
            <p:ph type="sldImg"/>
          </p:nvPr>
        </p:nvSpPr>
        <p:spPr>
          <a:ln/>
        </p:spPr>
      </p:sp>
      <p:sp>
        <p:nvSpPr>
          <p:cNvPr id="402435"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402436" name="Slide Number Placeholder 3"/>
          <p:cNvSpPr>
            <a:spLocks noGrp="1"/>
          </p:cNvSpPr>
          <p:nvPr>
            <p:ph type="sldNum" sz="quarter" idx="5"/>
          </p:nvPr>
        </p:nvSpPr>
        <p:spPr>
          <a:noFill/>
        </p:spPr>
        <p:txBody>
          <a:bodyPr/>
          <a:lstStyle/>
          <a:p>
            <a:fld id="{586FC468-E7CF-42B2-8348-377B7AA8350E}" type="slidenum">
              <a:rPr lang="en-US" smtClean="0">
                <a:latin typeface="Arial" charset="0"/>
              </a:rPr>
              <a:pPr/>
              <a:t>247</a:t>
            </a:fld>
            <a:endParaRPr lang="en-US" smtClean="0">
              <a:latin typeface="Arial" charset="0"/>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noFill/>
        </p:spPr>
        <p:txBody>
          <a:bodyPr/>
          <a:lstStyle/>
          <a:p>
            <a:fld id="{E86AFDA5-D57F-4CD1-BD15-301A207EFAE9}" type="slidenum">
              <a:rPr lang="en-US" smtClean="0">
                <a:latin typeface="Arial" charset="0"/>
              </a:rPr>
              <a:pPr/>
              <a:t>248</a:t>
            </a:fld>
            <a:endParaRPr lang="en-US" smtClean="0">
              <a:latin typeface="Arial" charset="0"/>
            </a:endParaRPr>
          </a:p>
        </p:txBody>
      </p:sp>
      <p:sp>
        <p:nvSpPr>
          <p:cNvPr id="403459" name="Rectangle 2"/>
          <p:cNvSpPr>
            <a:spLocks noGrp="1" noRot="1" noChangeAspect="1" noChangeArrowheads="1" noTextEdit="1"/>
          </p:cNvSpPr>
          <p:nvPr>
            <p:ph type="sldImg"/>
          </p:nvPr>
        </p:nvSpPr>
        <p:spPr>
          <a:ln/>
        </p:spPr>
      </p:sp>
      <p:sp>
        <p:nvSpPr>
          <p:cNvPr id="40346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a:noFill/>
          <a:ln/>
        </p:spPr>
        <p:txBody>
          <a:bodyPr/>
          <a:lstStyle/>
          <a:p>
            <a:endParaRPr lang="en-US" smtClean="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1833" y="686543"/>
            <a:ext cx="4554335" cy="3428022"/>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8DA929-4584-48BF-85A0-8890AA434333}" type="slidenum">
              <a:rPr lang="en-US" smtClean="0"/>
              <a:pPr/>
              <a:t>25</a:t>
            </a:fld>
            <a:endParaRPr lang="en-US"/>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Slide Image Placeholder 1"/>
          <p:cNvSpPr>
            <a:spLocks noGrp="1" noRot="1" noChangeAspect="1" noTextEdit="1"/>
          </p:cNvSpPr>
          <p:nvPr>
            <p:ph type="sldImg"/>
          </p:nvPr>
        </p:nvSpPr>
        <p:spPr>
          <a:ln/>
        </p:spPr>
      </p:sp>
      <p:sp>
        <p:nvSpPr>
          <p:cNvPr id="405507"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405508" name="Slide Number Placeholder 3"/>
          <p:cNvSpPr>
            <a:spLocks noGrp="1"/>
          </p:cNvSpPr>
          <p:nvPr>
            <p:ph type="sldNum" sz="quarter" idx="5"/>
          </p:nvPr>
        </p:nvSpPr>
        <p:spPr>
          <a:noFill/>
        </p:spPr>
        <p:txBody>
          <a:bodyPr/>
          <a:lstStyle/>
          <a:p>
            <a:fld id="{98407378-5EE4-47DA-8B81-9B0DC738197A}" type="slidenum">
              <a:rPr lang="en-US" smtClean="0">
                <a:latin typeface="Arial" charset="0"/>
              </a:rPr>
              <a:pPr/>
              <a:t>250</a:t>
            </a:fld>
            <a:endParaRPr lang="en-US" smtClean="0">
              <a:latin typeface="Arial" charset="0"/>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Slide Image Placeholder 1"/>
          <p:cNvSpPr>
            <a:spLocks noGrp="1" noRot="1" noChangeAspect="1" noTextEdit="1"/>
          </p:cNvSpPr>
          <p:nvPr>
            <p:ph type="sldImg"/>
          </p:nvPr>
        </p:nvSpPr>
        <p:spPr>
          <a:ln/>
        </p:spPr>
      </p:sp>
      <p:sp>
        <p:nvSpPr>
          <p:cNvPr id="406531"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406532" name="Slide Number Placeholder 3"/>
          <p:cNvSpPr>
            <a:spLocks noGrp="1"/>
          </p:cNvSpPr>
          <p:nvPr>
            <p:ph type="sldNum" sz="quarter" idx="5"/>
          </p:nvPr>
        </p:nvSpPr>
        <p:spPr>
          <a:noFill/>
        </p:spPr>
        <p:txBody>
          <a:bodyPr/>
          <a:lstStyle/>
          <a:p>
            <a:fld id="{65BE3C20-2D97-4AD5-9DC5-3D80D42B3198}" type="slidenum">
              <a:rPr lang="en-US" smtClean="0">
                <a:latin typeface="Arial" charset="0"/>
              </a:rPr>
              <a:pPr/>
              <a:t>251</a:t>
            </a:fld>
            <a:endParaRPr lang="en-US" smtClean="0">
              <a:latin typeface="Arial" charset="0"/>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Slide Image Placeholder 1"/>
          <p:cNvSpPr>
            <a:spLocks noGrp="1" noRot="1" noChangeAspect="1" noTextEdit="1"/>
          </p:cNvSpPr>
          <p:nvPr>
            <p:ph type="sldImg"/>
          </p:nvPr>
        </p:nvSpPr>
        <p:spPr>
          <a:ln/>
        </p:spPr>
      </p:sp>
      <p:sp>
        <p:nvSpPr>
          <p:cNvPr id="407555" name="Notes Placeholder 2"/>
          <p:cNvSpPr>
            <a:spLocks noGrp="1"/>
          </p:cNvSpPr>
          <p:nvPr>
            <p:ph type="body" idx="1"/>
          </p:nvPr>
        </p:nvSpPr>
        <p:spPr>
          <a:noFill/>
          <a:ln/>
        </p:spPr>
        <p:txBody>
          <a:bodyPr/>
          <a:lstStyle/>
          <a:p>
            <a:r>
              <a:rPr lang="en-CA" smtClean="0">
                <a:latin typeface="Times New Roman" pitchFamily="18" charset="0"/>
                <a:ea typeface="ＭＳ Ｐゴシック" pitchFamily="34" charset="-128"/>
              </a:rPr>
              <a:t>Moreno-Cruz &amp; David Keith</a:t>
            </a:r>
          </a:p>
        </p:txBody>
      </p:sp>
      <p:sp>
        <p:nvSpPr>
          <p:cNvPr id="407556" name="Slide Number Placeholder 3"/>
          <p:cNvSpPr>
            <a:spLocks noGrp="1"/>
          </p:cNvSpPr>
          <p:nvPr>
            <p:ph type="sldNum" sz="quarter" idx="5"/>
          </p:nvPr>
        </p:nvSpPr>
        <p:spPr>
          <a:noFill/>
        </p:spPr>
        <p:txBody>
          <a:bodyPr/>
          <a:lstStyle/>
          <a:p>
            <a:fld id="{9F097710-1E88-4FEB-8EC4-C8F7A36C7FAB}" type="slidenum">
              <a:rPr lang="en-CA" smtClean="0">
                <a:latin typeface="Arial" charset="0"/>
              </a:rPr>
              <a:pPr/>
              <a:t>252</a:t>
            </a:fld>
            <a:endParaRPr lang="en-CA" smtClean="0">
              <a:latin typeface="Arial" charset="0"/>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a:spLocks noGrp="1" noChangeArrowheads="1"/>
          </p:cNvSpPr>
          <p:nvPr>
            <p:ph type="sldNum" sz="quarter" idx="5"/>
          </p:nvPr>
        </p:nvSpPr>
        <p:spPr>
          <a:noFill/>
        </p:spPr>
        <p:txBody>
          <a:bodyPr/>
          <a:lstStyle/>
          <a:p>
            <a:fld id="{6A633D4D-D978-41F2-985B-FBEC05BF3809}" type="slidenum">
              <a:rPr lang="en-US" smtClean="0">
                <a:latin typeface="Arial" charset="0"/>
              </a:rPr>
              <a:pPr/>
              <a:t>253</a:t>
            </a:fld>
            <a:endParaRPr lang="en-US" smtClean="0">
              <a:latin typeface="Arial" charset="0"/>
            </a:endParaRPr>
          </a:p>
        </p:txBody>
      </p:sp>
      <p:sp>
        <p:nvSpPr>
          <p:cNvPr id="408579" name="Rectangle 2"/>
          <p:cNvSpPr>
            <a:spLocks noGrp="1" noRot="1" noChangeAspect="1" noChangeArrowheads="1" noTextEdit="1"/>
          </p:cNvSpPr>
          <p:nvPr>
            <p:ph type="sldImg"/>
          </p:nvPr>
        </p:nvSpPr>
        <p:spPr>
          <a:ln/>
        </p:spPr>
      </p:sp>
      <p:sp>
        <p:nvSpPr>
          <p:cNvPr id="40858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Slide Image Placeholder 1"/>
          <p:cNvSpPr>
            <a:spLocks noGrp="1" noRot="1" noChangeAspect="1" noTextEdit="1"/>
          </p:cNvSpPr>
          <p:nvPr>
            <p:ph type="sldImg"/>
          </p:nvPr>
        </p:nvSpPr>
        <p:spPr>
          <a:ln/>
        </p:spPr>
      </p:sp>
      <p:sp>
        <p:nvSpPr>
          <p:cNvPr id="409603"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409604" name="Slide Number Placeholder 3"/>
          <p:cNvSpPr>
            <a:spLocks noGrp="1"/>
          </p:cNvSpPr>
          <p:nvPr>
            <p:ph type="sldNum" sz="quarter" idx="5"/>
          </p:nvPr>
        </p:nvSpPr>
        <p:spPr>
          <a:noFill/>
        </p:spPr>
        <p:txBody>
          <a:bodyPr/>
          <a:lstStyle/>
          <a:p>
            <a:fld id="{A5E5DF28-BCEE-4783-ABB8-9D26F9E8FC61}" type="slidenum">
              <a:rPr lang="en-US" smtClean="0">
                <a:latin typeface="Arial" charset="0"/>
              </a:rPr>
              <a:pPr/>
              <a:t>254</a:t>
            </a:fld>
            <a:endParaRPr lang="en-US" smtClean="0">
              <a:latin typeface="Arial" charset="0"/>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fld id="{5F24468B-95B5-4F41-AEE6-C6D2D01B2370}" type="slidenum">
              <a:rPr lang="en-US" smtClean="0">
                <a:latin typeface="Arial" charset="0"/>
              </a:rPr>
              <a:pPr/>
              <a:t>255</a:t>
            </a:fld>
            <a:endParaRPr lang="en-US" smtClean="0">
              <a:latin typeface="Arial" charset="0"/>
            </a:endParaRPr>
          </a:p>
        </p:txBody>
      </p:sp>
      <p:sp>
        <p:nvSpPr>
          <p:cNvPr id="410627" name="Rectangle 2"/>
          <p:cNvSpPr>
            <a:spLocks noGrp="1" noRot="1" noChangeAspect="1" noChangeArrowheads="1" noTextEdit="1"/>
          </p:cNvSpPr>
          <p:nvPr>
            <p:ph type="sldImg"/>
          </p:nvPr>
        </p:nvSpPr>
        <p:spPr>
          <a:ln/>
        </p:spPr>
      </p:sp>
      <p:sp>
        <p:nvSpPr>
          <p:cNvPr id="410628"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noFill/>
        </p:spPr>
        <p:txBody>
          <a:bodyPr/>
          <a:lstStyle/>
          <a:p>
            <a:fld id="{21CD05A7-6A9C-4C07-8B68-DB0C5DECD641}" type="slidenum">
              <a:rPr lang="en-US" smtClean="0">
                <a:latin typeface="Arial" charset="0"/>
              </a:rPr>
              <a:pPr/>
              <a:t>256</a:t>
            </a:fld>
            <a:endParaRPr lang="en-US" smtClean="0">
              <a:latin typeface="Arial" charset="0"/>
            </a:endParaRPr>
          </a:p>
        </p:txBody>
      </p:sp>
      <p:sp>
        <p:nvSpPr>
          <p:cNvPr id="411651" name="Rectangle 2"/>
          <p:cNvSpPr>
            <a:spLocks noGrp="1" noRot="1" noChangeAspect="1" noChangeArrowheads="1" noTextEdit="1"/>
          </p:cNvSpPr>
          <p:nvPr>
            <p:ph type="sldImg"/>
          </p:nvPr>
        </p:nvSpPr>
        <p:spPr>
          <a:ln/>
        </p:spPr>
      </p:sp>
      <p:sp>
        <p:nvSpPr>
          <p:cNvPr id="411652"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419A262-7AA6-439E-9430-666C1A6B298C}" type="slidenum">
              <a:rPr lang="en-US" smtClean="0"/>
              <a:pPr>
                <a:defRPr/>
              </a:pPr>
              <a:t>257</a:t>
            </a:fld>
            <a:endParaRPr lang="en-US"/>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a:noFill/>
        </p:spPr>
        <p:txBody>
          <a:bodyPr/>
          <a:lstStyle/>
          <a:p>
            <a:fld id="{44DC758A-7BC7-44D3-AEB9-7FD361AF02B3}" type="slidenum">
              <a:rPr lang="en-US" smtClean="0">
                <a:latin typeface="Arial" charset="0"/>
              </a:rPr>
              <a:pPr/>
              <a:t>258</a:t>
            </a:fld>
            <a:endParaRPr lang="en-US" smtClean="0">
              <a:latin typeface="Arial" charset="0"/>
            </a:endParaRPr>
          </a:p>
        </p:txBody>
      </p:sp>
      <p:sp>
        <p:nvSpPr>
          <p:cNvPr id="412675" name="Rectangle 2"/>
          <p:cNvSpPr>
            <a:spLocks noGrp="1" noRot="1" noChangeAspect="1" noChangeArrowheads="1" noTextEdit="1"/>
          </p:cNvSpPr>
          <p:nvPr>
            <p:ph type="sldImg"/>
          </p:nvPr>
        </p:nvSpPr>
        <p:spPr>
          <a:ln/>
        </p:spPr>
      </p:sp>
      <p:sp>
        <p:nvSpPr>
          <p:cNvPr id="412676"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noFill/>
        </p:spPr>
        <p:txBody>
          <a:bodyPr/>
          <a:lstStyle/>
          <a:p>
            <a:fld id="{BF510786-9C72-43D7-9433-B74B6769AEB5}" type="slidenum">
              <a:rPr lang="en-US" smtClean="0">
                <a:latin typeface="Arial" charset="0"/>
              </a:rPr>
              <a:pPr/>
              <a:t>259</a:t>
            </a:fld>
            <a:endParaRPr lang="en-US" smtClean="0">
              <a:latin typeface="Arial" charset="0"/>
            </a:endParaRPr>
          </a:p>
        </p:txBody>
      </p:sp>
      <p:sp>
        <p:nvSpPr>
          <p:cNvPr id="413699" name="Rectangle 2"/>
          <p:cNvSpPr>
            <a:spLocks noGrp="1" noRot="1" noChangeAspect="1" noChangeArrowheads="1" noTextEdit="1"/>
          </p:cNvSpPr>
          <p:nvPr>
            <p:ph type="sldImg"/>
          </p:nvPr>
        </p:nvSpPr>
        <p:spPr>
          <a:ln/>
        </p:spPr>
      </p:sp>
      <p:sp>
        <p:nvSpPr>
          <p:cNvPr id="41370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1833" y="686543"/>
            <a:ext cx="4554335" cy="3428022"/>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8DA929-4584-48BF-85A0-8890AA434333}" type="slidenum">
              <a:rPr lang="en-US" smtClean="0"/>
              <a:pPr/>
              <a:t>26</a:t>
            </a:fld>
            <a:endParaRPr lang="en-US"/>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7"/>
          <p:cNvSpPr>
            <a:spLocks noGrp="1" noChangeArrowheads="1"/>
          </p:cNvSpPr>
          <p:nvPr>
            <p:ph type="sldNum" sz="quarter" idx="5"/>
          </p:nvPr>
        </p:nvSpPr>
        <p:spPr>
          <a:noFill/>
        </p:spPr>
        <p:txBody>
          <a:bodyPr/>
          <a:lstStyle/>
          <a:p>
            <a:fld id="{6AFE3F1E-70E6-44D0-B572-5B13C7CD480A}" type="slidenum">
              <a:rPr lang="en-US" smtClean="0">
                <a:latin typeface="Arial" charset="0"/>
              </a:rPr>
              <a:pPr/>
              <a:t>260</a:t>
            </a:fld>
            <a:endParaRPr lang="en-US" smtClean="0">
              <a:latin typeface="Arial" charset="0"/>
            </a:endParaRPr>
          </a:p>
        </p:txBody>
      </p:sp>
      <p:sp>
        <p:nvSpPr>
          <p:cNvPr id="414723" name="Rectangle 2"/>
          <p:cNvSpPr>
            <a:spLocks noGrp="1" noRot="1" noChangeAspect="1" noChangeArrowheads="1" noTextEdit="1"/>
          </p:cNvSpPr>
          <p:nvPr>
            <p:ph type="sldImg"/>
          </p:nvPr>
        </p:nvSpPr>
        <p:spPr>
          <a:ln/>
        </p:spPr>
      </p:sp>
      <p:sp>
        <p:nvSpPr>
          <p:cNvPr id="414724" name="Rectangle 3"/>
          <p:cNvSpPr>
            <a:spLocks noGrp="1" noChangeArrowheads="1"/>
          </p:cNvSpPr>
          <p:nvPr>
            <p:ph type="body" idx="1"/>
          </p:nvPr>
        </p:nvSpPr>
        <p:spPr>
          <a:xfrm>
            <a:off x="914400" y="4343400"/>
            <a:ext cx="5029200" cy="2012950"/>
          </a:xfrm>
          <a:noFill/>
          <a:ln/>
        </p:spPr>
        <p:txBody>
          <a:bodyPr/>
          <a:lstStyle/>
          <a:p>
            <a:r>
              <a:rPr lang="en-US" smtClean="0">
                <a:ea typeface="ＭＳ Ｐゴシック" pitchFamily="34" charset="-128"/>
              </a:rPr>
              <a:t>The satellite carries SAGE II, which has measured stratospheric aerosols for more than 20 years.</a:t>
            </a:r>
          </a:p>
          <a:p>
            <a:endParaRPr lang="en-US" smtClean="0">
              <a:ea typeface="ＭＳ Ｐゴシック" pitchFamily="34" charset="-128"/>
            </a:endParaRPr>
          </a:p>
          <a:p>
            <a:r>
              <a:rPr lang="en-US" smtClean="0">
                <a:ea typeface="ＭＳ Ｐゴシック" pitchFamily="34" charset="-128"/>
              </a:rPr>
              <a:t>Symons, G. J., Editor, </a:t>
            </a:r>
            <a:r>
              <a:rPr lang="en-US" i="1" smtClean="0">
                <a:ea typeface="ＭＳ Ｐゴシック" pitchFamily="34" charset="-128"/>
              </a:rPr>
              <a:t>The Eruption of Krakatoa, and Subsequent Phenomena</a:t>
            </a:r>
            <a:r>
              <a:rPr lang="en-US" smtClean="0">
                <a:ea typeface="ＭＳ Ｐゴシック" pitchFamily="34" charset="-128"/>
              </a:rPr>
              <a:t>, Trübner, London, England, 494 pp., 1888.</a:t>
            </a:r>
          </a:p>
          <a:p>
            <a:endParaRPr lang="en-US" smtClean="0">
              <a:ea typeface="ＭＳ Ｐゴシック" pitchFamily="34" charset="-128"/>
            </a:endParaRPr>
          </a:p>
          <a:p>
            <a:r>
              <a:rPr lang="en-US" smtClean="0">
                <a:ea typeface="ＭＳ Ｐゴシック" pitchFamily="34" charset="-128"/>
              </a:rPr>
              <a:t>Ascroft, William, 1888: Catalogue of sky sketches from September 1883 to September 1886, Eyre and Spottiswoode, London, England, 18 pp.</a:t>
            </a:r>
          </a:p>
          <a:p>
            <a:endParaRPr lang="en-US" smtClean="0">
              <a:ea typeface="ＭＳ Ｐゴシック" pitchFamily="34" charset="-128"/>
            </a:endParaRPr>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p:spPr>
        <p:txBody>
          <a:bodyPr/>
          <a:lstStyle/>
          <a:p>
            <a:fld id="{86848D1D-BE3A-4CAA-92FE-C287B726AA98}" type="slidenum">
              <a:rPr lang="en-US" smtClean="0">
                <a:latin typeface="Arial" charset="0"/>
              </a:rPr>
              <a:pPr/>
              <a:t>261</a:t>
            </a:fld>
            <a:endParaRPr lang="en-US" smtClean="0">
              <a:latin typeface="Arial" charset="0"/>
            </a:endParaRPr>
          </a:p>
        </p:txBody>
      </p:sp>
      <p:sp>
        <p:nvSpPr>
          <p:cNvPr id="363523" name="Rectangle 2"/>
          <p:cNvSpPr>
            <a:spLocks noGrp="1" noRot="1" noChangeAspect="1" noChangeArrowheads="1" noTextEdit="1"/>
          </p:cNvSpPr>
          <p:nvPr>
            <p:ph type="sldImg"/>
          </p:nvPr>
        </p:nvSpPr>
        <p:spPr>
          <a:ln/>
        </p:spPr>
      </p:sp>
      <p:sp>
        <p:nvSpPr>
          <p:cNvPr id="363524" name="Rectangle 3"/>
          <p:cNvSpPr>
            <a:spLocks noGrp="1" noChangeArrowheads="1"/>
          </p:cNvSpPr>
          <p:nvPr>
            <p:ph type="body" idx="1"/>
          </p:nvPr>
        </p:nvSpPr>
        <p:spPr>
          <a:xfrm>
            <a:off x="914400" y="4343400"/>
            <a:ext cx="5029200" cy="1298575"/>
          </a:xfrm>
          <a:noFill/>
          <a:ln/>
        </p:spPr>
        <p:txBody>
          <a:bodyPr/>
          <a:lstStyle/>
          <a:p>
            <a:pPr eaLnBrk="1" hangingPunct="1"/>
            <a:r>
              <a:rPr lang="en-US" smtClean="0">
                <a:ea typeface="ＭＳ Ｐゴシック" pitchFamily="34" charset="-128"/>
              </a:rPr>
              <a:t>Edvard Munch was also struck by the fabulous Krakatau sunsets, and in 1893 painted his famous </a:t>
            </a:r>
            <a:r>
              <a:rPr lang="ja-JP" altLang="en-US" smtClean="0">
                <a:ea typeface="ＭＳ Ｐゴシック" pitchFamily="34" charset="-128"/>
              </a:rPr>
              <a:t>“</a:t>
            </a:r>
            <a:r>
              <a:rPr lang="en-US" altLang="ja-JP" smtClean="0">
                <a:ea typeface="ＭＳ Ｐゴシック" pitchFamily="34" charset="-128"/>
              </a:rPr>
              <a:t>The Scream</a:t>
            </a:r>
            <a:r>
              <a:rPr lang="ja-JP" altLang="en-US" smtClean="0">
                <a:ea typeface="ＭＳ Ｐゴシック" pitchFamily="34" charset="-128"/>
              </a:rPr>
              <a:t>”</a:t>
            </a:r>
            <a:r>
              <a:rPr lang="en-US" altLang="ja-JP" smtClean="0">
                <a:ea typeface="ＭＳ Ｐゴシック" pitchFamily="34" charset="-128"/>
              </a:rPr>
              <a:t> with a volcanic sunset in the sky.  This is a great painting for other reasons, but is one of the best renditions of a volcanic sunset.</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p>
            <a:fld id="{2EBF5670-EBFB-4A92-BDCB-885D1AAC7D89}" type="slidenum">
              <a:rPr lang="en-US" smtClean="0">
                <a:latin typeface="Arial" charset="0"/>
              </a:rPr>
              <a:pPr/>
              <a:t>27</a:t>
            </a:fld>
            <a:endParaRPr lang="en-US" smtClean="0">
              <a:latin typeface="Arial" charset="0"/>
            </a:endParaRPr>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1833" y="686543"/>
            <a:ext cx="4554335" cy="3428022"/>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8DA929-4584-48BF-85A0-8890AA434333}"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1833" y="686543"/>
            <a:ext cx="4554335" cy="3428022"/>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8DA929-4584-48BF-85A0-8890AA434333}"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218116" name="Slide Number Placeholder 3"/>
          <p:cNvSpPr>
            <a:spLocks noGrp="1"/>
          </p:cNvSpPr>
          <p:nvPr>
            <p:ph type="sldNum" sz="quarter" idx="5"/>
          </p:nvPr>
        </p:nvSpPr>
        <p:spPr>
          <a:noFill/>
        </p:spPr>
        <p:txBody>
          <a:bodyPr/>
          <a:lstStyle/>
          <a:p>
            <a:fld id="{A559C325-46C9-4DB8-860C-E04E2E13B904}" type="slidenum">
              <a:rPr lang="en-US" smtClean="0">
                <a:latin typeface="Arial" charset="0"/>
              </a:rPr>
              <a:pPr/>
              <a:t>3</a:t>
            </a:fld>
            <a:endParaRPr lang="en-US" smtClean="0">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p>
            <a:fld id="{7E194223-5019-4995-9E16-E23536FF6337}" type="slidenum">
              <a:rPr lang="en-US" smtClean="0">
                <a:latin typeface="Arial" charset="0"/>
              </a:rPr>
              <a:pPr/>
              <a:t>30</a:t>
            </a:fld>
            <a:endParaRPr lang="en-US" smtClean="0">
              <a:latin typeface="Arial" charset="0"/>
            </a:endParaRPr>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a:ln/>
        </p:spPr>
      </p:sp>
      <p:sp>
        <p:nvSpPr>
          <p:cNvPr id="238595"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238596" name="Slide Number Placeholder 3"/>
          <p:cNvSpPr>
            <a:spLocks noGrp="1"/>
          </p:cNvSpPr>
          <p:nvPr>
            <p:ph type="sldNum" sz="quarter" idx="5"/>
          </p:nvPr>
        </p:nvSpPr>
        <p:spPr>
          <a:noFill/>
        </p:spPr>
        <p:txBody>
          <a:bodyPr/>
          <a:lstStyle/>
          <a:p>
            <a:fld id="{6C5BFB79-C5B4-4EC1-BCCC-8854EC6B856C}" type="slidenum">
              <a:rPr lang="en-US" smtClean="0">
                <a:latin typeface="Arial" charset="0"/>
              </a:rPr>
              <a:pPr/>
              <a:t>31</a:t>
            </a:fld>
            <a:endParaRPr lang="en-US" smtClean="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1833" y="686543"/>
            <a:ext cx="4554335" cy="3428022"/>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8DA929-4584-48BF-85A0-8890AA434333}"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1833" y="686543"/>
            <a:ext cx="4554335" cy="3428022"/>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8DA929-4584-48BF-85A0-8890AA434333}"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1833" y="686543"/>
            <a:ext cx="4554335" cy="3428022"/>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8DA929-4584-48BF-85A0-8890AA434333}"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419A262-7AA6-439E-9430-666C1A6B298C}"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419A262-7AA6-439E-9430-666C1A6B298C}"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419A262-7AA6-439E-9430-666C1A6B298C}"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p:spPr>
        <p:txBody>
          <a:bodyPr/>
          <a:lstStyle/>
          <a:p>
            <a:fld id="{E19DC583-4900-4424-9AD1-C5D176633368}" type="slidenum">
              <a:rPr lang="en-US" smtClean="0">
                <a:latin typeface="Arial" charset="0"/>
              </a:rPr>
              <a:pPr/>
              <a:t>38</a:t>
            </a:fld>
            <a:endParaRPr lang="en-US" smtClean="0">
              <a:latin typeface="Arial" charset="0"/>
            </a:endParaRPr>
          </a:p>
        </p:txBody>
      </p:sp>
      <p:sp>
        <p:nvSpPr>
          <p:cNvPr id="240643" name="Rectangle 2"/>
          <p:cNvSpPr>
            <a:spLocks noGrp="1" noRot="1" noChangeAspect="1" noChangeArrowheads="1" noTextEdit="1"/>
          </p:cNvSpPr>
          <p:nvPr>
            <p:ph type="sldImg"/>
          </p:nvPr>
        </p:nvSpPr>
        <p:spPr>
          <a:ln/>
        </p:spPr>
      </p:sp>
      <p:sp>
        <p:nvSpPr>
          <p:cNvPr id="240644"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p>
            <a:fld id="{0550FC26-C335-4CA6-8406-0D0F71C3BCE7}" type="slidenum">
              <a:rPr lang="en-US" smtClean="0">
                <a:latin typeface="Arial" charset="0"/>
              </a:rPr>
              <a:pPr/>
              <a:t>39</a:t>
            </a:fld>
            <a:endParaRPr lang="en-US" smtClean="0">
              <a:latin typeface="Arial" charset="0"/>
            </a:endParaRPr>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419A262-7AA6-439E-9430-666C1A6B298C}"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fld id="{BEBDFBC2-D9C9-42AC-9B8A-F6165B074EA2}" type="slidenum">
              <a:rPr lang="en-US" smtClean="0">
                <a:latin typeface="Arial" charset="0"/>
              </a:rPr>
              <a:pPr/>
              <a:t>40</a:t>
            </a:fld>
            <a:endParaRPr lang="en-US" smtClean="0">
              <a:latin typeface="Arial" charset="0"/>
            </a:endParaRPr>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p>
            <a:fld id="{FC8C6621-54B8-41E8-87FE-7438DDF02868}" type="slidenum">
              <a:rPr lang="en-US" smtClean="0">
                <a:latin typeface="Arial" charset="0"/>
              </a:rPr>
              <a:pPr/>
              <a:t>41</a:t>
            </a:fld>
            <a:endParaRPr lang="en-US" smtClean="0">
              <a:latin typeface="Arial" charset="0"/>
            </a:endParaRPr>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p>
            <a:fld id="{2CB0B803-290C-4FEC-90D2-A6B362A407B2}" type="slidenum">
              <a:rPr lang="en-US" smtClean="0">
                <a:latin typeface="Arial" charset="0"/>
              </a:rPr>
              <a:pPr/>
              <a:t>42</a:t>
            </a:fld>
            <a:endParaRPr lang="en-US" smtClean="0">
              <a:latin typeface="Arial" charset="0"/>
            </a:endParaRPr>
          </a:p>
        </p:txBody>
      </p:sp>
      <p:sp>
        <p:nvSpPr>
          <p:cNvPr id="211971" name="Rectangle 2"/>
          <p:cNvSpPr>
            <a:spLocks noGrp="1" noRot="1" noChangeAspect="1" noChangeArrowheads="1" noTextEdit="1"/>
          </p:cNvSpPr>
          <p:nvPr>
            <p:ph type="sldImg"/>
          </p:nvPr>
        </p:nvSpPr>
        <p:spPr>
          <a:xfrm>
            <a:off x="1151833" y="686543"/>
            <a:ext cx="4554335" cy="3428022"/>
          </a:xfrm>
          <a:ln/>
        </p:spPr>
      </p:sp>
      <p:sp>
        <p:nvSpPr>
          <p:cNvPr id="211972"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ln/>
        </p:spPr>
      </p:sp>
      <p:sp>
        <p:nvSpPr>
          <p:cNvPr id="242691"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242692" name="Slide Number Placeholder 3"/>
          <p:cNvSpPr>
            <a:spLocks noGrp="1"/>
          </p:cNvSpPr>
          <p:nvPr>
            <p:ph type="sldNum" sz="quarter" idx="5"/>
          </p:nvPr>
        </p:nvSpPr>
        <p:spPr>
          <a:noFill/>
        </p:spPr>
        <p:txBody>
          <a:bodyPr/>
          <a:lstStyle/>
          <a:p>
            <a:fld id="{7800A114-B6A9-42EA-B48C-37D3F160D618}" type="slidenum">
              <a:rPr lang="en-US" smtClean="0">
                <a:latin typeface="Arial" charset="0"/>
              </a:rPr>
              <a:pPr/>
              <a:t>43</a:t>
            </a:fld>
            <a:endParaRPr lang="en-US" smtClean="0">
              <a:latin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84900A19-C4E4-4388-A6BB-86194FF5589D}" type="slidenum">
              <a:rPr lang="en-US" smtClean="0">
                <a:latin typeface="Arial" charset="0"/>
              </a:rPr>
              <a:pPr/>
              <a:t>44</a:t>
            </a:fld>
            <a:endParaRPr lang="en-US" smtClean="0">
              <a:latin typeface="Arial" charset="0"/>
            </a:endParaRPr>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p>
            <a:fld id="{17E09BE3-CECE-442A-BCF3-72688E04629F}" type="slidenum">
              <a:rPr lang="en-US" smtClean="0">
                <a:latin typeface="Arial" charset="0"/>
              </a:rPr>
              <a:pPr/>
              <a:t>45</a:t>
            </a:fld>
            <a:endParaRPr lang="en-US" smtClean="0">
              <a:latin typeface="Arial" charset="0"/>
            </a:endParaRPr>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p>
            <a:fld id="{A6E5804A-0670-4461-A975-B28EDFB98C10}" type="slidenum">
              <a:rPr lang="en-US" smtClean="0">
                <a:latin typeface="Arial" charset="0"/>
              </a:rPr>
              <a:pPr/>
              <a:t>46</a:t>
            </a:fld>
            <a:endParaRPr lang="en-US" smtClean="0">
              <a:latin typeface="Arial" charset="0"/>
            </a:endParaRPr>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a:ln/>
        </p:spPr>
      </p:sp>
      <p:sp>
        <p:nvSpPr>
          <p:cNvPr id="248835"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248836" name="Slide Number Placeholder 3"/>
          <p:cNvSpPr>
            <a:spLocks noGrp="1"/>
          </p:cNvSpPr>
          <p:nvPr>
            <p:ph type="sldNum" sz="quarter" idx="5"/>
          </p:nvPr>
        </p:nvSpPr>
        <p:spPr>
          <a:noFill/>
        </p:spPr>
        <p:txBody>
          <a:bodyPr/>
          <a:lstStyle/>
          <a:p>
            <a:fld id="{B2DF20DA-786F-472E-AADB-1CCFE723CA6D}" type="slidenum">
              <a:rPr lang="en-US" smtClean="0">
                <a:latin typeface="Arial" charset="0"/>
              </a:rPr>
              <a:pPr/>
              <a:t>47</a:t>
            </a:fld>
            <a:endParaRPr lang="en-US" smtClean="0">
              <a:latin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249860" name="Slide Number Placeholder 3"/>
          <p:cNvSpPr>
            <a:spLocks noGrp="1"/>
          </p:cNvSpPr>
          <p:nvPr>
            <p:ph type="sldNum" sz="quarter" idx="5"/>
          </p:nvPr>
        </p:nvSpPr>
        <p:spPr>
          <a:noFill/>
        </p:spPr>
        <p:txBody>
          <a:bodyPr/>
          <a:lstStyle/>
          <a:p>
            <a:fld id="{2831C04D-2C26-4271-B0DF-4293F85A5E1B}" type="slidenum">
              <a:rPr lang="en-US" smtClean="0">
                <a:latin typeface="Arial" charset="0"/>
              </a:rPr>
              <a:pPr/>
              <a:t>48</a:t>
            </a:fld>
            <a:endParaRPr lang="en-US" smtClean="0">
              <a:latin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250884" name="Slide Number Placeholder 3"/>
          <p:cNvSpPr>
            <a:spLocks noGrp="1"/>
          </p:cNvSpPr>
          <p:nvPr>
            <p:ph type="sldNum" sz="quarter" idx="5"/>
          </p:nvPr>
        </p:nvSpPr>
        <p:spPr>
          <a:noFill/>
        </p:spPr>
        <p:txBody>
          <a:bodyPr/>
          <a:lstStyle/>
          <a:p>
            <a:fld id="{44E418DE-FCC1-4341-B5A4-EE0056841B69}" type="slidenum">
              <a:rPr lang="en-US" smtClean="0">
                <a:latin typeface="Arial" charset="0"/>
              </a:rPr>
              <a:pPr/>
              <a:t>49</a:t>
            </a:fld>
            <a:endParaRPr lang="en-US"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p>
            <a:fld id="{2CB0B803-290C-4FEC-90D2-A6B362A407B2}" type="slidenum">
              <a:rPr lang="en-US" smtClean="0">
                <a:latin typeface="Arial" charset="0"/>
              </a:rPr>
              <a:pPr/>
              <a:t>5</a:t>
            </a:fld>
            <a:endParaRPr lang="en-US" smtClean="0">
              <a:latin typeface="Arial" charset="0"/>
            </a:endParaRPr>
          </a:p>
        </p:txBody>
      </p:sp>
      <p:sp>
        <p:nvSpPr>
          <p:cNvPr id="211971" name="Rectangle 2"/>
          <p:cNvSpPr>
            <a:spLocks noGrp="1" noRot="1" noChangeAspect="1" noChangeArrowheads="1" noTextEdit="1"/>
          </p:cNvSpPr>
          <p:nvPr>
            <p:ph type="sldImg"/>
          </p:nvPr>
        </p:nvSpPr>
        <p:spPr>
          <a:xfrm>
            <a:off x="1151833" y="686543"/>
            <a:ext cx="4554335" cy="3428022"/>
          </a:xfrm>
          <a:ln/>
        </p:spPr>
      </p:sp>
      <p:sp>
        <p:nvSpPr>
          <p:cNvPr id="211972"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fld id="{B0BED66D-D808-40A1-AC1B-17643AE063C8}" type="slidenum">
              <a:rPr lang="en-US" smtClean="0">
                <a:latin typeface="Arial" charset="0"/>
              </a:rPr>
              <a:pPr/>
              <a:t>50</a:t>
            </a:fld>
            <a:endParaRPr lang="en-US" smtClean="0">
              <a:latin typeface="Arial" charset="0"/>
            </a:endParaRPr>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fld id="{DEAAE3E0-5176-412C-9EED-1D6FBCE0AB2F}" type="slidenum">
              <a:rPr lang="en-US" smtClean="0">
                <a:latin typeface="Arial" charset="0"/>
              </a:rPr>
              <a:pPr/>
              <a:t>51</a:t>
            </a:fld>
            <a:endParaRPr lang="en-US" smtClean="0">
              <a:latin typeface="Arial" charset="0"/>
            </a:endParaRPr>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253956" name="Slide Number Placeholder 3"/>
          <p:cNvSpPr>
            <a:spLocks noGrp="1"/>
          </p:cNvSpPr>
          <p:nvPr>
            <p:ph type="sldNum" sz="quarter" idx="5"/>
          </p:nvPr>
        </p:nvSpPr>
        <p:spPr>
          <a:noFill/>
        </p:spPr>
        <p:txBody>
          <a:bodyPr/>
          <a:lstStyle/>
          <a:p>
            <a:fld id="{B20A5B0C-1E06-447D-8496-EF302E84165D}" type="slidenum">
              <a:rPr lang="en-US" smtClean="0">
                <a:latin typeface="Arial" charset="0"/>
              </a:rPr>
              <a:pPr/>
              <a:t>52</a:t>
            </a:fld>
            <a:endParaRPr lang="en-US" smtClean="0">
              <a:latin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F82F4525-7AC7-4A16-9A76-F608876758F9}" type="slidenum">
              <a:rPr lang="en-US" smtClean="0">
                <a:latin typeface="Arial" charset="0"/>
              </a:rPr>
              <a:pPr/>
              <a:t>53</a:t>
            </a:fld>
            <a:endParaRPr lang="en-US" smtClean="0">
              <a:latin typeface="Arial" charset="0"/>
            </a:endParaRPr>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256004" name="Slide Number Placeholder 3"/>
          <p:cNvSpPr>
            <a:spLocks noGrp="1"/>
          </p:cNvSpPr>
          <p:nvPr>
            <p:ph type="sldNum" sz="quarter" idx="5"/>
          </p:nvPr>
        </p:nvSpPr>
        <p:spPr>
          <a:noFill/>
        </p:spPr>
        <p:txBody>
          <a:bodyPr/>
          <a:lstStyle/>
          <a:p>
            <a:fld id="{09F8CDF4-CBE8-431F-8E3B-811A34713A88}" type="slidenum">
              <a:rPr lang="en-US" smtClean="0">
                <a:latin typeface="Arial" charset="0"/>
              </a:rPr>
              <a:pPr/>
              <a:t>54</a:t>
            </a:fld>
            <a:endParaRPr lang="en-US" smtClean="0">
              <a:latin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257028" name="Slide Number Placeholder 3"/>
          <p:cNvSpPr>
            <a:spLocks noGrp="1"/>
          </p:cNvSpPr>
          <p:nvPr>
            <p:ph type="sldNum" sz="quarter" idx="5"/>
          </p:nvPr>
        </p:nvSpPr>
        <p:spPr>
          <a:noFill/>
        </p:spPr>
        <p:txBody>
          <a:bodyPr/>
          <a:lstStyle/>
          <a:p>
            <a:fld id="{4C9A01BE-5C5F-4D83-8D94-C4F7D94B4ECF}" type="slidenum">
              <a:rPr lang="en-US" smtClean="0">
                <a:latin typeface="Arial" charset="0"/>
              </a:rPr>
              <a:pPr/>
              <a:t>55</a:t>
            </a:fld>
            <a:endParaRPr lang="en-US" smtClean="0">
              <a:latin typeface="Arial"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419A262-7AA6-439E-9430-666C1A6B298C}" type="slidenum">
              <a:rPr lang="en-US" smtClean="0"/>
              <a:pPr>
                <a:defRPr/>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92D44A43-1308-4D99-ABB4-E5C1A019DEF8}" type="slidenum">
              <a:rPr lang="en-US" smtClean="0">
                <a:latin typeface="Arial" charset="0"/>
              </a:rPr>
              <a:pPr/>
              <a:t>57</a:t>
            </a:fld>
            <a:endParaRPr lang="en-US" smtClean="0">
              <a:latin typeface="Arial" charset="0"/>
            </a:endParaRPr>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p>
            <a:fld id="{32CFC941-765C-43A9-AE0F-70F5FBD9DFDF}" type="slidenum">
              <a:rPr lang="en-US" smtClean="0">
                <a:latin typeface="Arial" charset="0"/>
              </a:rPr>
              <a:pPr/>
              <a:t>58</a:t>
            </a:fld>
            <a:endParaRPr lang="en-US" smtClean="0">
              <a:latin typeface="Arial" charset="0"/>
            </a:endParaRPr>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fld id="{C6790853-2938-4511-A980-8FB64FB53AC3}" type="slidenum">
              <a:rPr lang="en-US" smtClean="0">
                <a:latin typeface="Arial" charset="0"/>
              </a:rPr>
              <a:pPr/>
              <a:t>59</a:t>
            </a:fld>
            <a:endParaRPr lang="en-US" smtClean="0">
              <a:latin typeface="Arial" charset="0"/>
            </a:endParaRPr>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1833" y="686543"/>
            <a:ext cx="4554335" cy="3428022"/>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8DA929-4584-48BF-85A0-8890AA434333}"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4DCF04A6-8FAC-4A69-903F-F29BB5EA7B75}" type="slidenum">
              <a:rPr lang="en-US" smtClean="0">
                <a:latin typeface="Arial" charset="0"/>
              </a:rPr>
              <a:pPr/>
              <a:t>60</a:t>
            </a:fld>
            <a:endParaRPr lang="en-US" smtClean="0">
              <a:latin typeface="Arial" charset="0"/>
            </a:endParaRPr>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p:spPr>
        <p:txBody>
          <a:bodyPr/>
          <a:lstStyle/>
          <a:p>
            <a:fld id="{142D5EB1-3DF9-4B7D-B417-8EFFA4AD871B}" type="slidenum">
              <a:rPr lang="en-US" smtClean="0">
                <a:latin typeface="Arial" charset="0"/>
              </a:rPr>
              <a:pPr/>
              <a:t>61</a:t>
            </a:fld>
            <a:endParaRPr lang="en-US" smtClean="0">
              <a:latin typeface="Arial"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4D2A5F0-476F-43CC-A53D-1CDC306CC270}" type="slidenum">
              <a:rPr lang="en-US" sz="1200">
                <a:latin typeface="Arial" charset="0"/>
              </a:rPr>
              <a:pPr algn="r"/>
              <a:t>62</a:t>
            </a:fld>
            <a:endParaRPr lang="en-US" sz="1200">
              <a:latin typeface="Arial" charset="0"/>
            </a:endParaRPr>
          </a:p>
        </p:txBody>
      </p:sp>
      <p:sp>
        <p:nvSpPr>
          <p:cNvPr id="398339" name="Rectangle 2"/>
          <p:cNvSpPr>
            <a:spLocks noGrp="1" noRot="1" noChangeAspect="1" noChangeArrowheads="1" noTextEdit="1"/>
          </p:cNvSpPr>
          <p:nvPr>
            <p:ph type="sldImg"/>
          </p:nvPr>
        </p:nvSpPr>
        <p:spPr>
          <a:ln/>
        </p:spPr>
      </p:sp>
      <p:sp>
        <p:nvSpPr>
          <p:cNvPr id="39834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p>
            <a:fld id="{8D837D47-E91C-48F8-BF6F-F4393D0B6C78}" type="slidenum">
              <a:rPr lang="en-US" smtClean="0">
                <a:latin typeface="Arial" charset="0"/>
              </a:rPr>
              <a:pPr/>
              <a:t>63</a:t>
            </a:fld>
            <a:endParaRPr lang="en-US" smtClean="0">
              <a:latin typeface="Arial"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p:spPr>
        <p:txBody>
          <a:bodyPr/>
          <a:lstStyle/>
          <a:p>
            <a:fld id="{1F8B813C-508C-4C85-B5D4-0584D9ACB563}" type="slidenum">
              <a:rPr lang="en-US" smtClean="0">
                <a:latin typeface="Arial" charset="0"/>
              </a:rPr>
              <a:pPr/>
              <a:t>64</a:t>
            </a:fld>
            <a:endParaRPr lang="en-US" smtClean="0">
              <a:latin typeface="Arial" charset="0"/>
            </a:endParaRPr>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p:spPr>
        <p:txBody>
          <a:bodyPr/>
          <a:lstStyle/>
          <a:p>
            <a:fld id="{0D8980BB-43A1-407F-9195-338AB9E3F7E4}" type="slidenum">
              <a:rPr lang="en-US" smtClean="0">
                <a:latin typeface="Arial" charset="0"/>
              </a:rPr>
              <a:pPr/>
              <a:t>65</a:t>
            </a:fld>
            <a:endParaRPr lang="en-US" smtClean="0">
              <a:latin typeface="Arial" charset="0"/>
            </a:endParaRPr>
          </a:p>
        </p:txBody>
      </p:sp>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p:spPr>
        <p:txBody>
          <a:bodyPr/>
          <a:lstStyle/>
          <a:p>
            <a:fld id="{0AED0B9D-ED9B-45C5-9143-64CE5B811182}" type="slidenum">
              <a:rPr lang="en-US" smtClean="0">
                <a:latin typeface="Arial" charset="0"/>
              </a:rPr>
              <a:pPr/>
              <a:t>66</a:t>
            </a:fld>
            <a:endParaRPr lang="en-US" smtClean="0">
              <a:latin typeface="Arial" charset="0"/>
            </a:endParaRPr>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p>
            <a:fld id="{99FE8D49-A252-48B4-9102-E6D3E3687374}" type="slidenum">
              <a:rPr lang="en-US" smtClean="0">
                <a:latin typeface="Arial" charset="0"/>
              </a:rPr>
              <a:pPr/>
              <a:t>67</a:t>
            </a:fld>
            <a:endParaRPr lang="en-US" smtClean="0">
              <a:latin typeface="Arial" charset="0"/>
            </a:endParaRPr>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268292" name="Slide Number Placeholder 3"/>
          <p:cNvSpPr>
            <a:spLocks noGrp="1"/>
          </p:cNvSpPr>
          <p:nvPr>
            <p:ph type="sldNum" sz="quarter" idx="5"/>
          </p:nvPr>
        </p:nvSpPr>
        <p:spPr>
          <a:noFill/>
        </p:spPr>
        <p:txBody>
          <a:bodyPr/>
          <a:lstStyle/>
          <a:p>
            <a:fld id="{FFD4C542-DAC7-46AA-9386-404D37EDD34C}" type="slidenum">
              <a:rPr lang="en-US" smtClean="0">
                <a:latin typeface="Arial" charset="0"/>
              </a:rPr>
              <a:pPr/>
              <a:t>68</a:t>
            </a:fld>
            <a:endParaRPr lang="en-US" smtClean="0">
              <a:latin typeface="Arial"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269316" name="Slide Number Placeholder 3"/>
          <p:cNvSpPr>
            <a:spLocks noGrp="1"/>
          </p:cNvSpPr>
          <p:nvPr>
            <p:ph type="sldNum" sz="quarter" idx="5"/>
          </p:nvPr>
        </p:nvSpPr>
        <p:spPr>
          <a:noFill/>
        </p:spPr>
        <p:txBody>
          <a:bodyPr/>
          <a:lstStyle/>
          <a:p>
            <a:fld id="{F56F6305-4AFE-43E9-AD95-CACF31E5D4E6}" type="slidenum">
              <a:rPr lang="en-US" smtClean="0">
                <a:latin typeface="Arial" charset="0"/>
              </a:rPr>
              <a:pPr/>
              <a:t>69</a:t>
            </a:fld>
            <a:endParaRPr lang="en-US"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1833" y="686543"/>
            <a:ext cx="4554335" cy="3428022"/>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8DA929-4584-48BF-85A0-8890AA434333}"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270340" name="Slide Number Placeholder 3"/>
          <p:cNvSpPr>
            <a:spLocks noGrp="1"/>
          </p:cNvSpPr>
          <p:nvPr>
            <p:ph type="sldNum" sz="quarter" idx="5"/>
          </p:nvPr>
        </p:nvSpPr>
        <p:spPr>
          <a:noFill/>
        </p:spPr>
        <p:txBody>
          <a:bodyPr/>
          <a:lstStyle/>
          <a:p>
            <a:fld id="{77B6C865-B87D-49F6-8ABA-A4643071888A}" type="slidenum">
              <a:rPr lang="en-US" smtClean="0">
                <a:latin typeface="Arial" charset="0"/>
              </a:rPr>
              <a:pPr/>
              <a:t>70</a:t>
            </a:fld>
            <a:endParaRPr lang="en-US" smtClean="0">
              <a:latin typeface="Arial"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p>
            <a:fld id="{7C740803-7F21-4E53-A62A-1F488A6DFC7D}" type="slidenum">
              <a:rPr lang="en-US" smtClean="0">
                <a:latin typeface="Arial" charset="0"/>
              </a:rPr>
              <a:pPr/>
              <a:t>71</a:t>
            </a:fld>
            <a:endParaRPr lang="en-US" smtClean="0">
              <a:latin typeface="Arial" charset="0"/>
            </a:endParaRPr>
          </a:p>
        </p:txBody>
      </p:sp>
      <p:sp>
        <p:nvSpPr>
          <p:cNvPr id="271363" name="Rectangle 2"/>
          <p:cNvSpPr>
            <a:spLocks noGrp="1" noRot="1" noChangeAspect="1" noChangeArrowheads="1" noTextEdit="1"/>
          </p:cNvSpPr>
          <p:nvPr>
            <p:ph type="sldImg"/>
          </p:nvPr>
        </p:nvSpPr>
        <p:spPr>
          <a:ln/>
        </p:spPr>
      </p:sp>
      <p:sp>
        <p:nvSpPr>
          <p:cNvPr id="271364"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p>
            <a:fld id="{E46CCE72-1966-465C-8AEE-63301F0BF377}" type="slidenum">
              <a:rPr lang="en-US" smtClean="0">
                <a:latin typeface="Arial" charset="0"/>
              </a:rPr>
              <a:pPr/>
              <a:t>72</a:t>
            </a:fld>
            <a:endParaRPr lang="en-US" smtClean="0">
              <a:latin typeface="Arial" charset="0"/>
            </a:endParaRPr>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p:spPr>
        <p:txBody>
          <a:bodyPr/>
          <a:lstStyle/>
          <a:p>
            <a:fld id="{A515E1FD-391F-4845-8E52-1AE55FD859C3}" type="slidenum">
              <a:rPr lang="en-US" smtClean="0">
                <a:latin typeface="Arial" charset="0"/>
              </a:rPr>
              <a:pPr/>
              <a:t>73</a:t>
            </a:fld>
            <a:endParaRPr lang="en-US" smtClean="0">
              <a:latin typeface="Arial" charset="0"/>
            </a:endParaRPr>
          </a:p>
        </p:txBody>
      </p:sp>
      <p:sp>
        <p:nvSpPr>
          <p:cNvPr id="273411" name="Rectangle 2"/>
          <p:cNvSpPr>
            <a:spLocks noGrp="1" noRot="1" noChangeAspect="1" noChangeArrowheads="1" noTextEdit="1"/>
          </p:cNvSpPr>
          <p:nvPr>
            <p:ph type="sldImg"/>
          </p:nvPr>
        </p:nvSpPr>
        <p:spPr>
          <a:ln/>
        </p:spPr>
      </p:sp>
      <p:sp>
        <p:nvSpPr>
          <p:cNvPr id="273412"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602716C6-DB41-41AA-87DC-975A9E065D72}" type="slidenum">
              <a:rPr lang="en-US" smtClean="0">
                <a:latin typeface="Arial" charset="0"/>
              </a:rPr>
              <a:pPr/>
              <a:t>74</a:t>
            </a:fld>
            <a:endParaRPr lang="en-US" smtClean="0">
              <a:latin typeface="Arial" charset="0"/>
            </a:endParaRPr>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3BBD1688-5B93-4C2F-A37F-D54CFC25C180}" type="slidenum">
              <a:rPr lang="en-US" smtClean="0">
                <a:latin typeface="Arial" charset="0"/>
              </a:rPr>
              <a:pPr/>
              <a:t>75</a:t>
            </a:fld>
            <a:endParaRPr lang="en-US" smtClean="0">
              <a:latin typeface="Arial" charset="0"/>
            </a:endParaRPr>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p>
            <a:fld id="{32A93D2F-25E6-4C52-8545-B2A6A449B0A2}" type="slidenum">
              <a:rPr lang="en-US" smtClean="0">
                <a:latin typeface="Arial" charset="0"/>
              </a:rPr>
              <a:pPr/>
              <a:t>76</a:t>
            </a:fld>
            <a:endParaRPr lang="en-US" smtClean="0">
              <a:latin typeface="Arial" charset="0"/>
            </a:endParaRPr>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p:spPr>
        <p:txBody>
          <a:bodyPr/>
          <a:lstStyle/>
          <a:p>
            <a:fld id="{F031860D-AA58-48DC-9137-9E018D1F462D}" type="slidenum">
              <a:rPr lang="en-US" smtClean="0">
                <a:latin typeface="Arial" charset="0"/>
              </a:rPr>
              <a:pPr/>
              <a:t>77</a:t>
            </a:fld>
            <a:endParaRPr lang="en-US" smtClean="0">
              <a:latin typeface="Arial" charset="0"/>
            </a:endParaRPr>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96388F01-FE8F-4DE3-8F79-2DE18E9AA9D3}" type="slidenum">
              <a:rPr lang="en-US" smtClean="0">
                <a:latin typeface="Arial" charset="0"/>
              </a:rPr>
              <a:pPr/>
              <a:t>78</a:t>
            </a:fld>
            <a:endParaRPr lang="en-US" smtClean="0">
              <a:latin typeface="Arial" charset="0"/>
            </a:endParaRPr>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p:spPr>
        <p:txBody>
          <a:bodyPr/>
          <a:lstStyle/>
          <a:p>
            <a:fld id="{1531CA8B-DC11-4561-8AF3-942B6AD42EDC}" type="slidenum">
              <a:rPr lang="en-US" smtClean="0">
                <a:latin typeface="Arial" charset="0"/>
              </a:rPr>
              <a:pPr/>
              <a:t>79</a:t>
            </a:fld>
            <a:endParaRPr lang="en-US" smtClean="0">
              <a:latin typeface="Arial" charset="0"/>
            </a:endParaRPr>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9BDFD6-8BAB-4433-9B04-2A331DEF899B}" type="slidenum">
              <a:rPr lang="en-US"/>
              <a:pPr/>
              <a:t>8</a:t>
            </a:fld>
            <a:endParaRPr lang="en-US"/>
          </a:p>
        </p:txBody>
      </p:sp>
      <p:sp>
        <p:nvSpPr>
          <p:cNvPr id="1426434" name="Rectangle 2"/>
          <p:cNvSpPr>
            <a:spLocks noGrp="1" noRot="1" noChangeAspect="1" noChangeArrowheads="1" noTextEdit="1"/>
          </p:cNvSpPr>
          <p:nvPr>
            <p:ph type="sldImg"/>
          </p:nvPr>
        </p:nvSpPr>
        <p:spPr>
          <a:xfrm>
            <a:off x="1151833" y="686543"/>
            <a:ext cx="4554335" cy="3428022"/>
          </a:xfrm>
          <a:ln/>
        </p:spPr>
      </p:sp>
      <p:sp>
        <p:nvSpPr>
          <p:cNvPr id="1426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p>
            <a:fld id="{2AFFD107-B92D-4C0A-8CF9-19E3232525F5}" type="slidenum">
              <a:rPr lang="en-US" smtClean="0">
                <a:latin typeface="Arial" charset="0"/>
              </a:rPr>
              <a:pPr/>
              <a:t>80</a:t>
            </a:fld>
            <a:endParaRPr lang="en-US" smtClean="0">
              <a:latin typeface="Arial" charset="0"/>
            </a:endParaRPr>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p:spPr>
        <p:txBody>
          <a:bodyPr/>
          <a:lstStyle/>
          <a:p>
            <a:fld id="{049B10E5-9582-4C1F-ACEF-8E66CEB75024}" type="slidenum">
              <a:rPr lang="en-US" smtClean="0">
                <a:latin typeface="Arial" charset="0"/>
              </a:rPr>
              <a:pPr/>
              <a:t>81</a:t>
            </a:fld>
            <a:endParaRPr lang="en-US" smtClean="0">
              <a:latin typeface="Arial" charset="0"/>
            </a:endParaRPr>
          </a:p>
        </p:txBody>
      </p:sp>
      <p:sp>
        <p:nvSpPr>
          <p:cNvPr id="283651" name="Rectangle 2"/>
          <p:cNvSpPr>
            <a:spLocks noGrp="1" noRot="1" noChangeAspect="1" noChangeArrowheads="1" noTextEdit="1"/>
          </p:cNvSpPr>
          <p:nvPr>
            <p:ph type="sldImg"/>
          </p:nvPr>
        </p:nvSpPr>
        <p:spPr>
          <a:ln/>
        </p:spPr>
      </p:sp>
      <p:sp>
        <p:nvSpPr>
          <p:cNvPr id="283652"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p:spPr>
        <p:txBody>
          <a:bodyPr/>
          <a:lstStyle/>
          <a:p>
            <a:fld id="{396CD521-1507-4637-B5AA-69DA402AB061}" type="slidenum">
              <a:rPr lang="en-US" smtClean="0">
                <a:latin typeface="Arial" charset="0"/>
              </a:rPr>
              <a:pPr/>
              <a:t>82</a:t>
            </a:fld>
            <a:endParaRPr lang="en-US" smtClean="0">
              <a:latin typeface="Arial" charset="0"/>
            </a:endParaRPr>
          </a:p>
        </p:txBody>
      </p:sp>
      <p:sp>
        <p:nvSpPr>
          <p:cNvPr id="284675" name="Rectangle 2"/>
          <p:cNvSpPr>
            <a:spLocks noGrp="1" noRot="1" noChangeAspect="1" noChangeArrowheads="1" noTextEdit="1"/>
          </p:cNvSpPr>
          <p:nvPr>
            <p:ph type="sldImg"/>
          </p:nvPr>
        </p:nvSpPr>
        <p:spPr>
          <a:ln/>
        </p:spPr>
      </p:sp>
      <p:sp>
        <p:nvSpPr>
          <p:cNvPr id="284676"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p>
            <a:fld id="{E1C7B83C-D490-4203-84CA-83A552F137B1}" type="slidenum">
              <a:rPr lang="en-US" smtClean="0">
                <a:latin typeface="Arial" charset="0"/>
              </a:rPr>
              <a:pPr/>
              <a:t>83</a:t>
            </a:fld>
            <a:endParaRPr lang="en-US" smtClean="0">
              <a:latin typeface="Arial" charset="0"/>
            </a:endParaRPr>
          </a:p>
        </p:txBody>
      </p:sp>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p>
            <a:fld id="{772D6F61-60FF-46E4-B1F0-42756D89F242}" type="slidenum">
              <a:rPr lang="en-US" smtClean="0">
                <a:latin typeface="Arial" charset="0"/>
              </a:rPr>
              <a:pPr/>
              <a:t>84</a:t>
            </a:fld>
            <a:endParaRPr lang="en-US" smtClean="0">
              <a:latin typeface="Arial" charset="0"/>
            </a:endParaRPr>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FB428BAE-7F69-4B79-9DA4-00759511304B}" type="slidenum">
              <a:rPr lang="en-US" smtClean="0">
                <a:latin typeface="Arial" charset="0"/>
              </a:rPr>
              <a:pPr/>
              <a:t>85</a:t>
            </a:fld>
            <a:endParaRPr lang="en-US" smtClean="0">
              <a:latin typeface="Arial" charset="0"/>
            </a:endParaRPr>
          </a:p>
        </p:txBody>
      </p:sp>
      <p:sp>
        <p:nvSpPr>
          <p:cNvPr id="287747" name="Rectangle 2"/>
          <p:cNvSpPr>
            <a:spLocks noGrp="1" noRot="1" noChangeAspect="1" noChangeArrowheads="1" noTextEdit="1"/>
          </p:cNvSpPr>
          <p:nvPr>
            <p:ph type="sldImg"/>
          </p:nvPr>
        </p:nvSpPr>
        <p:spPr>
          <a:ln/>
        </p:spPr>
      </p:sp>
      <p:sp>
        <p:nvSpPr>
          <p:cNvPr id="287748"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a:ln/>
        </p:spPr>
      </p:sp>
      <p:sp>
        <p:nvSpPr>
          <p:cNvPr id="288771" name="Notes Placeholder 2"/>
          <p:cNvSpPr>
            <a:spLocks noGrp="1"/>
          </p:cNvSpPr>
          <p:nvPr>
            <p:ph type="body" idx="1"/>
          </p:nvPr>
        </p:nvSpPr>
        <p:spPr>
          <a:noFill/>
          <a:ln/>
        </p:spPr>
        <p:txBody>
          <a:bodyPr/>
          <a:lstStyle/>
          <a:p>
            <a:pPr eaLnBrk="1" hangingPunct="1"/>
            <a:endParaRPr lang="en-US" smtClean="0">
              <a:ea typeface="ＭＳ Ｐゴシック" pitchFamily="34" charset="-128"/>
            </a:endParaRPr>
          </a:p>
        </p:txBody>
      </p:sp>
      <p:sp>
        <p:nvSpPr>
          <p:cNvPr id="288772" name="Slide Number Placeholder 3"/>
          <p:cNvSpPr>
            <a:spLocks noGrp="1"/>
          </p:cNvSpPr>
          <p:nvPr>
            <p:ph type="sldNum" sz="quarter" idx="5"/>
          </p:nvPr>
        </p:nvSpPr>
        <p:spPr>
          <a:noFill/>
        </p:spPr>
        <p:txBody>
          <a:bodyPr/>
          <a:lstStyle/>
          <a:p>
            <a:fld id="{39A44563-AAD1-4921-B3D5-D2FC0E3F2DA8}" type="slidenum">
              <a:rPr lang="en-US" smtClean="0">
                <a:latin typeface="Arial" charset="0"/>
              </a:rPr>
              <a:pPr/>
              <a:t>86</a:t>
            </a:fld>
            <a:endParaRPr lang="en-US" smtClean="0">
              <a:latin typeface="Arial"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p:spPr>
        <p:txBody>
          <a:bodyPr/>
          <a:lstStyle/>
          <a:p>
            <a:fld id="{BE1F45D4-35FE-4573-8B07-A050BA15B10B}" type="slidenum">
              <a:rPr lang="en-US" smtClean="0">
                <a:latin typeface="Arial" charset="0"/>
              </a:rPr>
              <a:pPr/>
              <a:t>87</a:t>
            </a:fld>
            <a:endParaRPr lang="en-US" smtClean="0">
              <a:latin typeface="Arial" charset="0"/>
            </a:endParaRPr>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p:spPr>
        <p:txBody>
          <a:bodyPr/>
          <a:lstStyle/>
          <a:p>
            <a:fld id="{F2BB0253-464A-411C-A87A-6165C41C8F00}" type="slidenum">
              <a:rPr lang="en-US" smtClean="0">
                <a:latin typeface="Arial" charset="0"/>
              </a:rPr>
              <a:pPr/>
              <a:t>88</a:t>
            </a:fld>
            <a:endParaRPr lang="en-US" smtClean="0">
              <a:latin typeface="Arial" charset="0"/>
            </a:endParaRPr>
          </a:p>
        </p:txBody>
      </p:sp>
      <p:sp>
        <p:nvSpPr>
          <p:cNvPr id="290819" name="Rectangle 2"/>
          <p:cNvSpPr>
            <a:spLocks noGrp="1" noRot="1" noChangeAspect="1" noChangeArrowheads="1" noTextEdit="1"/>
          </p:cNvSpPr>
          <p:nvPr>
            <p:ph type="sldImg"/>
          </p:nvPr>
        </p:nvSpPr>
        <p:spPr>
          <a:ln/>
        </p:spPr>
      </p:sp>
      <p:sp>
        <p:nvSpPr>
          <p:cNvPr id="29082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7F022586-8973-4CA7-B69C-137BC6FDCF53}" type="slidenum">
              <a:rPr lang="en-US" smtClean="0">
                <a:latin typeface="Arial" charset="0"/>
              </a:rPr>
              <a:pPr/>
              <a:t>89</a:t>
            </a:fld>
            <a:endParaRPr lang="en-US" smtClean="0">
              <a:latin typeface="Arial" charset="0"/>
            </a:endParaRPr>
          </a:p>
        </p:txBody>
      </p:sp>
      <p:sp>
        <p:nvSpPr>
          <p:cNvPr id="311299" name="Rectangle 2"/>
          <p:cNvSpPr>
            <a:spLocks noGrp="1" noRot="1" noChangeAspect="1" noChangeArrowheads="1" noTextEdit="1"/>
          </p:cNvSpPr>
          <p:nvPr>
            <p:ph type="sldImg"/>
          </p:nvPr>
        </p:nvSpPr>
        <p:spPr>
          <a:ln/>
        </p:spPr>
      </p:sp>
      <p:sp>
        <p:nvSpPr>
          <p:cNvPr id="31130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04EA74-6E4B-4ABE-80B0-0FA796905B67}" type="slidenum">
              <a:rPr lang="en-US"/>
              <a:pPr/>
              <a:t>9</a:t>
            </a:fld>
            <a:endParaRPr lang="en-US"/>
          </a:p>
        </p:txBody>
      </p:sp>
      <p:sp>
        <p:nvSpPr>
          <p:cNvPr id="1436674" name="Rectangle 2"/>
          <p:cNvSpPr>
            <a:spLocks noGrp="1" noRot="1" noChangeAspect="1" noChangeArrowheads="1" noTextEdit="1"/>
          </p:cNvSpPr>
          <p:nvPr>
            <p:ph type="sldImg"/>
          </p:nvPr>
        </p:nvSpPr>
        <p:spPr>
          <a:xfrm>
            <a:off x="1151833" y="686543"/>
            <a:ext cx="4554335" cy="3428022"/>
          </a:xfrm>
          <a:ln/>
        </p:spPr>
      </p:sp>
      <p:sp>
        <p:nvSpPr>
          <p:cNvPr id="1436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lide Image Placeholder 1"/>
          <p:cNvSpPr>
            <a:spLocks noGrp="1" noRot="1" noChangeAspect="1" noTextEdit="1"/>
          </p:cNvSpPr>
          <p:nvPr>
            <p:ph type="sldImg"/>
          </p:nvPr>
        </p:nvSpPr>
        <p:spPr>
          <a:ln/>
        </p:spPr>
      </p:sp>
      <p:sp>
        <p:nvSpPr>
          <p:cNvPr id="312323"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312324" name="Slide Number Placeholder 3"/>
          <p:cNvSpPr>
            <a:spLocks noGrp="1"/>
          </p:cNvSpPr>
          <p:nvPr>
            <p:ph type="sldNum" sz="quarter" idx="5"/>
          </p:nvPr>
        </p:nvSpPr>
        <p:spPr>
          <a:noFill/>
        </p:spPr>
        <p:txBody>
          <a:bodyPr/>
          <a:lstStyle/>
          <a:p>
            <a:fld id="{607B2229-167E-40FE-B90F-1E275291A2CA}" type="slidenum">
              <a:rPr lang="en-US" smtClean="0">
                <a:latin typeface="Arial" charset="0"/>
              </a:rPr>
              <a:pPr/>
              <a:t>90</a:t>
            </a:fld>
            <a:endParaRPr lang="en-US" smtClean="0">
              <a:latin typeface="Arial"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p:cNvSpPr>
            <a:spLocks noGrp="1" noRot="1" noChangeAspect="1" noTextEdit="1"/>
          </p:cNvSpPr>
          <p:nvPr>
            <p:ph type="sldImg"/>
          </p:nvPr>
        </p:nvSpPr>
        <p:spPr>
          <a:ln/>
        </p:spPr>
      </p:sp>
      <p:sp>
        <p:nvSpPr>
          <p:cNvPr id="313347"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313348" name="Slide Number Placeholder 3"/>
          <p:cNvSpPr>
            <a:spLocks noGrp="1"/>
          </p:cNvSpPr>
          <p:nvPr>
            <p:ph type="sldNum" sz="quarter" idx="5"/>
          </p:nvPr>
        </p:nvSpPr>
        <p:spPr>
          <a:noFill/>
        </p:spPr>
        <p:txBody>
          <a:bodyPr/>
          <a:lstStyle/>
          <a:p>
            <a:fld id="{C95B5B48-539B-4AFC-9348-CA758C500C93}" type="slidenum">
              <a:rPr lang="en-US" smtClean="0">
                <a:latin typeface="Arial" charset="0"/>
              </a:rPr>
              <a:pPr/>
              <a:t>91</a:t>
            </a:fld>
            <a:endParaRPr lang="en-US" smtClean="0">
              <a:latin typeface="Arial"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a:ln/>
        </p:spPr>
      </p:sp>
      <p:sp>
        <p:nvSpPr>
          <p:cNvPr id="314371"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314372" name="Slide Number Placeholder 3"/>
          <p:cNvSpPr>
            <a:spLocks noGrp="1"/>
          </p:cNvSpPr>
          <p:nvPr>
            <p:ph type="sldNum" sz="quarter" idx="5"/>
          </p:nvPr>
        </p:nvSpPr>
        <p:spPr>
          <a:noFill/>
        </p:spPr>
        <p:txBody>
          <a:bodyPr/>
          <a:lstStyle/>
          <a:p>
            <a:fld id="{04BAC614-69E6-4AAC-8134-993160E4AD33}" type="slidenum">
              <a:rPr lang="en-US" smtClean="0">
                <a:latin typeface="Arial" charset="0"/>
              </a:rPr>
              <a:pPr/>
              <a:t>92</a:t>
            </a:fld>
            <a:endParaRPr lang="en-US" smtClean="0">
              <a:latin typeface="Arial"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a:ln/>
        </p:spPr>
      </p:sp>
      <p:sp>
        <p:nvSpPr>
          <p:cNvPr id="315395"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315396" name="Slide Number Placeholder 3"/>
          <p:cNvSpPr>
            <a:spLocks noGrp="1"/>
          </p:cNvSpPr>
          <p:nvPr>
            <p:ph type="sldNum" sz="quarter" idx="5"/>
          </p:nvPr>
        </p:nvSpPr>
        <p:spPr>
          <a:noFill/>
        </p:spPr>
        <p:txBody>
          <a:bodyPr/>
          <a:lstStyle/>
          <a:p>
            <a:fld id="{1AD83423-2486-4227-8DA4-48B17AC4EA41}" type="slidenum">
              <a:rPr lang="en-US" smtClean="0">
                <a:latin typeface="Arial" charset="0"/>
              </a:rPr>
              <a:pPr/>
              <a:t>93</a:t>
            </a:fld>
            <a:endParaRPr lang="en-US" smtClean="0">
              <a:latin typeface="Arial"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a:ln/>
        </p:spPr>
      </p:sp>
      <p:sp>
        <p:nvSpPr>
          <p:cNvPr id="315395"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315396" name="Slide Number Placeholder 3"/>
          <p:cNvSpPr>
            <a:spLocks noGrp="1"/>
          </p:cNvSpPr>
          <p:nvPr>
            <p:ph type="sldNum" sz="quarter" idx="5"/>
          </p:nvPr>
        </p:nvSpPr>
        <p:spPr>
          <a:noFill/>
        </p:spPr>
        <p:txBody>
          <a:bodyPr/>
          <a:lstStyle/>
          <a:p>
            <a:fld id="{1AD83423-2486-4227-8DA4-48B17AC4EA41}" type="slidenum">
              <a:rPr lang="en-US" smtClean="0">
                <a:latin typeface="Arial" charset="0"/>
              </a:rPr>
              <a:pPr/>
              <a:t>94</a:t>
            </a:fld>
            <a:endParaRPr lang="en-US" smtClean="0">
              <a:latin typeface="Arial"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4D2A5F0-476F-43CC-A53D-1CDC306CC270}" type="slidenum">
              <a:rPr lang="en-US" sz="1200">
                <a:latin typeface="Arial" charset="0"/>
              </a:rPr>
              <a:pPr algn="r"/>
              <a:t>95</a:t>
            </a:fld>
            <a:endParaRPr lang="en-US" sz="1200">
              <a:latin typeface="Arial" charset="0"/>
            </a:endParaRPr>
          </a:p>
        </p:txBody>
      </p:sp>
      <p:sp>
        <p:nvSpPr>
          <p:cNvPr id="398339" name="Rectangle 2"/>
          <p:cNvSpPr>
            <a:spLocks noGrp="1" noRot="1" noChangeAspect="1" noChangeArrowheads="1" noTextEdit="1"/>
          </p:cNvSpPr>
          <p:nvPr>
            <p:ph type="sldImg"/>
          </p:nvPr>
        </p:nvSpPr>
        <p:spPr>
          <a:ln/>
        </p:spPr>
      </p:sp>
      <p:sp>
        <p:nvSpPr>
          <p:cNvPr id="39834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419A262-7AA6-439E-9430-666C1A6B298C}" type="slidenum">
              <a:rPr lang="en-US" smtClean="0"/>
              <a:pPr>
                <a:defRPr/>
              </a:pPr>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a:ln/>
        </p:spPr>
      </p:sp>
      <p:sp>
        <p:nvSpPr>
          <p:cNvPr id="315395"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315396" name="Slide Number Placeholder 3"/>
          <p:cNvSpPr>
            <a:spLocks noGrp="1"/>
          </p:cNvSpPr>
          <p:nvPr>
            <p:ph type="sldNum" sz="quarter" idx="5"/>
          </p:nvPr>
        </p:nvSpPr>
        <p:spPr>
          <a:noFill/>
        </p:spPr>
        <p:txBody>
          <a:bodyPr/>
          <a:lstStyle/>
          <a:p>
            <a:fld id="{1AD83423-2486-4227-8DA4-48B17AC4EA41}" type="slidenum">
              <a:rPr lang="en-US" smtClean="0">
                <a:latin typeface="Arial" charset="0"/>
              </a:rPr>
              <a:pPr/>
              <a:t>97</a:t>
            </a:fld>
            <a:endParaRPr lang="en-US" smtClean="0">
              <a:latin typeface="Arial"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a:ln/>
        </p:spPr>
      </p:sp>
      <p:sp>
        <p:nvSpPr>
          <p:cNvPr id="317443"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317444" name="Slide Number Placeholder 3"/>
          <p:cNvSpPr>
            <a:spLocks noGrp="1"/>
          </p:cNvSpPr>
          <p:nvPr>
            <p:ph type="sldNum" sz="quarter" idx="5"/>
          </p:nvPr>
        </p:nvSpPr>
        <p:spPr>
          <a:noFill/>
        </p:spPr>
        <p:txBody>
          <a:bodyPr/>
          <a:lstStyle/>
          <a:p>
            <a:fld id="{A7C84B13-2E7C-4D3B-9E7F-07E87295C9FA}" type="slidenum">
              <a:rPr lang="en-US" smtClean="0">
                <a:latin typeface="Arial" charset="0"/>
              </a:rPr>
              <a:pPr/>
              <a:t>98</a:t>
            </a:fld>
            <a:endParaRPr lang="en-US" smtClean="0">
              <a:latin typeface="Arial"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Slide Image Placeholder 1"/>
          <p:cNvSpPr>
            <a:spLocks noGrp="1" noRot="1" noChangeAspect="1" noTextEdit="1"/>
          </p:cNvSpPr>
          <p:nvPr>
            <p:ph type="sldImg"/>
          </p:nvPr>
        </p:nvSpPr>
        <p:spPr>
          <a:ln/>
        </p:spPr>
      </p:sp>
      <p:sp>
        <p:nvSpPr>
          <p:cNvPr id="318467" name="Notes Placeholder 2"/>
          <p:cNvSpPr>
            <a:spLocks noGrp="1"/>
          </p:cNvSpPr>
          <p:nvPr>
            <p:ph type="body" idx="1"/>
          </p:nvPr>
        </p:nvSpPr>
        <p:spPr>
          <a:noFill/>
          <a:ln/>
        </p:spPr>
        <p:txBody>
          <a:bodyPr/>
          <a:lstStyle/>
          <a:p>
            <a:pPr eaLnBrk="1" hangingPunct="1"/>
            <a:endParaRPr lang="en-US" smtClean="0">
              <a:ea typeface="ＭＳ Ｐゴシック" pitchFamily="34" charset="-128"/>
            </a:endParaRPr>
          </a:p>
        </p:txBody>
      </p:sp>
      <p:sp>
        <p:nvSpPr>
          <p:cNvPr id="318468" name="Slide Number Placeholder 3"/>
          <p:cNvSpPr>
            <a:spLocks noGrp="1"/>
          </p:cNvSpPr>
          <p:nvPr>
            <p:ph type="sldNum" sz="quarter" idx="5"/>
          </p:nvPr>
        </p:nvSpPr>
        <p:spPr>
          <a:noFill/>
        </p:spPr>
        <p:txBody>
          <a:bodyPr/>
          <a:lstStyle/>
          <a:p>
            <a:fld id="{E7BD3C57-BBD8-457C-94BA-D40606DA7244}" type="slidenum">
              <a:rPr lang="en-US" smtClean="0">
                <a:latin typeface="Arial" charset="0"/>
              </a:rPr>
              <a:pPr/>
              <a:t>99</a:t>
            </a:fld>
            <a:endParaRPr 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3D489015-26D5-4F41-A437-55F26CF1277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BC066560-DD94-40BD-BAF5-7B849CC39CB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5AEB7399-AC40-4273-BF3F-5F337D0E602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26988" y="-19050"/>
            <a:ext cx="9199563" cy="6897688"/>
          </a:xfrm>
          <a:prstGeom prst="rect">
            <a:avLst/>
          </a:prstGeom>
          <a:noFill/>
          <a:ln w="9525">
            <a:noFill/>
            <a:miter lim="800000"/>
            <a:headEnd/>
            <a:tailEnd/>
          </a:ln>
        </p:spPr>
      </p:pic>
      <p:sp>
        <p:nvSpPr>
          <p:cNvPr id="420867" name="Rectangle 3"/>
          <p:cNvSpPr>
            <a:spLocks noGrp="1" noChangeArrowheads="1"/>
          </p:cNvSpPr>
          <p:nvPr>
            <p:ph type="ctrTitle"/>
          </p:nvPr>
        </p:nvSpPr>
        <p:spPr>
          <a:xfrm>
            <a:off x="685800" y="2130425"/>
            <a:ext cx="7772400" cy="1470025"/>
          </a:xfrm>
        </p:spPr>
        <p:txBody>
          <a:bodyPr/>
          <a:lstStyle>
            <a:lvl1pPr algn="ctr">
              <a:defRPr>
                <a:solidFill>
                  <a:schemeClr val="bg1"/>
                </a:solidFill>
              </a:defRPr>
            </a:lvl1pPr>
          </a:lstStyle>
          <a:p>
            <a:r>
              <a:rPr lang="en-US"/>
              <a:t>Click to edit Master title style</a:t>
            </a:r>
          </a:p>
        </p:txBody>
      </p:sp>
      <p:sp>
        <p:nvSpPr>
          <p:cNvPr id="420868" name="Rectangle 4"/>
          <p:cNvSpPr>
            <a:spLocks noGrp="1" noChangeArrowheads="1"/>
          </p:cNvSpPr>
          <p:nvPr>
            <p:ph type="subTitle" idx="1"/>
          </p:nvPr>
        </p:nvSpPr>
        <p:spPr>
          <a:xfrm>
            <a:off x="1371600" y="3886200"/>
            <a:ext cx="6400800" cy="1752600"/>
          </a:xfrm>
        </p:spPr>
        <p:txBody>
          <a:bodyPr/>
          <a:lstStyle>
            <a:lvl1pPr marL="0" indent="0" algn="ctr">
              <a:buFontTx/>
              <a:buNone/>
              <a:defRPr>
                <a:solidFill>
                  <a:schemeClr val="bg1"/>
                </a:solidFill>
              </a:defRPr>
            </a:lvl1pPr>
          </a:lstStyle>
          <a:p>
            <a:r>
              <a:rPr lang="en-US"/>
              <a:t>Click to edit Master subtitle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5125" y="15573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56125" y="15573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F1F73479-811C-414F-A7F5-DFC640731B75}"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7175" y="609600"/>
            <a:ext cx="2079625" cy="5473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65125" y="609600"/>
            <a:ext cx="6089650" cy="5473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pic>
        <p:nvPicPr>
          <p:cNvPr id="5" name="Picture 2" descr="RU_units-banner_red2"/>
          <p:cNvPicPr>
            <a:picLocks noChangeAspect="1" noChangeArrowheads="1"/>
          </p:cNvPicPr>
          <p:nvPr userDrawn="1"/>
        </p:nvPicPr>
        <p:blipFill>
          <a:blip r:embed="rId2" cstate="print"/>
          <a:srcRect/>
          <a:stretch>
            <a:fillRect/>
          </a:stretch>
        </p:blipFill>
        <p:spPr bwMode="auto">
          <a:xfrm>
            <a:off x="0" y="6238875"/>
            <a:ext cx="9172575" cy="619125"/>
          </a:xfrm>
          <a:prstGeom prst="rect">
            <a:avLst/>
          </a:prstGeom>
          <a:noFill/>
          <a:ln w="9525">
            <a:noFill/>
            <a:miter lim="800000"/>
            <a:headEnd/>
            <a:tailEnd/>
          </a:ln>
        </p:spPr>
      </p:pic>
      <p:sp>
        <p:nvSpPr>
          <p:cNvPr id="2" name="Title 1"/>
          <p:cNvSpPr>
            <a:spLocks noGrp="1"/>
          </p:cNvSpPr>
          <p:nvPr>
            <p:ph type="title"/>
          </p:nvPr>
        </p:nvSpPr>
        <p:spPr>
          <a:xfrm>
            <a:off x="457200" y="609600"/>
            <a:ext cx="8229600" cy="8382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71487" y="13716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Text Placeholder 8"/>
          <p:cNvSpPr>
            <a:spLocks noGrp="1"/>
          </p:cNvSpPr>
          <p:nvPr>
            <p:ph type="body" sz="quarter" idx="11"/>
          </p:nvPr>
        </p:nvSpPr>
        <p:spPr>
          <a:xfrm>
            <a:off x="4876800" y="6248400"/>
            <a:ext cx="4267200" cy="609600"/>
          </a:xfrm>
          <a:prstGeom prst="rect">
            <a:avLst/>
          </a:prstGeom>
        </p:spPr>
        <p:txBody>
          <a:bodyPr/>
          <a:lstStyle>
            <a:lvl1pPr marL="0" indent="0" algn="r">
              <a:buNone/>
              <a:defRPr sz="1600" baseline="0">
                <a:solidFill>
                  <a:schemeClr val="tx1"/>
                </a:solidFill>
              </a:defRPr>
            </a:lvl1pPr>
          </a:lstStyle>
          <a:p>
            <a:pPr lvl="0"/>
            <a:r>
              <a:rPr lang="en-US" smtClean="0"/>
              <a:t>Click to edit Master text styles</a:t>
            </a:r>
          </a:p>
          <a:p>
            <a:pPr lvl="1"/>
            <a:r>
              <a:rPr lang="en-US" smtClean="0"/>
              <a:t>Second level</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26988" y="-19050"/>
            <a:ext cx="9199563" cy="6897688"/>
          </a:xfrm>
          <a:prstGeom prst="rect">
            <a:avLst/>
          </a:prstGeom>
          <a:noFill/>
          <a:ln w="9525">
            <a:noFill/>
            <a:miter lim="800000"/>
            <a:headEnd/>
            <a:tailEnd/>
          </a:ln>
        </p:spPr>
      </p:pic>
      <p:sp>
        <p:nvSpPr>
          <p:cNvPr id="688131" name="Rectangle 3"/>
          <p:cNvSpPr>
            <a:spLocks noGrp="1" noChangeArrowheads="1"/>
          </p:cNvSpPr>
          <p:nvPr>
            <p:ph type="ctrTitle"/>
          </p:nvPr>
        </p:nvSpPr>
        <p:spPr bwMode="auto">
          <a:xfrm>
            <a:off x="685800" y="2130425"/>
            <a:ext cx="7772400" cy="14700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ctr">
              <a:defRPr>
                <a:solidFill>
                  <a:schemeClr val="bg1"/>
                </a:solidFill>
              </a:defRPr>
            </a:lvl1pPr>
          </a:lstStyle>
          <a:p>
            <a:r>
              <a:rPr lang="en-US"/>
              <a:t>Click to edit Master title style</a:t>
            </a:r>
          </a:p>
        </p:txBody>
      </p:sp>
      <p:sp>
        <p:nvSpPr>
          <p:cNvPr id="688132" name="Rectangle 4"/>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solidFill>
                  <a:schemeClr val="bg1"/>
                </a:solidFill>
              </a:defRPr>
            </a:lvl1pPr>
          </a:lstStyle>
          <a:p>
            <a:r>
              <a:rPr lang="en-US"/>
              <a:t>Click to edit Master subtitle style</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13C0BB23-1493-4197-9627-112648506917}"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A3E9608A-F4D8-441E-B231-E628F0F81FC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ftr" sz="quarter" idx="11"/>
          </p:nvPr>
        </p:nvSpPr>
        <p:spPr>
          <a:ln/>
        </p:spPr>
        <p:txBody>
          <a:bodyPr/>
          <a:lstStyle>
            <a:lvl1pPr>
              <a:defRPr/>
            </a:lvl1pPr>
          </a:lstStyle>
          <a:p>
            <a:pPr>
              <a:defRPr/>
            </a:pPr>
            <a:endParaRPr lang="en-US"/>
          </a:p>
        </p:txBody>
      </p:sp>
      <p:sp>
        <p:nvSpPr>
          <p:cNvPr id="9" name="Rectangle 4"/>
          <p:cNvSpPr>
            <a:spLocks noGrp="1" noChangeArrowheads="1"/>
          </p:cNvSpPr>
          <p:nvPr>
            <p:ph type="sldNum" sz="quarter" idx="12"/>
          </p:nvPr>
        </p:nvSpPr>
        <p:spPr>
          <a:ln/>
        </p:spPr>
        <p:txBody>
          <a:bodyPr/>
          <a:lstStyle>
            <a:lvl1pPr>
              <a:defRPr/>
            </a:lvl1pPr>
          </a:lstStyle>
          <a:p>
            <a:pPr>
              <a:defRPr/>
            </a:pPr>
            <a:fld id="{BA141DA4-B373-47AC-A666-CFCCAA4A865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ftr" sz="quarter" idx="11"/>
          </p:nvPr>
        </p:nvSpPr>
        <p:spPr>
          <a:ln/>
        </p:spPr>
        <p:txBody>
          <a:bodyPr/>
          <a:lstStyle>
            <a:lvl1pPr>
              <a:defRPr/>
            </a:lvl1pPr>
          </a:lstStyle>
          <a:p>
            <a:pPr>
              <a:defRPr/>
            </a:pPr>
            <a:endParaRPr lang="en-US"/>
          </a:p>
        </p:txBody>
      </p:sp>
      <p:sp>
        <p:nvSpPr>
          <p:cNvPr id="5" name="Rectangle 4"/>
          <p:cNvSpPr>
            <a:spLocks noGrp="1" noChangeArrowheads="1"/>
          </p:cNvSpPr>
          <p:nvPr>
            <p:ph type="sldNum" sz="quarter" idx="12"/>
          </p:nvPr>
        </p:nvSpPr>
        <p:spPr>
          <a:ln/>
        </p:spPr>
        <p:txBody>
          <a:bodyPr/>
          <a:lstStyle>
            <a:lvl1pPr>
              <a:defRPr/>
            </a:lvl1pPr>
          </a:lstStyle>
          <a:p>
            <a:pPr>
              <a:defRPr/>
            </a:pPr>
            <a:fld id="{08D565D4-84F7-45B1-AE45-BB1825D49EE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ftr" sz="quarter" idx="11"/>
          </p:nvPr>
        </p:nvSpPr>
        <p:spPr>
          <a:ln/>
        </p:spPr>
        <p:txBody>
          <a:bodyPr/>
          <a:lstStyle>
            <a:lvl1pPr>
              <a:defRPr/>
            </a:lvl1pPr>
          </a:lstStyle>
          <a:p>
            <a:pPr>
              <a:defRPr/>
            </a:pPr>
            <a:endParaRPr lang="en-US"/>
          </a:p>
        </p:txBody>
      </p:sp>
      <p:sp>
        <p:nvSpPr>
          <p:cNvPr id="4" name="Rectangle 4"/>
          <p:cNvSpPr>
            <a:spLocks noGrp="1" noChangeArrowheads="1"/>
          </p:cNvSpPr>
          <p:nvPr>
            <p:ph type="sldNum" sz="quarter" idx="12"/>
          </p:nvPr>
        </p:nvSpPr>
        <p:spPr>
          <a:ln/>
        </p:spPr>
        <p:txBody>
          <a:bodyPr/>
          <a:lstStyle>
            <a:lvl1pPr>
              <a:defRPr/>
            </a:lvl1pPr>
          </a:lstStyle>
          <a:p>
            <a:pPr>
              <a:defRPr/>
            </a:pPr>
            <a:fld id="{52223233-06BE-42C0-8BDA-75F78B5223F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07776DFD-B37C-4EA9-9B01-87B1C5D5A6E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0F9515D8-C894-4A5D-B7F2-A33411802CE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4" Type="http://schemas.openxmlformats.org/officeDocument/2006/relationships/image" Target="../media/image2.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3" Type="http://schemas.openxmlformats.org/officeDocument/2006/relationships/image" Target="../media/image2.jpeg"/><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shadeToTitle="1">
        <a:gradFill rotWithShape="0">
          <a:gsLst>
            <a:gs pos="0">
              <a:srgbClr val="D6EBFF"/>
            </a:gs>
            <a:gs pos="100000">
              <a:srgbClr val="99CCFF"/>
            </a:gs>
          </a:gsLst>
          <a:path path="shape">
            <a:fillToRect l="50000" t="50000" r="50000" b="50000"/>
          </a:path>
        </a:gra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dt" sz="half" idx="2"/>
          </p:nvPr>
        </p:nvSpPr>
        <p:spPr bwMode="auto">
          <a:xfrm>
            <a:off x="26670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8" charset="0"/>
                <a:ea typeface="+mn-ea"/>
                <a:cs typeface="+mn-cs"/>
              </a:defRPr>
            </a:lvl1pPr>
          </a:lstStyle>
          <a:p>
            <a:pPr>
              <a:defRPr/>
            </a:pPr>
            <a:endParaRPr lang="en-US"/>
          </a:p>
        </p:txBody>
      </p:sp>
      <p:sp>
        <p:nvSpPr>
          <p:cNvPr id="39014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8" charset="0"/>
                <a:ea typeface="+mn-ea"/>
                <a:cs typeface="+mn-cs"/>
              </a:defRPr>
            </a:lvl1pPr>
          </a:lstStyle>
          <a:p>
            <a:pPr>
              <a:defRPr/>
            </a:pPr>
            <a:endParaRPr lang="en-US"/>
          </a:p>
        </p:txBody>
      </p:sp>
      <p:sp>
        <p:nvSpPr>
          <p:cNvPr id="390148" name="Rectangle 4"/>
          <p:cNvSpPr>
            <a:spLocks noGrp="1" noChangeArrowheads="1"/>
          </p:cNvSpPr>
          <p:nvPr>
            <p:ph type="sldNum" sz="quarter" idx="4"/>
          </p:nvPr>
        </p:nvSpPr>
        <p:spPr bwMode="auto">
          <a:xfrm>
            <a:off x="5334000" y="6172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New Roman" pitchFamily="18" charset="0"/>
              </a:defRPr>
            </a:lvl1pPr>
          </a:lstStyle>
          <a:p>
            <a:pPr>
              <a:defRPr/>
            </a:pPr>
            <a:fld id="{E0083D58-3D5E-41EA-BF90-6D4E20069325}" type="slidenum">
              <a:rPr lang="en-US"/>
              <a:pPr>
                <a:defRPr/>
              </a:pPr>
              <a:t>‹#›</a:t>
            </a:fld>
            <a:endParaRPr lang="en-US"/>
          </a:p>
        </p:txBody>
      </p:sp>
      <p:sp>
        <p:nvSpPr>
          <p:cNvPr id="1029" name="Text Box 5"/>
          <p:cNvSpPr txBox="1">
            <a:spLocks noChangeArrowheads="1"/>
          </p:cNvSpPr>
          <p:nvPr/>
        </p:nvSpPr>
        <p:spPr bwMode="auto">
          <a:xfrm>
            <a:off x="76200" y="6324600"/>
            <a:ext cx="3124200" cy="457200"/>
          </a:xfrm>
          <a:prstGeom prst="rect">
            <a:avLst/>
          </a:prstGeom>
          <a:noFill/>
          <a:ln>
            <a:noFill/>
          </a:ln>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defRPr/>
            </a:pPr>
            <a:r>
              <a:rPr lang="en-US" sz="1200" smtClean="0"/>
              <a:t>Alan Robock</a:t>
            </a:r>
          </a:p>
          <a:p>
            <a:pPr>
              <a:defRPr/>
            </a:pPr>
            <a:r>
              <a:rPr lang="en-US" sz="1200" smtClean="0"/>
              <a:t>Department of Environmental Sciences</a:t>
            </a:r>
            <a:endParaRPr lang="en-US" smtClean="0">
              <a:latin typeface="Times New Roman" charset="0"/>
            </a:endParaRPr>
          </a:p>
        </p:txBody>
      </p:sp>
      <p:pic>
        <p:nvPicPr>
          <p:cNvPr id="1030" name="Picture 6" descr="RU-HiRes"/>
          <p:cNvPicPr>
            <a:picLocks noChangeAspect="1" noChangeArrowheads="1"/>
          </p:cNvPicPr>
          <p:nvPr userDrawn="1"/>
        </p:nvPicPr>
        <p:blipFill>
          <a:blip r:embed="rId13" cstate="print"/>
          <a:srcRect l="171" r="3279" b="7372"/>
          <a:stretch>
            <a:fillRect/>
          </a:stretch>
        </p:blipFill>
        <p:spPr bwMode="auto">
          <a:xfrm>
            <a:off x="6942138" y="6186488"/>
            <a:ext cx="2100262" cy="574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761" r:id="rId1"/>
    <p:sldLayoutId id="2147485762" r:id="rId2"/>
    <p:sldLayoutId id="2147485763" r:id="rId3"/>
    <p:sldLayoutId id="2147485764" r:id="rId4"/>
    <p:sldLayoutId id="2147485765" r:id="rId5"/>
    <p:sldLayoutId id="2147485766" r:id="rId6"/>
    <p:sldLayoutId id="2147485767" r:id="rId7"/>
    <p:sldLayoutId id="2147485768" r:id="rId8"/>
    <p:sldLayoutId id="2147485769" r:id="rId9"/>
    <p:sldLayoutId id="2147485770" r:id="rId10"/>
    <p:sldLayoutId id="2147485771" r:id="rId11"/>
  </p:sldLayoutIdLst>
  <p:txStyles>
    <p:titleStyle>
      <a:lvl1pPr algn="ctr"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000">
          <a:solidFill>
            <a:schemeClr val="tx2"/>
          </a:solidFill>
          <a:latin typeface="Comic Sans MS" pitchFamily="66" charset="0"/>
          <a:ea typeface="ＭＳ Ｐゴシック" charset="0"/>
          <a:cs typeface="ＭＳ Ｐゴシック" charset="0"/>
        </a:defRPr>
      </a:lvl2pPr>
      <a:lvl3pPr algn="ctr" rtl="0" eaLnBrk="0" fontAlgn="base" hangingPunct="0">
        <a:spcBef>
          <a:spcPct val="0"/>
        </a:spcBef>
        <a:spcAft>
          <a:spcPct val="0"/>
        </a:spcAft>
        <a:defRPr sz="4000">
          <a:solidFill>
            <a:schemeClr val="tx2"/>
          </a:solidFill>
          <a:latin typeface="Comic Sans MS" pitchFamily="66" charset="0"/>
          <a:ea typeface="ＭＳ Ｐゴシック" charset="0"/>
          <a:cs typeface="ＭＳ Ｐゴシック" charset="0"/>
        </a:defRPr>
      </a:lvl3pPr>
      <a:lvl4pPr algn="ctr" rtl="0" eaLnBrk="0" fontAlgn="base" hangingPunct="0">
        <a:spcBef>
          <a:spcPct val="0"/>
        </a:spcBef>
        <a:spcAft>
          <a:spcPct val="0"/>
        </a:spcAft>
        <a:defRPr sz="4000">
          <a:solidFill>
            <a:schemeClr val="tx2"/>
          </a:solidFill>
          <a:latin typeface="Comic Sans MS" pitchFamily="66" charset="0"/>
          <a:ea typeface="ＭＳ Ｐゴシック" charset="0"/>
          <a:cs typeface="ＭＳ Ｐゴシック" charset="0"/>
        </a:defRPr>
      </a:lvl4pPr>
      <a:lvl5pPr algn="ctr" rtl="0" eaLnBrk="0" fontAlgn="base" hangingPunct="0">
        <a:spcBef>
          <a:spcPct val="0"/>
        </a:spcBef>
        <a:spcAft>
          <a:spcPct val="0"/>
        </a:spcAft>
        <a:defRPr sz="4000">
          <a:solidFill>
            <a:schemeClr val="tx2"/>
          </a:solidFill>
          <a:latin typeface="Comic Sans MS" pitchFamily="66" charset="0"/>
          <a:ea typeface="ＭＳ Ｐゴシック" charset="0"/>
          <a:cs typeface="ＭＳ Ｐゴシック" charset="0"/>
        </a:defRPr>
      </a:lvl5pPr>
      <a:lvl6pPr marL="457200" algn="ctr" rtl="0" fontAlgn="base">
        <a:spcBef>
          <a:spcPct val="0"/>
        </a:spcBef>
        <a:spcAft>
          <a:spcPct val="0"/>
        </a:spcAft>
        <a:defRPr sz="4000">
          <a:solidFill>
            <a:schemeClr val="tx2"/>
          </a:solidFill>
          <a:latin typeface="Comic Sans MS" pitchFamily="66" charset="0"/>
        </a:defRPr>
      </a:lvl6pPr>
      <a:lvl7pPr marL="914400" algn="ctr" rtl="0" fontAlgn="base">
        <a:spcBef>
          <a:spcPct val="0"/>
        </a:spcBef>
        <a:spcAft>
          <a:spcPct val="0"/>
        </a:spcAft>
        <a:defRPr sz="4000">
          <a:solidFill>
            <a:schemeClr val="tx2"/>
          </a:solidFill>
          <a:latin typeface="Comic Sans MS" pitchFamily="66" charset="0"/>
        </a:defRPr>
      </a:lvl7pPr>
      <a:lvl8pPr marL="1371600" algn="ctr" rtl="0" fontAlgn="base">
        <a:spcBef>
          <a:spcPct val="0"/>
        </a:spcBef>
        <a:spcAft>
          <a:spcPct val="0"/>
        </a:spcAft>
        <a:defRPr sz="4000">
          <a:solidFill>
            <a:schemeClr val="tx2"/>
          </a:solidFill>
          <a:latin typeface="Comic Sans MS" pitchFamily="66" charset="0"/>
        </a:defRPr>
      </a:lvl8pPr>
      <a:lvl9pPr marL="1828800" algn="ctr" rtl="0" fontAlgn="base">
        <a:spcBef>
          <a:spcPct val="0"/>
        </a:spcBef>
        <a:spcAft>
          <a:spcPct val="0"/>
        </a:spcAft>
        <a:defRPr sz="40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D6EBFF"/>
            </a:gs>
            <a:gs pos="100000">
              <a:srgbClr val="99CCFF"/>
            </a:gs>
          </a:gsLst>
          <a:path path="shape">
            <a:fillToRect l="50000" t="50000" r="50000" b="50000"/>
          </a:path>
        </a:gradFill>
        <a:effectLst/>
      </p:bgPr>
    </p:bg>
    <p:spTree>
      <p:nvGrpSpPr>
        <p:cNvPr id="1" name=""/>
        <p:cNvGrpSpPr/>
        <p:nvPr/>
      </p:nvGrpSpPr>
      <p:grpSpPr>
        <a:xfrm>
          <a:off x="0" y="0"/>
          <a:ext cx="0" cy="0"/>
          <a:chOff x="0" y="0"/>
          <a:chExt cx="0" cy="0"/>
        </a:xfrm>
      </p:grpSpPr>
      <p:pic>
        <p:nvPicPr>
          <p:cNvPr id="2050" name="Picture 2" descr="RU_units-banner_red2"/>
          <p:cNvPicPr>
            <a:picLocks noChangeAspect="1" noChangeArrowheads="1"/>
          </p:cNvPicPr>
          <p:nvPr/>
        </p:nvPicPr>
        <p:blipFill>
          <a:blip r:embed="rId14" cstate="print"/>
          <a:srcRect/>
          <a:stretch>
            <a:fillRect/>
          </a:stretch>
        </p:blipFill>
        <p:spPr bwMode="auto">
          <a:xfrm>
            <a:off x="0" y="6238875"/>
            <a:ext cx="9172575" cy="619125"/>
          </a:xfrm>
          <a:prstGeom prst="rect">
            <a:avLst/>
          </a:prstGeom>
          <a:noFill/>
          <a:ln w="9525">
            <a:noFill/>
            <a:miter lim="800000"/>
            <a:headEnd/>
            <a:tailEnd/>
          </a:ln>
        </p:spPr>
      </p:pic>
      <p:sp>
        <p:nvSpPr>
          <p:cNvPr id="2051" name="Rectangle 3"/>
          <p:cNvSpPr>
            <a:spLocks noGrp="1" noChangeArrowheads="1"/>
          </p:cNvSpPr>
          <p:nvPr>
            <p:ph type="title"/>
          </p:nvPr>
        </p:nvSpPr>
        <p:spPr bwMode="auto">
          <a:xfrm>
            <a:off x="457200" y="609600"/>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Rectangle 4"/>
          <p:cNvSpPr>
            <a:spLocks noGrp="1" noChangeArrowheads="1"/>
          </p:cNvSpPr>
          <p:nvPr>
            <p:ph type="body" idx="1"/>
          </p:nvPr>
        </p:nvSpPr>
        <p:spPr bwMode="auto">
          <a:xfrm>
            <a:off x="365125" y="15573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317" name="Text Box 9"/>
          <p:cNvSpPr txBox="1">
            <a:spLocks noChangeArrowheads="1"/>
          </p:cNvSpPr>
          <p:nvPr userDrawn="1"/>
        </p:nvSpPr>
        <p:spPr bwMode="auto">
          <a:xfrm>
            <a:off x="5929313" y="6346825"/>
            <a:ext cx="3124200" cy="457200"/>
          </a:xfrm>
          <a:prstGeom prst="rect">
            <a:avLst/>
          </a:prstGeom>
          <a:noFill/>
          <a:ln>
            <a:noFill/>
          </a:ln>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defRPr/>
            </a:pPr>
            <a:r>
              <a:rPr lang="en-US" sz="1200" smtClean="0">
                <a:solidFill>
                  <a:schemeClr val="bg1"/>
                </a:solidFill>
              </a:rPr>
              <a:t>Alan Robock </a:t>
            </a:r>
          </a:p>
          <a:p>
            <a:pPr algn="r">
              <a:defRPr/>
            </a:pPr>
            <a:r>
              <a:rPr lang="en-US" sz="1200" smtClean="0">
                <a:solidFill>
                  <a:schemeClr val="bg1"/>
                </a:solidFill>
              </a:rPr>
              <a:t>Department of Environmental Sciences</a:t>
            </a:r>
            <a:endParaRPr lang="en-US" smtClean="0">
              <a:solidFill>
                <a:schemeClr val="bg1"/>
              </a:solidFill>
              <a:latin typeface="Times New Roman" charset="0"/>
            </a:endParaRPr>
          </a:p>
        </p:txBody>
      </p:sp>
    </p:spTree>
  </p:cSld>
  <p:clrMap bg1="lt1" tx1="dk1" bg2="lt2" tx2="dk2" accent1="accent1" accent2="accent2" accent3="accent3" accent4="accent4" accent5="accent5" accent6="accent6" hlink="hlink" folHlink="folHlink"/>
  <p:sldLayoutIdLst>
    <p:sldLayoutId id="2147485792" r:id="rId1"/>
    <p:sldLayoutId id="2147485772" r:id="rId2"/>
    <p:sldLayoutId id="2147485773" r:id="rId3"/>
    <p:sldLayoutId id="2147485774" r:id="rId4"/>
    <p:sldLayoutId id="2147485775" r:id="rId5"/>
    <p:sldLayoutId id="2147485776" r:id="rId6"/>
    <p:sldLayoutId id="2147485777" r:id="rId7"/>
    <p:sldLayoutId id="2147485778" r:id="rId8"/>
    <p:sldLayoutId id="2147485779" r:id="rId9"/>
    <p:sldLayoutId id="2147485780" r:id="rId10"/>
    <p:sldLayoutId id="2147485781" r:id="rId11"/>
    <p:sldLayoutId id="2147485793" r:id="rId12"/>
  </p:sldLayoutIdLst>
  <p:txStyles>
    <p:titleStyle>
      <a:lvl1pPr algn="l" rtl="0" eaLnBrk="0" fontAlgn="base" hangingPunct="0">
        <a:spcBef>
          <a:spcPct val="0"/>
        </a:spcBef>
        <a:spcAft>
          <a:spcPct val="0"/>
        </a:spcAft>
        <a:defRPr sz="3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000">
          <a:solidFill>
            <a:schemeClr val="tx2"/>
          </a:solidFill>
          <a:latin typeface="Comic Sans MS" pitchFamily="66" charset="0"/>
          <a:ea typeface="ＭＳ Ｐゴシック" charset="0"/>
          <a:cs typeface="ＭＳ Ｐゴシック" charset="0"/>
        </a:defRPr>
      </a:lvl2pPr>
      <a:lvl3pPr algn="l" rtl="0" eaLnBrk="0" fontAlgn="base" hangingPunct="0">
        <a:spcBef>
          <a:spcPct val="0"/>
        </a:spcBef>
        <a:spcAft>
          <a:spcPct val="0"/>
        </a:spcAft>
        <a:defRPr sz="3000">
          <a:solidFill>
            <a:schemeClr val="tx2"/>
          </a:solidFill>
          <a:latin typeface="Comic Sans MS" pitchFamily="66" charset="0"/>
          <a:ea typeface="ＭＳ Ｐゴシック" charset="0"/>
          <a:cs typeface="ＭＳ Ｐゴシック" charset="0"/>
        </a:defRPr>
      </a:lvl3pPr>
      <a:lvl4pPr algn="l" rtl="0" eaLnBrk="0" fontAlgn="base" hangingPunct="0">
        <a:spcBef>
          <a:spcPct val="0"/>
        </a:spcBef>
        <a:spcAft>
          <a:spcPct val="0"/>
        </a:spcAft>
        <a:defRPr sz="3000">
          <a:solidFill>
            <a:schemeClr val="tx2"/>
          </a:solidFill>
          <a:latin typeface="Comic Sans MS" pitchFamily="66" charset="0"/>
          <a:ea typeface="ＭＳ Ｐゴシック" charset="0"/>
          <a:cs typeface="ＭＳ Ｐゴシック" charset="0"/>
        </a:defRPr>
      </a:lvl4pPr>
      <a:lvl5pPr algn="l" rtl="0" eaLnBrk="0" fontAlgn="base" hangingPunct="0">
        <a:spcBef>
          <a:spcPct val="0"/>
        </a:spcBef>
        <a:spcAft>
          <a:spcPct val="0"/>
        </a:spcAft>
        <a:defRPr sz="3000">
          <a:solidFill>
            <a:schemeClr val="tx2"/>
          </a:solidFill>
          <a:latin typeface="Comic Sans MS" pitchFamily="66" charset="0"/>
          <a:ea typeface="ＭＳ Ｐゴシック" charset="0"/>
          <a:cs typeface="ＭＳ Ｐゴシック" charset="0"/>
        </a:defRPr>
      </a:lvl5pPr>
      <a:lvl6pPr marL="457200" algn="l" rtl="0" fontAlgn="base">
        <a:spcBef>
          <a:spcPct val="0"/>
        </a:spcBef>
        <a:spcAft>
          <a:spcPct val="0"/>
        </a:spcAft>
        <a:defRPr sz="3000">
          <a:solidFill>
            <a:schemeClr val="tx2"/>
          </a:solidFill>
          <a:latin typeface="Comic Sans MS" pitchFamily="66" charset="0"/>
        </a:defRPr>
      </a:lvl6pPr>
      <a:lvl7pPr marL="914400" algn="l" rtl="0" fontAlgn="base">
        <a:spcBef>
          <a:spcPct val="0"/>
        </a:spcBef>
        <a:spcAft>
          <a:spcPct val="0"/>
        </a:spcAft>
        <a:defRPr sz="3000">
          <a:solidFill>
            <a:schemeClr val="tx2"/>
          </a:solidFill>
          <a:latin typeface="Comic Sans MS" pitchFamily="66" charset="0"/>
        </a:defRPr>
      </a:lvl7pPr>
      <a:lvl8pPr marL="1371600" algn="l" rtl="0" fontAlgn="base">
        <a:spcBef>
          <a:spcPct val="0"/>
        </a:spcBef>
        <a:spcAft>
          <a:spcPct val="0"/>
        </a:spcAft>
        <a:defRPr sz="3000">
          <a:solidFill>
            <a:schemeClr val="tx2"/>
          </a:solidFill>
          <a:latin typeface="Comic Sans MS" pitchFamily="66" charset="0"/>
        </a:defRPr>
      </a:lvl8pPr>
      <a:lvl9pPr marL="1828800" algn="l" rtl="0" fontAlgn="base">
        <a:spcBef>
          <a:spcPct val="0"/>
        </a:spcBef>
        <a:spcAft>
          <a:spcPct val="0"/>
        </a:spcAft>
        <a:defRPr sz="30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Char char="•"/>
        <a:defRPr sz="2200">
          <a:solidFill>
            <a:schemeClr val="tx2"/>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a:solidFill>
            <a:schemeClr val="tx2"/>
          </a:solidFill>
          <a:latin typeface="+mn-lt"/>
          <a:ea typeface="ＭＳ Ｐゴシック" charset="0"/>
        </a:defRPr>
      </a:lvl2pPr>
      <a:lvl3pPr marL="1143000" indent="-228600" algn="l" rtl="0" eaLnBrk="0" fontAlgn="base" hangingPunct="0">
        <a:spcBef>
          <a:spcPct val="20000"/>
        </a:spcBef>
        <a:spcAft>
          <a:spcPct val="0"/>
        </a:spcAft>
        <a:buChar char="•"/>
        <a:defRPr sz="1600">
          <a:solidFill>
            <a:schemeClr val="tx2"/>
          </a:solidFill>
          <a:latin typeface="+mn-lt"/>
          <a:ea typeface="ＭＳ Ｐゴシック" charset="0"/>
        </a:defRPr>
      </a:lvl3pPr>
      <a:lvl4pPr marL="1600200" indent="-228600" algn="l" rtl="0" eaLnBrk="0" fontAlgn="base" hangingPunct="0">
        <a:spcBef>
          <a:spcPct val="20000"/>
        </a:spcBef>
        <a:spcAft>
          <a:spcPct val="0"/>
        </a:spcAft>
        <a:buChar char="–"/>
        <a:defRPr sz="1400">
          <a:solidFill>
            <a:schemeClr val="tx2"/>
          </a:solidFill>
          <a:latin typeface="+mn-lt"/>
          <a:ea typeface="ＭＳ Ｐゴシック" charset="0"/>
        </a:defRPr>
      </a:lvl4pPr>
      <a:lvl5pPr marL="2057400" indent="-228600" algn="l" rtl="0" eaLnBrk="0" fontAlgn="base" hangingPunct="0">
        <a:spcBef>
          <a:spcPct val="20000"/>
        </a:spcBef>
        <a:spcAft>
          <a:spcPct val="0"/>
        </a:spcAft>
        <a:buChar char="»"/>
        <a:defRPr sz="1400">
          <a:solidFill>
            <a:schemeClr val="tx2"/>
          </a:solidFill>
          <a:latin typeface="+mn-lt"/>
          <a:ea typeface="ＭＳ Ｐゴシック" charset="0"/>
        </a:defRPr>
      </a:lvl5pPr>
      <a:lvl6pPr marL="2514600" indent="-228600" algn="l" rtl="0" fontAlgn="base">
        <a:spcBef>
          <a:spcPct val="20000"/>
        </a:spcBef>
        <a:spcAft>
          <a:spcPct val="0"/>
        </a:spcAft>
        <a:buChar char="»"/>
        <a:defRPr sz="1400">
          <a:solidFill>
            <a:schemeClr val="tx2"/>
          </a:solidFill>
          <a:latin typeface="+mn-lt"/>
        </a:defRPr>
      </a:lvl6pPr>
      <a:lvl7pPr marL="2971800" indent="-228600" algn="l" rtl="0" fontAlgn="base">
        <a:spcBef>
          <a:spcPct val="20000"/>
        </a:spcBef>
        <a:spcAft>
          <a:spcPct val="0"/>
        </a:spcAft>
        <a:buChar char="»"/>
        <a:defRPr sz="1400">
          <a:solidFill>
            <a:schemeClr val="tx2"/>
          </a:solidFill>
          <a:latin typeface="+mn-lt"/>
        </a:defRPr>
      </a:lvl7pPr>
      <a:lvl8pPr marL="3429000" indent="-228600" algn="l" rtl="0" fontAlgn="base">
        <a:spcBef>
          <a:spcPct val="20000"/>
        </a:spcBef>
        <a:spcAft>
          <a:spcPct val="0"/>
        </a:spcAft>
        <a:buChar char="»"/>
        <a:defRPr sz="1400">
          <a:solidFill>
            <a:schemeClr val="tx2"/>
          </a:solidFill>
          <a:latin typeface="+mn-lt"/>
        </a:defRPr>
      </a:lvl8pPr>
      <a:lvl9pPr marL="3886200" indent="-228600" algn="l" rtl="0" fontAlgn="base">
        <a:spcBef>
          <a:spcPct val="20000"/>
        </a:spcBef>
        <a:spcAft>
          <a:spcPct val="0"/>
        </a:spcAft>
        <a:buChar char="»"/>
        <a:defRPr sz="14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shadeToTitle="1">
        <a:gradFill rotWithShape="0">
          <a:gsLst>
            <a:gs pos="0">
              <a:srgbClr val="D6EBFF"/>
            </a:gs>
            <a:gs pos="100000">
              <a:srgbClr val="99CCFF"/>
            </a:gs>
          </a:gsLst>
          <a:path path="shape">
            <a:fillToRect l="50000" t="50000" r="50000" b="50000"/>
          </a:path>
        </a:gradFill>
        <a:effectLst/>
      </p:bgPr>
    </p:bg>
    <p:spTree>
      <p:nvGrpSpPr>
        <p:cNvPr id="1" name=""/>
        <p:cNvGrpSpPr/>
        <p:nvPr/>
      </p:nvGrpSpPr>
      <p:grpSpPr>
        <a:xfrm>
          <a:off x="0" y="0"/>
          <a:ext cx="0" cy="0"/>
          <a:chOff x="0" y="0"/>
          <a:chExt cx="0" cy="0"/>
        </a:xfrm>
      </p:grpSpPr>
      <p:pic>
        <p:nvPicPr>
          <p:cNvPr id="3074" name="Picture 2" descr="RU_units-banner_red2"/>
          <p:cNvPicPr>
            <a:picLocks noChangeAspect="1" noChangeArrowheads="1"/>
          </p:cNvPicPr>
          <p:nvPr/>
        </p:nvPicPr>
        <p:blipFill>
          <a:blip r:embed="rId13" cstate="print"/>
          <a:srcRect/>
          <a:stretch>
            <a:fillRect/>
          </a:stretch>
        </p:blipFill>
        <p:spPr bwMode="auto">
          <a:xfrm>
            <a:off x="0" y="6238875"/>
            <a:ext cx="9172575" cy="619125"/>
          </a:xfrm>
          <a:prstGeom prst="rect">
            <a:avLst/>
          </a:prstGeom>
          <a:noFill/>
          <a:ln w="9525">
            <a:noFill/>
            <a:miter lim="800000"/>
            <a:headEnd/>
            <a:tailEnd/>
          </a:ln>
        </p:spPr>
      </p:pic>
      <p:sp>
        <p:nvSpPr>
          <p:cNvPr id="16387" name="Text Box 3"/>
          <p:cNvSpPr txBox="1">
            <a:spLocks noChangeArrowheads="1"/>
          </p:cNvSpPr>
          <p:nvPr userDrawn="1"/>
        </p:nvSpPr>
        <p:spPr bwMode="auto">
          <a:xfrm>
            <a:off x="5929313" y="6346825"/>
            <a:ext cx="3124200" cy="457200"/>
          </a:xfrm>
          <a:prstGeom prst="rect">
            <a:avLst/>
          </a:prstGeom>
          <a:noFill/>
          <a:ln>
            <a:noFill/>
          </a:ln>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defRPr/>
            </a:pPr>
            <a:endParaRPr lang="en-US" sz="1200" smtClean="0">
              <a:solidFill>
                <a:schemeClr val="bg1"/>
              </a:solidFill>
            </a:endParaRPr>
          </a:p>
          <a:p>
            <a:pPr algn="r">
              <a:defRPr/>
            </a:pPr>
            <a:r>
              <a:rPr lang="en-US" sz="1200" smtClean="0">
                <a:solidFill>
                  <a:schemeClr val="bg1"/>
                </a:solidFill>
              </a:rPr>
              <a:t>Department of Environmental Sciences</a:t>
            </a:r>
            <a:endParaRPr lang="en-US" smtClean="0">
              <a:solidFill>
                <a:schemeClr val="bg1"/>
              </a:solidFill>
              <a:latin typeface="Times New Roman" charset="0"/>
            </a:endParaRPr>
          </a:p>
        </p:txBody>
      </p:sp>
      <p:grpSp>
        <p:nvGrpSpPr>
          <p:cNvPr id="3076" name="Group 4"/>
          <p:cNvGrpSpPr>
            <a:grpSpLocks/>
          </p:cNvGrpSpPr>
          <p:nvPr userDrawn="1"/>
        </p:nvGrpSpPr>
        <p:grpSpPr bwMode="auto">
          <a:xfrm>
            <a:off x="914400" y="228600"/>
            <a:ext cx="7772400" cy="1449388"/>
            <a:chOff x="2016" y="1077"/>
            <a:chExt cx="9003" cy="3091"/>
          </a:xfrm>
        </p:grpSpPr>
        <p:sp>
          <p:nvSpPr>
            <p:cNvPr id="16389" name="Freeform 5" descr="Large confetti"/>
            <p:cNvSpPr>
              <a:spLocks/>
            </p:cNvSpPr>
            <p:nvPr/>
          </p:nvSpPr>
          <p:spPr bwMode="auto">
            <a:xfrm>
              <a:off x="2016" y="1077"/>
              <a:ext cx="7889" cy="2045"/>
            </a:xfrm>
            <a:custGeom>
              <a:avLst/>
              <a:gdLst>
                <a:gd name="T0" fmla="*/ 0 w 7889"/>
                <a:gd name="T1" fmla="*/ 118 h 2044"/>
                <a:gd name="T2" fmla="*/ 469 w 7889"/>
                <a:gd name="T3" fmla="*/ 173 h 2044"/>
                <a:gd name="T4" fmla="*/ 831 w 7889"/>
                <a:gd name="T5" fmla="*/ 164 h 2044"/>
                <a:gd name="T6" fmla="*/ 1073 w 7889"/>
                <a:gd name="T7" fmla="*/ 127 h 2044"/>
                <a:gd name="T8" fmla="*/ 1632 w 7889"/>
                <a:gd name="T9" fmla="*/ 118 h 2044"/>
                <a:gd name="T10" fmla="*/ 2690 w 7889"/>
                <a:gd name="T11" fmla="*/ 72 h 2044"/>
                <a:gd name="T12" fmla="*/ 5789 w 7889"/>
                <a:gd name="T13" fmla="*/ 53 h 2044"/>
                <a:gd name="T14" fmla="*/ 6302 w 7889"/>
                <a:gd name="T15" fmla="*/ 25 h 2044"/>
                <a:gd name="T16" fmla="*/ 6645 w 7889"/>
                <a:gd name="T17" fmla="*/ 3 h 2044"/>
                <a:gd name="T18" fmla="*/ 6784 w 7889"/>
                <a:gd name="T19" fmla="*/ 23 h 2044"/>
                <a:gd name="T20" fmla="*/ 6894 w 7889"/>
                <a:gd name="T21" fmla="*/ 63 h 2044"/>
                <a:gd name="T22" fmla="*/ 6944 w 7889"/>
                <a:gd name="T23" fmla="*/ 73 h 2044"/>
                <a:gd name="T24" fmla="*/ 7074 w 7889"/>
                <a:gd name="T25" fmla="*/ 133 h 2044"/>
                <a:gd name="T26" fmla="*/ 7184 w 7889"/>
                <a:gd name="T27" fmla="*/ 223 h 2044"/>
                <a:gd name="T28" fmla="*/ 7264 w 7889"/>
                <a:gd name="T29" fmla="*/ 333 h 2044"/>
                <a:gd name="T30" fmla="*/ 7384 w 7889"/>
                <a:gd name="T31" fmla="*/ 443 h 2044"/>
                <a:gd name="T32" fmla="*/ 7428 w 7889"/>
                <a:gd name="T33" fmla="*/ 468 h 2044"/>
                <a:gd name="T34" fmla="*/ 7473 w 7889"/>
                <a:gd name="T35" fmla="*/ 525 h 2044"/>
                <a:gd name="T36" fmla="*/ 7512 w 7889"/>
                <a:gd name="T37" fmla="*/ 552 h 2044"/>
                <a:gd name="T38" fmla="*/ 7684 w 7889"/>
                <a:gd name="T39" fmla="*/ 683 h 2044"/>
                <a:gd name="T40" fmla="*/ 7859 w 7889"/>
                <a:gd name="T41" fmla="*/ 883 h 2044"/>
                <a:gd name="T42" fmla="*/ 7857 w 7889"/>
                <a:gd name="T43" fmla="*/ 1151 h 2044"/>
                <a:gd name="T44" fmla="*/ 7829 w 7889"/>
                <a:gd name="T45" fmla="*/ 1188 h 2044"/>
                <a:gd name="T46" fmla="*/ 7814 w 7889"/>
                <a:gd name="T47" fmla="*/ 1215 h 2044"/>
                <a:gd name="T48" fmla="*/ 7784 w 7889"/>
                <a:gd name="T49" fmla="*/ 1289 h 2044"/>
                <a:gd name="T50" fmla="*/ 7768 w 7889"/>
                <a:gd name="T51" fmla="*/ 1326 h 2044"/>
                <a:gd name="T52" fmla="*/ 7693 w 7889"/>
                <a:gd name="T53" fmla="*/ 1658 h 2044"/>
                <a:gd name="T54" fmla="*/ 7613 w 7889"/>
                <a:gd name="T55" fmla="*/ 2027 h 2044"/>
                <a:gd name="T56" fmla="*/ 7466 w 7889"/>
                <a:gd name="T57" fmla="*/ 2024 h 2044"/>
                <a:gd name="T58" fmla="*/ 7383 w 7889"/>
                <a:gd name="T59" fmla="*/ 2020 h 2044"/>
                <a:gd name="T60" fmla="*/ 7372 w 7889"/>
                <a:gd name="T61" fmla="*/ 1914 h 2044"/>
                <a:gd name="T62" fmla="*/ 7349 w 7889"/>
                <a:gd name="T63" fmla="*/ 1780 h 2044"/>
                <a:gd name="T64" fmla="*/ 7315 w 7889"/>
                <a:gd name="T65" fmla="*/ 1732 h 2044"/>
                <a:gd name="T66" fmla="*/ 7285 w 7889"/>
                <a:gd name="T67" fmla="*/ 1676 h 2044"/>
                <a:gd name="T68" fmla="*/ 7255 w 7889"/>
                <a:gd name="T69" fmla="*/ 1621 h 2044"/>
                <a:gd name="T70" fmla="*/ 7073 w 7889"/>
                <a:gd name="T71" fmla="*/ 929 h 2044"/>
                <a:gd name="T72" fmla="*/ 6892 w 7889"/>
                <a:gd name="T73" fmla="*/ 827 h 2044"/>
                <a:gd name="T74" fmla="*/ 6801 w 7889"/>
                <a:gd name="T75" fmla="*/ 809 h 2044"/>
                <a:gd name="T76" fmla="*/ 6650 w 7889"/>
                <a:gd name="T77" fmla="*/ 772 h 2044"/>
                <a:gd name="T78" fmla="*/ 6242 w 7889"/>
                <a:gd name="T79" fmla="*/ 763 h 2044"/>
                <a:gd name="T80" fmla="*/ 4987 w 7889"/>
                <a:gd name="T81" fmla="*/ 754 h 2044"/>
                <a:gd name="T82" fmla="*/ 4700 w 7889"/>
                <a:gd name="T83" fmla="*/ 726 h 2044"/>
                <a:gd name="T84" fmla="*/ 3688 w 7889"/>
                <a:gd name="T85" fmla="*/ 717 h 2044"/>
                <a:gd name="T86" fmla="*/ 2887 w 7889"/>
                <a:gd name="T87" fmla="*/ 781 h 2044"/>
                <a:gd name="T88" fmla="*/ 2116 w 7889"/>
                <a:gd name="T89" fmla="*/ 763 h 2044"/>
                <a:gd name="T90" fmla="*/ 1526 w 7889"/>
                <a:gd name="T91" fmla="*/ 754 h 2044"/>
                <a:gd name="T92" fmla="*/ 1330 w 7889"/>
                <a:gd name="T93" fmla="*/ 726 h 2044"/>
                <a:gd name="T94" fmla="*/ 181 w 7889"/>
                <a:gd name="T95" fmla="*/ 735 h 20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889" h="2044">
                  <a:moveTo>
                    <a:pt x="0" y="118"/>
                  </a:moveTo>
                  <a:cubicBezTo>
                    <a:pt x="161" y="130"/>
                    <a:pt x="306" y="161"/>
                    <a:pt x="469" y="173"/>
                  </a:cubicBezTo>
                  <a:cubicBezTo>
                    <a:pt x="589" y="169"/>
                    <a:pt x="710" y="169"/>
                    <a:pt x="831" y="164"/>
                  </a:cubicBezTo>
                  <a:cubicBezTo>
                    <a:pt x="912" y="160"/>
                    <a:pt x="994" y="129"/>
                    <a:pt x="1073" y="127"/>
                  </a:cubicBezTo>
                  <a:cubicBezTo>
                    <a:pt x="1260" y="121"/>
                    <a:pt x="1445" y="121"/>
                    <a:pt x="1632" y="118"/>
                  </a:cubicBezTo>
                  <a:cubicBezTo>
                    <a:pt x="1987" y="96"/>
                    <a:pt x="2331" y="80"/>
                    <a:pt x="2690" y="72"/>
                  </a:cubicBezTo>
                  <a:cubicBezTo>
                    <a:pt x="3727" y="78"/>
                    <a:pt x="4753" y="68"/>
                    <a:pt x="5789" y="53"/>
                  </a:cubicBezTo>
                  <a:cubicBezTo>
                    <a:pt x="6008" y="27"/>
                    <a:pt x="5838" y="45"/>
                    <a:pt x="6302" y="25"/>
                  </a:cubicBezTo>
                  <a:cubicBezTo>
                    <a:pt x="6420" y="21"/>
                    <a:pt x="6528" y="6"/>
                    <a:pt x="6645" y="3"/>
                  </a:cubicBezTo>
                  <a:cubicBezTo>
                    <a:pt x="6852" y="39"/>
                    <a:pt x="6654" y="0"/>
                    <a:pt x="6784" y="23"/>
                  </a:cubicBezTo>
                  <a:cubicBezTo>
                    <a:pt x="6809" y="37"/>
                    <a:pt x="6867" y="55"/>
                    <a:pt x="6894" y="63"/>
                  </a:cubicBezTo>
                  <a:cubicBezTo>
                    <a:pt x="6921" y="71"/>
                    <a:pt x="6914" y="61"/>
                    <a:pt x="6944" y="73"/>
                  </a:cubicBezTo>
                  <a:cubicBezTo>
                    <a:pt x="7107" y="135"/>
                    <a:pt x="6873" y="38"/>
                    <a:pt x="7074" y="133"/>
                  </a:cubicBezTo>
                  <a:cubicBezTo>
                    <a:pt x="7149" y="168"/>
                    <a:pt x="7116" y="182"/>
                    <a:pt x="7184" y="223"/>
                  </a:cubicBezTo>
                  <a:cubicBezTo>
                    <a:pt x="7213" y="276"/>
                    <a:pt x="7247" y="279"/>
                    <a:pt x="7264" y="333"/>
                  </a:cubicBezTo>
                  <a:cubicBezTo>
                    <a:pt x="7389" y="444"/>
                    <a:pt x="7272" y="339"/>
                    <a:pt x="7384" y="443"/>
                  </a:cubicBezTo>
                  <a:cubicBezTo>
                    <a:pt x="7377" y="453"/>
                    <a:pt x="7398" y="444"/>
                    <a:pt x="7428" y="468"/>
                  </a:cubicBezTo>
                  <a:cubicBezTo>
                    <a:pt x="7473" y="525"/>
                    <a:pt x="7597" y="606"/>
                    <a:pt x="7473" y="525"/>
                  </a:cubicBezTo>
                  <a:cubicBezTo>
                    <a:pt x="7557" y="588"/>
                    <a:pt x="7477" y="526"/>
                    <a:pt x="7512" y="552"/>
                  </a:cubicBezTo>
                  <a:cubicBezTo>
                    <a:pt x="7547" y="578"/>
                    <a:pt x="7626" y="628"/>
                    <a:pt x="7684" y="683"/>
                  </a:cubicBezTo>
                  <a:cubicBezTo>
                    <a:pt x="7806" y="801"/>
                    <a:pt x="7809" y="804"/>
                    <a:pt x="7859" y="883"/>
                  </a:cubicBezTo>
                  <a:cubicBezTo>
                    <a:pt x="7844" y="982"/>
                    <a:pt x="7889" y="1053"/>
                    <a:pt x="7857" y="1150"/>
                  </a:cubicBezTo>
                  <a:cubicBezTo>
                    <a:pt x="7872" y="1156"/>
                    <a:pt x="7821" y="1176"/>
                    <a:pt x="7829" y="1187"/>
                  </a:cubicBezTo>
                  <a:cubicBezTo>
                    <a:pt x="7835" y="1196"/>
                    <a:pt x="7818" y="1205"/>
                    <a:pt x="7814" y="1214"/>
                  </a:cubicBezTo>
                  <a:cubicBezTo>
                    <a:pt x="7802" y="1239"/>
                    <a:pt x="7793" y="1264"/>
                    <a:pt x="7784" y="1288"/>
                  </a:cubicBezTo>
                  <a:cubicBezTo>
                    <a:pt x="7778" y="1301"/>
                    <a:pt x="7768" y="1325"/>
                    <a:pt x="7768" y="1325"/>
                  </a:cubicBezTo>
                  <a:cubicBezTo>
                    <a:pt x="7748" y="1439"/>
                    <a:pt x="7738" y="1546"/>
                    <a:pt x="7693" y="1657"/>
                  </a:cubicBezTo>
                  <a:cubicBezTo>
                    <a:pt x="7683" y="1833"/>
                    <a:pt x="7691" y="1884"/>
                    <a:pt x="7613" y="2026"/>
                  </a:cubicBezTo>
                  <a:cubicBezTo>
                    <a:pt x="7604" y="2044"/>
                    <a:pt x="7474" y="2022"/>
                    <a:pt x="7466" y="2023"/>
                  </a:cubicBezTo>
                  <a:cubicBezTo>
                    <a:pt x="7442" y="2020"/>
                    <a:pt x="7392" y="2034"/>
                    <a:pt x="7383" y="2019"/>
                  </a:cubicBezTo>
                  <a:cubicBezTo>
                    <a:pt x="7379" y="2013"/>
                    <a:pt x="7368" y="1928"/>
                    <a:pt x="7372" y="1913"/>
                  </a:cubicBezTo>
                  <a:cubicBezTo>
                    <a:pt x="7374" y="1873"/>
                    <a:pt x="7353" y="1809"/>
                    <a:pt x="7349" y="1779"/>
                  </a:cubicBezTo>
                  <a:cubicBezTo>
                    <a:pt x="7340" y="1749"/>
                    <a:pt x="7326" y="1748"/>
                    <a:pt x="7315" y="1731"/>
                  </a:cubicBezTo>
                  <a:cubicBezTo>
                    <a:pt x="7292" y="1713"/>
                    <a:pt x="7296" y="1696"/>
                    <a:pt x="7285" y="1675"/>
                  </a:cubicBezTo>
                  <a:cubicBezTo>
                    <a:pt x="7275" y="1657"/>
                    <a:pt x="7255" y="1620"/>
                    <a:pt x="7255" y="1620"/>
                  </a:cubicBezTo>
                  <a:cubicBezTo>
                    <a:pt x="7249" y="1440"/>
                    <a:pt x="7306" y="1106"/>
                    <a:pt x="7073" y="929"/>
                  </a:cubicBezTo>
                  <a:cubicBezTo>
                    <a:pt x="7037" y="901"/>
                    <a:pt x="6943" y="843"/>
                    <a:pt x="6892" y="827"/>
                  </a:cubicBezTo>
                  <a:cubicBezTo>
                    <a:pt x="6863" y="818"/>
                    <a:pt x="6828" y="819"/>
                    <a:pt x="6801" y="809"/>
                  </a:cubicBezTo>
                  <a:cubicBezTo>
                    <a:pt x="6760" y="792"/>
                    <a:pt x="6701" y="774"/>
                    <a:pt x="6650" y="772"/>
                  </a:cubicBezTo>
                  <a:cubicBezTo>
                    <a:pt x="6514" y="766"/>
                    <a:pt x="6378" y="764"/>
                    <a:pt x="6242" y="763"/>
                  </a:cubicBezTo>
                  <a:cubicBezTo>
                    <a:pt x="5824" y="758"/>
                    <a:pt x="5405" y="757"/>
                    <a:pt x="4987" y="754"/>
                  </a:cubicBezTo>
                  <a:cubicBezTo>
                    <a:pt x="4770" y="732"/>
                    <a:pt x="4867" y="741"/>
                    <a:pt x="4700" y="726"/>
                  </a:cubicBezTo>
                  <a:cubicBezTo>
                    <a:pt x="4396" y="664"/>
                    <a:pt x="3873" y="714"/>
                    <a:pt x="3688" y="717"/>
                  </a:cubicBezTo>
                  <a:cubicBezTo>
                    <a:pt x="3414" y="758"/>
                    <a:pt x="3174" y="773"/>
                    <a:pt x="2887" y="781"/>
                  </a:cubicBezTo>
                  <a:cubicBezTo>
                    <a:pt x="2624" y="808"/>
                    <a:pt x="2373" y="770"/>
                    <a:pt x="2116" y="763"/>
                  </a:cubicBezTo>
                  <a:cubicBezTo>
                    <a:pt x="1919" y="757"/>
                    <a:pt x="1723" y="757"/>
                    <a:pt x="1526" y="754"/>
                  </a:cubicBezTo>
                  <a:cubicBezTo>
                    <a:pt x="1458" y="747"/>
                    <a:pt x="1396" y="740"/>
                    <a:pt x="1330" y="726"/>
                  </a:cubicBezTo>
                  <a:cubicBezTo>
                    <a:pt x="935" y="732"/>
                    <a:pt x="586" y="735"/>
                    <a:pt x="181" y="735"/>
                  </a:cubicBezTo>
                </a:path>
              </a:pathLst>
            </a:custGeom>
            <a:pattFill prst="lgConfetti">
              <a:fgClr>
                <a:srgbClr val="969696"/>
              </a:fgClr>
              <a:bgClr>
                <a:srgbClr val="FFFFFF"/>
              </a:bgClr>
            </a:pattFill>
            <a:ln w="12700" cap="flat" cmpd="sng">
              <a:solidFill>
                <a:srgbClr val="000000"/>
              </a:solidFill>
              <a:prstDash val="solid"/>
              <a:round/>
              <a:headEnd type="none" w="sm" len="sm"/>
              <a:tailEnd type="none" w="sm" len="sm"/>
            </a:ln>
          </p:spPr>
          <p:txBody>
            <a:bodyPr wrap="none" anchor="ctr"/>
            <a:lstStyle/>
            <a:p>
              <a:pPr>
                <a:defRPr/>
              </a:pPr>
              <a:endParaRPr lang="en-US"/>
            </a:p>
          </p:txBody>
        </p:sp>
        <p:sp>
          <p:nvSpPr>
            <p:cNvPr id="16390" name="Arc 6"/>
            <p:cNvSpPr>
              <a:spLocks/>
            </p:cNvSpPr>
            <p:nvPr/>
          </p:nvSpPr>
          <p:spPr bwMode="auto">
            <a:xfrm flipH="1">
              <a:off x="9645" y="2841"/>
              <a:ext cx="1374" cy="1327"/>
            </a:xfrm>
            <a:custGeom>
              <a:avLst/>
              <a:gdLst>
                <a:gd name="T0" fmla="*/ 89 w 21198"/>
                <a:gd name="T1" fmla="*/ 16 h 21600"/>
                <a:gd name="T2" fmla="*/ 0 w 21198"/>
                <a:gd name="T3" fmla="*/ 82 h 21600"/>
                <a:gd name="T4" fmla="*/ 0 w 21198"/>
                <a:gd name="T5" fmla="*/ 0 h 21600"/>
                <a:gd name="T6" fmla="*/ 0 60000 65536"/>
                <a:gd name="T7" fmla="*/ 0 60000 65536"/>
                <a:gd name="T8" fmla="*/ 0 60000 65536"/>
              </a:gdLst>
              <a:ahLst/>
              <a:cxnLst>
                <a:cxn ang="T6">
                  <a:pos x="T0" y="T1"/>
                </a:cxn>
                <a:cxn ang="T7">
                  <a:pos x="T2" y="T3"/>
                </a:cxn>
                <a:cxn ang="T8">
                  <a:pos x="T4" y="T5"/>
                </a:cxn>
              </a:cxnLst>
              <a:rect l="0" t="0" r="r" b="b"/>
              <a:pathLst>
                <a:path w="21198" h="21600" fill="none" extrusionOk="0">
                  <a:moveTo>
                    <a:pt x="21197" y="4147"/>
                  </a:moveTo>
                  <a:cubicBezTo>
                    <a:pt x="19214" y="14285"/>
                    <a:pt x="10330" y="21599"/>
                    <a:pt x="0" y="21600"/>
                  </a:cubicBezTo>
                </a:path>
                <a:path w="21198" h="21600" stroke="0" extrusionOk="0">
                  <a:moveTo>
                    <a:pt x="21197" y="4147"/>
                  </a:moveTo>
                  <a:cubicBezTo>
                    <a:pt x="19214" y="14285"/>
                    <a:pt x="10330" y="21599"/>
                    <a:pt x="0" y="21600"/>
                  </a:cubicBezTo>
                  <a:lnTo>
                    <a:pt x="0" y="0"/>
                  </a:lnTo>
                  <a:lnTo>
                    <a:pt x="21197" y="4147"/>
                  </a:lnTo>
                  <a:close/>
                </a:path>
              </a:pathLst>
            </a:custGeom>
            <a:noFill/>
            <a:ln w="50800" cap="rnd">
              <a:solidFill>
                <a:srgbClr val="000000"/>
              </a:solidFill>
              <a:round/>
              <a:headEnd type="none" w="sm" len="sm"/>
              <a:tailEnd type="none" w="sm" len="sm"/>
            </a:ln>
          </p:spPr>
          <p:txBody>
            <a:bodyPr wrap="none" anchor="ctr"/>
            <a:lstStyle/>
            <a:p>
              <a:pPr>
                <a:defRPr/>
              </a:pPr>
              <a:endParaRPr lang="en-US"/>
            </a:p>
          </p:txBody>
        </p:sp>
        <p:sp>
          <p:nvSpPr>
            <p:cNvPr id="16391" name="Arc 7"/>
            <p:cNvSpPr>
              <a:spLocks/>
            </p:cNvSpPr>
            <p:nvPr/>
          </p:nvSpPr>
          <p:spPr bwMode="auto">
            <a:xfrm flipH="1">
              <a:off x="8035" y="2841"/>
              <a:ext cx="1372" cy="1327"/>
            </a:xfrm>
            <a:custGeom>
              <a:avLst/>
              <a:gdLst>
                <a:gd name="T0" fmla="*/ 89 w 21196"/>
                <a:gd name="T1" fmla="*/ 82 h 21600"/>
                <a:gd name="T2" fmla="*/ 0 w 21196"/>
                <a:gd name="T3" fmla="*/ 16 h 21600"/>
                <a:gd name="T4" fmla="*/ 89 w 21196"/>
                <a:gd name="T5" fmla="*/ 0 h 21600"/>
                <a:gd name="T6" fmla="*/ 0 60000 65536"/>
                <a:gd name="T7" fmla="*/ 0 60000 65536"/>
                <a:gd name="T8" fmla="*/ 0 60000 65536"/>
              </a:gdLst>
              <a:ahLst/>
              <a:cxnLst>
                <a:cxn ang="T6">
                  <a:pos x="T0" y="T1"/>
                </a:cxn>
                <a:cxn ang="T7">
                  <a:pos x="T2" y="T3"/>
                </a:cxn>
                <a:cxn ang="T8">
                  <a:pos x="T4" y="T5"/>
                </a:cxn>
              </a:cxnLst>
              <a:rect l="0" t="0" r="r" b="b"/>
              <a:pathLst>
                <a:path w="21196" h="21600" fill="none" extrusionOk="0">
                  <a:moveTo>
                    <a:pt x="21196" y="21600"/>
                  </a:moveTo>
                  <a:cubicBezTo>
                    <a:pt x="10869" y="21600"/>
                    <a:pt x="1986" y="14290"/>
                    <a:pt x="-1" y="4156"/>
                  </a:cubicBezTo>
                </a:path>
                <a:path w="21196" h="21600" stroke="0" extrusionOk="0">
                  <a:moveTo>
                    <a:pt x="21196" y="21600"/>
                  </a:moveTo>
                  <a:cubicBezTo>
                    <a:pt x="10869" y="21600"/>
                    <a:pt x="1986" y="14290"/>
                    <a:pt x="-1" y="4156"/>
                  </a:cubicBezTo>
                  <a:lnTo>
                    <a:pt x="21196" y="0"/>
                  </a:lnTo>
                  <a:lnTo>
                    <a:pt x="21196" y="21600"/>
                  </a:lnTo>
                  <a:close/>
                </a:path>
              </a:pathLst>
            </a:custGeom>
            <a:noFill/>
            <a:ln w="50800" cap="rnd">
              <a:solidFill>
                <a:srgbClr val="000000"/>
              </a:solidFill>
              <a:round/>
              <a:headEnd type="none" w="sm" len="sm"/>
              <a:tailEnd type="none" w="sm" len="sm"/>
            </a:ln>
          </p:spPr>
          <p:txBody>
            <a:bodyPr wrap="none" anchor="ctr"/>
            <a:lstStyle/>
            <a:p>
              <a:pPr>
                <a:defRPr/>
              </a:pPr>
              <a:endParaRPr lang="en-US"/>
            </a:p>
          </p:txBody>
        </p:sp>
        <p:sp>
          <p:nvSpPr>
            <p:cNvPr id="16392" name="Freeform 8"/>
            <p:cNvSpPr>
              <a:spLocks/>
            </p:cNvSpPr>
            <p:nvPr/>
          </p:nvSpPr>
          <p:spPr bwMode="auto">
            <a:xfrm flipH="1">
              <a:off x="9412" y="3102"/>
              <a:ext cx="234" cy="17"/>
            </a:xfrm>
            <a:custGeom>
              <a:avLst/>
              <a:gdLst>
                <a:gd name="T0" fmla="*/ 0 w 128"/>
                <a:gd name="T1" fmla="*/ 0 h 16"/>
                <a:gd name="T2" fmla="*/ 95 w 128"/>
                <a:gd name="T3" fmla="*/ 17 h 16"/>
                <a:gd name="T4" fmla="*/ 201 w 128"/>
                <a:gd name="T5" fmla="*/ 15 h 16"/>
                <a:gd name="T6" fmla="*/ 234 w 128"/>
                <a:gd name="T7" fmla="*/ 2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8" h="16">
                  <a:moveTo>
                    <a:pt x="0" y="0"/>
                  </a:moveTo>
                  <a:cubicBezTo>
                    <a:pt x="19" y="13"/>
                    <a:pt x="27" y="14"/>
                    <a:pt x="52" y="16"/>
                  </a:cubicBezTo>
                  <a:cubicBezTo>
                    <a:pt x="71" y="15"/>
                    <a:pt x="91" y="15"/>
                    <a:pt x="110" y="14"/>
                  </a:cubicBezTo>
                  <a:cubicBezTo>
                    <a:pt x="117" y="14"/>
                    <a:pt x="128" y="2"/>
                    <a:pt x="128" y="2"/>
                  </a:cubicBezTo>
                </a:path>
              </a:pathLst>
            </a:custGeom>
            <a:noFill/>
            <a:ln w="57150" cap="flat" cmpd="sng">
              <a:solidFill>
                <a:srgbClr val="000000"/>
              </a:solidFill>
              <a:prstDash val="solid"/>
              <a:round/>
              <a:headEnd type="none" w="sm" len="sm"/>
              <a:tailEnd type="none" w="sm" len="sm"/>
            </a:ln>
          </p:spPr>
          <p:txBody>
            <a:bodyPr wrap="none" anchor="ctr"/>
            <a:lstStyle/>
            <a:p>
              <a:pPr>
                <a:defRPr/>
              </a:pPr>
              <a:endParaRPr lang="en-US"/>
            </a:p>
          </p:txBody>
        </p:sp>
      </p:grpSp>
    </p:spTree>
  </p:cSld>
  <p:clrMap bg1="lt1" tx1="dk1" bg2="lt2" tx2="dk2" accent1="accent1" accent2="accent2" accent3="accent3" accent4="accent4" accent5="accent5" accent6="accent6" hlink="hlink" folHlink="folHlink"/>
  <p:sldLayoutIdLst>
    <p:sldLayoutId id="2147485794" r:id="rId1"/>
    <p:sldLayoutId id="2147485782" r:id="rId2"/>
    <p:sldLayoutId id="2147485783" r:id="rId3"/>
    <p:sldLayoutId id="2147485784" r:id="rId4"/>
    <p:sldLayoutId id="2147485785" r:id="rId5"/>
    <p:sldLayoutId id="2147485786" r:id="rId6"/>
    <p:sldLayoutId id="2147485787" r:id="rId7"/>
    <p:sldLayoutId id="2147485788" r:id="rId8"/>
    <p:sldLayoutId id="2147485789" r:id="rId9"/>
    <p:sldLayoutId id="2147485790" r:id="rId10"/>
    <p:sldLayoutId id="2147485791" r:id="rId11"/>
  </p:sldLayoutIdLst>
  <p:txStyles>
    <p:titleStyle>
      <a:lvl1pPr algn="l" rtl="0" eaLnBrk="0" fontAlgn="base" hangingPunct="0">
        <a:spcBef>
          <a:spcPct val="0"/>
        </a:spcBef>
        <a:spcAft>
          <a:spcPct val="0"/>
        </a:spcAft>
        <a:defRPr sz="3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000">
          <a:solidFill>
            <a:schemeClr val="tx2"/>
          </a:solidFill>
          <a:latin typeface="Comic Sans MS" pitchFamily="66" charset="0"/>
          <a:ea typeface="ＭＳ Ｐゴシック" charset="0"/>
          <a:cs typeface="ＭＳ Ｐゴシック" charset="0"/>
        </a:defRPr>
      </a:lvl2pPr>
      <a:lvl3pPr algn="l" rtl="0" eaLnBrk="0" fontAlgn="base" hangingPunct="0">
        <a:spcBef>
          <a:spcPct val="0"/>
        </a:spcBef>
        <a:spcAft>
          <a:spcPct val="0"/>
        </a:spcAft>
        <a:defRPr sz="3000">
          <a:solidFill>
            <a:schemeClr val="tx2"/>
          </a:solidFill>
          <a:latin typeface="Comic Sans MS" pitchFamily="66" charset="0"/>
          <a:ea typeface="ＭＳ Ｐゴシック" charset="0"/>
          <a:cs typeface="ＭＳ Ｐゴシック" charset="0"/>
        </a:defRPr>
      </a:lvl3pPr>
      <a:lvl4pPr algn="l" rtl="0" eaLnBrk="0" fontAlgn="base" hangingPunct="0">
        <a:spcBef>
          <a:spcPct val="0"/>
        </a:spcBef>
        <a:spcAft>
          <a:spcPct val="0"/>
        </a:spcAft>
        <a:defRPr sz="3000">
          <a:solidFill>
            <a:schemeClr val="tx2"/>
          </a:solidFill>
          <a:latin typeface="Comic Sans MS" pitchFamily="66" charset="0"/>
          <a:ea typeface="ＭＳ Ｐゴシック" charset="0"/>
          <a:cs typeface="ＭＳ Ｐゴシック" charset="0"/>
        </a:defRPr>
      </a:lvl4pPr>
      <a:lvl5pPr algn="l" rtl="0" eaLnBrk="0" fontAlgn="base" hangingPunct="0">
        <a:spcBef>
          <a:spcPct val="0"/>
        </a:spcBef>
        <a:spcAft>
          <a:spcPct val="0"/>
        </a:spcAft>
        <a:defRPr sz="3000">
          <a:solidFill>
            <a:schemeClr val="tx2"/>
          </a:solidFill>
          <a:latin typeface="Comic Sans MS" pitchFamily="66" charset="0"/>
          <a:ea typeface="ＭＳ Ｐゴシック" charset="0"/>
          <a:cs typeface="ＭＳ Ｐゴシック" charset="0"/>
        </a:defRPr>
      </a:lvl5pPr>
      <a:lvl6pPr marL="457200" algn="l" rtl="0" fontAlgn="base">
        <a:spcBef>
          <a:spcPct val="0"/>
        </a:spcBef>
        <a:spcAft>
          <a:spcPct val="0"/>
        </a:spcAft>
        <a:defRPr sz="3000">
          <a:solidFill>
            <a:schemeClr val="tx2"/>
          </a:solidFill>
          <a:latin typeface="Comic Sans MS" pitchFamily="66" charset="0"/>
        </a:defRPr>
      </a:lvl6pPr>
      <a:lvl7pPr marL="914400" algn="l" rtl="0" fontAlgn="base">
        <a:spcBef>
          <a:spcPct val="0"/>
        </a:spcBef>
        <a:spcAft>
          <a:spcPct val="0"/>
        </a:spcAft>
        <a:defRPr sz="3000">
          <a:solidFill>
            <a:schemeClr val="tx2"/>
          </a:solidFill>
          <a:latin typeface="Comic Sans MS" pitchFamily="66" charset="0"/>
        </a:defRPr>
      </a:lvl7pPr>
      <a:lvl8pPr marL="1371600" algn="l" rtl="0" fontAlgn="base">
        <a:spcBef>
          <a:spcPct val="0"/>
        </a:spcBef>
        <a:spcAft>
          <a:spcPct val="0"/>
        </a:spcAft>
        <a:defRPr sz="3000">
          <a:solidFill>
            <a:schemeClr val="tx2"/>
          </a:solidFill>
          <a:latin typeface="Comic Sans MS" pitchFamily="66" charset="0"/>
        </a:defRPr>
      </a:lvl8pPr>
      <a:lvl9pPr marL="1828800" algn="l" rtl="0" fontAlgn="base">
        <a:spcBef>
          <a:spcPct val="0"/>
        </a:spcBef>
        <a:spcAft>
          <a:spcPct val="0"/>
        </a:spcAft>
        <a:defRPr sz="30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Char char="•"/>
        <a:defRPr sz="2200">
          <a:solidFill>
            <a:schemeClr val="tx2"/>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a:solidFill>
            <a:schemeClr val="tx2"/>
          </a:solidFill>
          <a:latin typeface="+mn-lt"/>
          <a:ea typeface="ＭＳ Ｐゴシック" charset="0"/>
        </a:defRPr>
      </a:lvl2pPr>
      <a:lvl3pPr marL="1143000" indent="-228600" algn="l" rtl="0" eaLnBrk="0" fontAlgn="base" hangingPunct="0">
        <a:spcBef>
          <a:spcPct val="20000"/>
        </a:spcBef>
        <a:spcAft>
          <a:spcPct val="0"/>
        </a:spcAft>
        <a:buChar char="•"/>
        <a:defRPr sz="1600">
          <a:solidFill>
            <a:schemeClr val="tx2"/>
          </a:solidFill>
          <a:latin typeface="+mn-lt"/>
          <a:ea typeface="ＭＳ Ｐゴシック" charset="0"/>
        </a:defRPr>
      </a:lvl3pPr>
      <a:lvl4pPr marL="1600200" indent="-228600" algn="l" rtl="0" eaLnBrk="0" fontAlgn="base" hangingPunct="0">
        <a:spcBef>
          <a:spcPct val="20000"/>
        </a:spcBef>
        <a:spcAft>
          <a:spcPct val="0"/>
        </a:spcAft>
        <a:buChar char="–"/>
        <a:defRPr sz="1400">
          <a:solidFill>
            <a:schemeClr val="tx2"/>
          </a:solidFill>
          <a:latin typeface="+mn-lt"/>
          <a:ea typeface="ＭＳ Ｐゴシック" charset="0"/>
        </a:defRPr>
      </a:lvl4pPr>
      <a:lvl5pPr marL="2057400" indent="-228600" algn="l" rtl="0" eaLnBrk="0" fontAlgn="base" hangingPunct="0">
        <a:spcBef>
          <a:spcPct val="20000"/>
        </a:spcBef>
        <a:spcAft>
          <a:spcPct val="0"/>
        </a:spcAft>
        <a:buChar char="»"/>
        <a:defRPr sz="1400">
          <a:solidFill>
            <a:schemeClr val="tx2"/>
          </a:solidFill>
          <a:latin typeface="+mn-lt"/>
          <a:ea typeface="ＭＳ Ｐゴシック" charset="0"/>
        </a:defRPr>
      </a:lvl5pPr>
      <a:lvl6pPr marL="2514600" indent="-228600" algn="l" rtl="0" fontAlgn="base">
        <a:spcBef>
          <a:spcPct val="20000"/>
        </a:spcBef>
        <a:spcAft>
          <a:spcPct val="0"/>
        </a:spcAft>
        <a:buChar char="»"/>
        <a:defRPr sz="1400">
          <a:solidFill>
            <a:schemeClr val="tx2"/>
          </a:solidFill>
          <a:latin typeface="+mn-lt"/>
        </a:defRPr>
      </a:lvl6pPr>
      <a:lvl7pPr marL="2971800" indent="-228600" algn="l" rtl="0" fontAlgn="base">
        <a:spcBef>
          <a:spcPct val="20000"/>
        </a:spcBef>
        <a:spcAft>
          <a:spcPct val="0"/>
        </a:spcAft>
        <a:buChar char="»"/>
        <a:defRPr sz="1400">
          <a:solidFill>
            <a:schemeClr val="tx2"/>
          </a:solidFill>
          <a:latin typeface="+mn-lt"/>
        </a:defRPr>
      </a:lvl7pPr>
      <a:lvl8pPr marL="3429000" indent="-228600" algn="l" rtl="0" fontAlgn="base">
        <a:spcBef>
          <a:spcPct val="20000"/>
        </a:spcBef>
        <a:spcAft>
          <a:spcPct val="0"/>
        </a:spcAft>
        <a:buChar char="»"/>
        <a:defRPr sz="1400">
          <a:solidFill>
            <a:schemeClr val="tx2"/>
          </a:solidFill>
          <a:latin typeface="+mn-lt"/>
        </a:defRPr>
      </a:lvl8pPr>
      <a:lvl9pPr marL="3886200" indent="-228600" algn="l" rtl="0" fontAlgn="base">
        <a:spcBef>
          <a:spcPct val="20000"/>
        </a:spcBef>
        <a:spcAft>
          <a:spcPct val="0"/>
        </a:spcAft>
        <a:buChar char="»"/>
        <a:defRPr sz="14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0.xml"/><Relationship Id="rId3" Type="http://schemas.openxmlformats.org/officeDocument/2006/relationships/image" Target="../media/image108.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1.xml"/><Relationship Id="rId3" Type="http://schemas.openxmlformats.org/officeDocument/2006/relationships/image" Target="../media/image109.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2.xml"/><Relationship Id="rId3" Type="http://schemas.openxmlformats.org/officeDocument/2006/relationships/image" Target="../media/image110.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3" Type="http://schemas.openxmlformats.org/officeDocument/2006/relationships/hyperlink" Target="http://www.pa.op.dlr.de/CCMVal/" TargetMode="External"/><Relationship Id="rId4" Type="http://schemas.openxmlformats.org/officeDocument/2006/relationships/image" Target="../media/image111.png"/><Relationship Id="rId1" Type="http://schemas.openxmlformats.org/officeDocument/2006/relationships/slideLayout" Target="../slideLayouts/slideLayout18.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image" Target="../media/image10.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png"/><Relationship Id="rId1" Type="http://schemas.openxmlformats.org/officeDocument/2006/relationships/slideLayout" Target="../slideLayouts/slideLayout13.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2.xml"/><Relationship Id="rId3" Type="http://schemas.openxmlformats.org/officeDocument/2006/relationships/image" Target="../media/image114.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4.xml"/><Relationship Id="rId3" Type="http://schemas.openxmlformats.org/officeDocument/2006/relationships/image" Target="../media/image115.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5.xml"/><Relationship Id="rId3" Type="http://schemas.openxmlformats.org/officeDocument/2006/relationships/image" Target="../media/image116.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6.xml"/><Relationship Id="rId3" Type="http://schemas.openxmlformats.org/officeDocument/2006/relationships/image" Target="../media/image117.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8.xml"/><Relationship Id="rId3" Type="http://schemas.openxmlformats.org/officeDocument/2006/relationships/image" Target="../media/image118.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9.xml"/><Relationship Id="rId3" Type="http://schemas.openxmlformats.org/officeDocument/2006/relationships/image" Target="../media/image119.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18.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0.xml"/><Relationship Id="rId3" Type="http://schemas.openxmlformats.org/officeDocument/2006/relationships/image" Target="../media/image120.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3.xml"/><Relationship Id="rId3" Type="http://schemas.openxmlformats.org/officeDocument/2006/relationships/image" Target="../media/image121.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4.xml"/><Relationship Id="rId3" Type="http://schemas.openxmlformats.org/officeDocument/2006/relationships/image" Target="../media/image122.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5.xml"/><Relationship Id="rId3" Type="http://schemas.openxmlformats.org/officeDocument/2006/relationships/image" Target="../media/image123.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6.xml"/><Relationship Id="rId3" Type="http://schemas.openxmlformats.org/officeDocument/2006/relationships/image" Target="../media/image124.emf"/></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7.xml"/><Relationship Id="rId3" Type="http://schemas.openxmlformats.org/officeDocument/2006/relationships/image" Target="../media/image125.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8.xml"/><Relationship Id="rId3" Type="http://schemas.openxmlformats.org/officeDocument/2006/relationships/image" Target="../media/image126.emf"/></Relationships>
</file>

<file path=ppt/slides/_rels/slide129.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1" Type="http://schemas.openxmlformats.org/officeDocument/2006/relationships/slideLayout" Target="../slideLayouts/slideLayout13.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0.xml"/><Relationship Id="rId3" Type="http://schemas.openxmlformats.org/officeDocument/2006/relationships/image" Target="../media/image129.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1.xml"/><Relationship Id="rId3" Type="http://schemas.openxmlformats.org/officeDocument/2006/relationships/image" Target="../media/image130.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3.xml"/><Relationship Id="rId3" Type="http://schemas.openxmlformats.org/officeDocument/2006/relationships/image" Target="../media/image131.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4.xml"/><Relationship Id="rId3" Type="http://schemas.openxmlformats.org/officeDocument/2006/relationships/image" Target="../media/image132.png"/></Relationships>
</file>

<file path=ppt/slides/_rels/slide135.xml.rels><?xml version="1.0" encoding="UTF-8" standalone="yes"?>
<Relationships xmlns="http://schemas.openxmlformats.org/package/2006/relationships"><Relationship Id="rId3" Type="http://schemas.openxmlformats.org/officeDocument/2006/relationships/image" Target="../media/image133.emf"/><Relationship Id="rId4" Type="http://schemas.openxmlformats.org/officeDocument/2006/relationships/image" Target="../media/image134.png"/><Relationship Id="rId1" Type="http://schemas.openxmlformats.org/officeDocument/2006/relationships/slideLayout" Target="../slideLayouts/slideLayout23.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7.xml"/><Relationship Id="rId3" Type="http://schemas.openxmlformats.org/officeDocument/2006/relationships/image" Target="../media/image135.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8.xml"/><Relationship Id="rId3" Type="http://schemas.openxmlformats.org/officeDocument/2006/relationships/image" Target="../media/image136.jpe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9.xml"/><Relationship Id="rId3" Type="http://schemas.openxmlformats.org/officeDocument/2006/relationships/image" Target="../media/image136.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18.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0.xml"/><Relationship Id="rId3" Type="http://schemas.openxmlformats.org/officeDocument/2006/relationships/image" Target="../media/image137.jpeg"/></Relationships>
</file>

<file path=ppt/slides/_rels/slide141.xml.rels><?xml version="1.0" encoding="UTF-8" standalone="yes"?>
<Relationships xmlns="http://schemas.openxmlformats.org/package/2006/relationships"><Relationship Id="rId3" Type="http://schemas.openxmlformats.org/officeDocument/2006/relationships/image" Target="../media/image138.jpeg"/><Relationship Id="rId4" Type="http://schemas.openxmlformats.org/officeDocument/2006/relationships/image" Target="../media/image139.jpeg"/><Relationship Id="rId1" Type="http://schemas.openxmlformats.org/officeDocument/2006/relationships/slideLayout" Target="../slideLayouts/slideLayout18.xml"/><Relationship Id="rId2" Type="http://schemas.openxmlformats.org/officeDocument/2006/relationships/notesSlide" Target="../notesSlides/notesSlide141.xml"/></Relationships>
</file>

<file path=ppt/slides/_rels/slide142.xml.rels><?xml version="1.0" encoding="UTF-8" standalone="yes"?>
<Relationships xmlns="http://schemas.openxmlformats.org/package/2006/relationships"><Relationship Id="rId3" Type="http://schemas.openxmlformats.org/officeDocument/2006/relationships/image" Target="../media/image140.jpeg"/><Relationship Id="rId4" Type="http://schemas.openxmlformats.org/officeDocument/2006/relationships/image" Target="../media/image141.jpeg"/><Relationship Id="rId1" Type="http://schemas.openxmlformats.org/officeDocument/2006/relationships/slideLayout" Target="../slideLayouts/slideLayout18.xml"/><Relationship Id="rId2" Type="http://schemas.openxmlformats.org/officeDocument/2006/relationships/notesSlide" Target="../notesSlides/notesSlide14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3.xml"/><Relationship Id="rId3" Type="http://schemas.openxmlformats.org/officeDocument/2006/relationships/image" Target="../media/image135.png"/></Relationships>
</file>

<file path=ppt/slides/_rels/slide144.xml.rels><?xml version="1.0" encoding="UTF-8" standalone="yes"?>
<Relationships xmlns="http://schemas.openxmlformats.org/package/2006/relationships"><Relationship Id="rId3" Type="http://schemas.openxmlformats.org/officeDocument/2006/relationships/image" Target="../media/image142.jpeg"/><Relationship Id="rId4" Type="http://schemas.openxmlformats.org/officeDocument/2006/relationships/image" Target="../media/image143.jpeg"/><Relationship Id="rId5" Type="http://schemas.openxmlformats.org/officeDocument/2006/relationships/image" Target="../media/image144.jpeg"/><Relationship Id="rId6" Type="http://schemas.openxmlformats.org/officeDocument/2006/relationships/image" Target="../media/image145.jpeg"/><Relationship Id="rId7" Type="http://schemas.openxmlformats.org/officeDocument/2006/relationships/image" Target="../media/image146.jpeg"/><Relationship Id="rId1" Type="http://schemas.openxmlformats.org/officeDocument/2006/relationships/slideLayout" Target="../slideLayouts/slideLayout23.xml"/><Relationship Id="rId2" Type="http://schemas.openxmlformats.org/officeDocument/2006/relationships/notesSlide" Target="../notesSlides/notesSlide14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5.xml"/><Relationship Id="rId3" Type="http://schemas.openxmlformats.org/officeDocument/2006/relationships/image" Target="../media/image147.jpeg"/></Relationships>
</file>

<file path=ppt/slides/_rels/slide146.xml.rels><?xml version="1.0" encoding="UTF-8" standalone="yes"?>
<Relationships xmlns="http://schemas.openxmlformats.org/package/2006/relationships"><Relationship Id="rId3" Type="http://schemas.openxmlformats.org/officeDocument/2006/relationships/image" Target="../media/image148.jpeg"/><Relationship Id="rId4" Type="http://schemas.openxmlformats.org/officeDocument/2006/relationships/image" Target="../media/image149.jpeg"/><Relationship Id="rId5" Type="http://schemas.openxmlformats.org/officeDocument/2006/relationships/image" Target="../media/image150.jpeg"/><Relationship Id="rId6" Type="http://schemas.openxmlformats.org/officeDocument/2006/relationships/image" Target="../media/image151.jpeg"/><Relationship Id="rId1" Type="http://schemas.openxmlformats.org/officeDocument/2006/relationships/slideLayout" Target="../slideLayouts/slideLayout23.xml"/><Relationship Id="rId2"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8.xml"/><Relationship Id="rId3" Type="http://schemas.openxmlformats.org/officeDocument/2006/relationships/image" Target="../media/image152.jpeg"/></Relationships>
</file>

<file path=ppt/slides/_rels/slide149.xml.rels><?xml version="1.0" encoding="UTF-8" standalone="yes"?>
<Relationships xmlns="http://schemas.openxmlformats.org/package/2006/relationships"><Relationship Id="rId3" Type="http://schemas.openxmlformats.org/officeDocument/2006/relationships/image" Target="../media/image152.jpeg"/><Relationship Id="rId4" Type="http://schemas.openxmlformats.org/officeDocument/2006/relationships/image" Target="../media/image270.png"/><Relationship Id="rId1" Type="http://schemas.openxmlformats.org/officeDocument/2006/relationships/slideLayout" Target="../slideLayouts/slideLayout18.xml"/><Relationship Id="rId2" Type="http://schemas.openxmlformats.org/officeDocument/2006/relationships/notesSlide" Target="../notesSlides/notesSlide149.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png"/><Relationship Id="rId1" Type="http://schemas.openxmlformats.org/officeDocument/2006/relationships/slideLayout" Target="../slideLayouts/slideLayout18.xml"/><Relationship Id="rId2"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1.xml"/><Relationship Id="rId3" Type="http://schemas.openxmlformats.org/officeDocument/2006/relationships/image" Target="../media/image153.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2.xml"/><Relationship Id="rId3" Type="http://schemas.openxmlformats.org/officeDocument/2006/relationships/image" Target="../media/image154.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3.xml"/><Relationship Id="rId3" Type="http://schemas.openxmlformats.org/officeDocument/2006/relationships/image" Target="../media/image155.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4.xml"/><Relationship Id="rId3" Type="http://schemas.openxmlformats.org/officeDocument/2006/relationships/image" Target="../media/image156.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5.xml"/><Relationship Id="rId3" Type="http://schemas.openxmlformats.org/officeDocument/2006/relationships/image" Target="../media/image157.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8.xml"/><Relationship Id="rId3" Type="http://schemas.openxmlformats.org/officeDocument/2006/relationships/image" Target="../media/image158.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9.xml"/><Relationship Id="rId3" Type="http://schemas.openxmlformats.org/officeDocument/2006/relationships/image" Target="../media/image159.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png"/><Relationship Id="rId1" Type="http://schemas.openxmlformats.org/officeDocument/2006/relationships/slideLayout" Target="../slideLayouts/slideLayout18.xml"/><Relationship Id="rId2" Type="http://schemas.openxmlformats.org/officeDocument/2006/relationships/notesSlide" Target="../notesSlides/notesSlide1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0.xml"/><Relationship Id="rId3" Type="http://schemas.openxmlformats.org/officeDocument/2006/relationships/image" Target="../media/image160.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5.xml"/><Relationship Id="rId3" Type="http://schemas.openxmlformats.org/officeDocument/2006/relationships/image" Target="../media/image161.jpe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6.xml"/><Relationship Id="rId3" Type="http://schemas.openxmlformats.org/officeDocument/2006/relationships/image" Target="../media/image162.jpe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7.xml"/><Relationship Id="rId3" Type="http://schemas.openxmlformats.org/officeDocument/2006/relationships/image" Target="../media/image163.jpe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8.xml"/><Relationship Id="rId3" Type="http://schemas.openxmlformats.org/officeDocument/2006/relationships/image" Target="../media/image164.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9.xml"/><Relationship Id="rId3" Type="http://schemas.openxmlformats.org/officeDocument/2006/relationships/image" Target="../media/image16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0.xml"/><Relationship Id="rId3" Type="http://schemas.openxmlformats.org/officeDocument/2006/relationships/image" Target="../media/image166.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1.xml"/><Relationship Id="rId3" Type="http://schemas.openxmlformats.org/officeDocument/2006/relationships/image" Target="../media/image167.jpe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4.xml"/><Relationship Id="rId3" Type="http://schemas.openxmlformats.org/officeDocument/2006/relationships/image" Target="../media/image168.jpeg"/></Relationships>
</file>

<file path=ppt/slides/_rels/slide175.xml.rels><?xml version="1.0" encoding="UTF-8" standalone="yes"?>
<Relationships xmlns="http://schemas.openxmlformats.org/package/2006/relationships"><Relationship Id="rId3" Type="http://schemas.openxmlformats.org/officeDocument/2006/relationships/image" Target="../media/image169.png"/><Relationship Id="rId4" Type="http://schemas.openxmlformats.org/officeDocument/2006/relationships/image" Target="../media/image170.jpeg"/><Relationship Id="rId5" Type="http://schemas.openxmlformats.org/officeDocument/2006/relationships/image" Target="../media/image171.jpeg"/><Relationship Id="rId6" Type="http://schemas.openxmlformats.org/officeDocument/2006/relationships/image" Target="../media/image172.png"/><Relationship Id="rId1" Type="http://schemas.openxmlformats.org/officeDocument/2006/relationships/slideLayout" Target="../slideLayouts/slideLayout18.xml"/><Relationship Id="rId2" Type="http://schemas.openxmlformats.org/officeDocument/2006/relationships/notesSlide" Target="../notesSlides/notesSlide175.xml"/></Relationships>
</file>

<file path=ppt/slides/_rels/slide176.xml.rels><?xml version="1.0" encoding="UTF-8" standalone="yes"?>
<Relationships xmlns="http://schemas.openxmlformats.org/package/2006/relationships"><Relationship Id="rId3" Type="http://schemas.openxmlformats.org/officeDocument/2006/relationships/image" Target="../media/image169.png"/><Relationship Id="rId4" Type="http://schemas.openxmlformats.org/officeDocument/2006/relationships/image" Target="../media/image170.jpeg"/><Relationship Id="rId5" Type="http://schemas.openxmlformats.org/officeDocument/2006/relationships/image" Target="../media/image171.jpeg"/><Relationship Id="rId1" Type="http://schemas.openxmlformats.org/officeDocument/2006/relationships/slideLayout" Target="../slideLayouts/slideLayout18.xml"/><Relationship Id="rId2" Type="http://schemas.openxmlformats.org/officeDocument/2006/relationships/notesSlide" Target="../notesSlides/notesSlide17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7.xml"/><Relationship Id="rId3" Type="http://schemas.openxmlformats.org/officeDocument/2006/relationships/image" Target="../media/image173.png"/></Relationships>
</file>

<file path=ppt/slides/_rels/slide178.xml.rels><?xml version="1.0" encoding="UTF-8" standalone="yes"?>
<Relationships xmlns="http://schemas.openxmlformats.org/package/2006/relationships"><Relationship Id="rId3" Type="http://schemas.openxmlformats.org/officeDocument/2006/relationships/image" Target="../media/image174.png"/><Relationship Id="rId4" Type="http://schemas.openxmlformats.org/officeDocument/2006/relationships/image" Target="../media/image175.png"/><Relationship Id="rId1" Type="http://schemas.openxmlformats.org/officeDocument/2006/relationships/slideLayout" Target="../slideLayouts/slideLayout18.xml"/><Relationship Id="rId2" Type="http://schemas.openxmlformats.org/officeDocument/2006/relationships/notesSlide" Target="../notesSlides/notesSlide178.xml"/></Relationships>
</file>

<file path=ppt/slides/_rels/slide179.xml.rels><?xml version="1.0" encoding="UTF-8" standalone="yes"?>
<Relationships xmlns="http://schemas.openxmlformats.org/package/2006/relationships"><Relationship Id="rId3" Type="http://schemas.openxmlformats.org/officeDocument/2006/relationships/image" Target="../media/image176.wmf"/><Relationship Id="rId4" Type="http://schemas.openxmlformats.org/officeDocument/2006/relationships/image" Target="../media/image177.wmf"/><Relationship Id="rId1" Type="http://schemas.openxmlformats.org/officeDocument/2006/relationships/slideLayout" Target="../slideLayouts/slideLayout18.xml"/><Relationship Id="rId2" Type="http://schemas.openxmlformats.org/officeDocument/2006/relationships/notesSlide" Target="../notesSlides/notesSlide179.xml"/></Relationships>
</file>

<file path=ppt/slides/_rels/slide18.xml.rels><?xml version="1.0" encoding="UTF-8" standalone="yes"?>
<Relationships xmlns="http://schemas.openxmlformats.org/package/2006/relationships"><Relationship Id="rId3" Type="http://schemas.openxmlformats.org/officeDocument/2006/relationships/image" Target="../media/image21.gif"/><Relationship Id="rId4" Type="http://schemas.openxmlformats.org/officeDocument/2006/relationships/image" Target="../media/image22.png"/><Relationship Id="rId1" Type="http://schemas.openxmlformats.org/officeDocument/2006/relationships/slideLayout" Target="../slideLayouts/slideLayout18.xml"/><Relationship Id="rId2" Type="http://schemas.openxmlformats.org/officeDocument/2006/relationships/notesSlide" Target="../notesSlides/notesSlide18.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0.xml"/><Relationship Id="rId3" Type="http://schemas.openxmlformats.org/officeDocument/2006/relationships/image" Target="../media/image178.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1.xml"/><Relationship Id="rId3" Type="http://schemas.openxmlformats.org/officeDocument/2006/relationships/image" Target="../media/image179.png"/></Relationships>
</file>

<file path=ppt/slides/_rels/slide182.xml.rels><?xml version="1.0" encoding="UTF-8" standalone="yes"?>
<Relationships xmlns="http://schemas.openxmlformats.org/package/2006/relationships"><Relationship Id="rId3" Type="http://schemas.openxmlformats.org/officeDocument/2006/relationships/image" Target="../media/image180.png"/><Relationship Id="rId4" Type="http://schemas.openxmlformats.org/officeDocument/2006/relationships/image" Target="../media/image181.png"/><Relationship Id="rId1" Type="http://schemas.openxmlformats.org/officeDocument/2006/relationships/slideLayout" Target="../slideLayouts/slideLayout18.xml"/><Relationship Id="rId2" Type="http://schemas.openxmlformats.org/officeDocument/2006/relationships/notesSlide" Target="../notesSlides/notesSlide18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83.xml"/><Relationship Id="rId3" Type="http://schemas.openxmlformats.org/officeDocument/2006/relationships/image" Target="../media/image182.jpe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84.xml"/><Relationship Id="rId3" Type="http://schemas.openxmlformats.org/officeDocument/2006/relationships/image" Target="../media/image183.jpe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5.xml"/><Relationship Id="rId3" Type="http://schemas.openxmlformats.org/officeDocument/2006/relationships/image" Target="../media/image184.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6.xml"/></Relationships>
</file>

<file path=ppt/slides/_rels/slide187.xml.rels><?xml version="1.0" encoding="UTF-8" standalone="yes"?>
<Relationships xmlns="http://schemas.openxmlformats.org/package/2006/relationships"><Relationship Id="rId3" Type="http://schemas.openxmlformats.org/officeDocument/2006/relationships/image" Target="../media/image185.jpeg"/><Relationship Id="rId4" Type="http://schemas.openxmlformats.org/officeDocument/2006/relationships/image" Target="../media/image186.jpeg"/><Relationship Id="rId1" Type="http://schemas.openxmlformats.org/officeDocument/2006/relationships/slideLayout" Target="../slideLayouts/slideLayout18.xml"/><Relationship Id="rId2" Type="http://schemas.openxmlformats.org/officeDocument/2006/relationships/notesSlide" Target="../notesSlides/notesSlide187.xml"/></Relationships>
</file>

<file path=ppt/slides/_rels/slide188.xml.rels><?xml version="1.0" encoding="UTF-8" standalone="yes"?>
<Relationships xmlns="http://schemas.openxmlformats.org/package/2006/relationships"><Relationship Id="rId3" Type="http://schemas.openxmlformats.org/officeDocument/2006/relationships/image" Target="../media/image187.jpeg"/><Relationship Id="rId4" Type="http://schemas.openxmlformats.org/officeDocument/2006/relationships/image" Target="../media/image188.jpeg"/><Relationship Id="rId1" Type="http://schemas.openxmlformats.org/officeDocument/2006/relationships/slideLayout" Target="../slideLayouts/slideLayout18.xml"/><Relationship Id="rId2" Type="http://schemas.openxmlformats.org/officeDocument/2006/relationships/notesSlide" Target="../notesSlides/notesSlide188.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9.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png"/><Relationship Id="rId1" Type="http://schemas.openxmlformats.org/officeDocument/2006/relationships/slideLayout" Target="../slideLayouts/slideLayout18.xml"/><Relationship Id="rId2" Type="http://schemas.openxmlformats.org/officeDocument/2006/relationships/notesSlide" Target="../notesSlides/notesSlide19.xml"/></Relationships>
</file>

<file path=ppt/slides/_rels/slide190.xml.rels><?xml version="1.0" encoding="UTF-8" standalone="yes"?>
<Relationships xmlns="http://schemas.openxmlformats.org/package/2006/relationships"><Relationship Id="rId3" Type="http://schemas.openxmlformats.org/officeDocument/2006/relationships/image" Target="../media/image189.png"/><Relationship Id="rId4" Type="http://schemas.openxmlformats.org/officeDocument/2006/relationships/image" Target="../media/image190.png"/><Relationship Id="rId1" Type="http://schemas.openxmlformats.org/officeDocument/2006/relationships/slideLayout" Target="../slideLayouts/slideLayout18.xml"/><Relationship Id="rId2" Type="http://schemas.openxmlformats.org/officeDocument/2006/relationships/notesSlide" Target="../notesSlides/notesSlide190.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1.xml"/><Relationship Id="rId3" Type="http://schemas.openxmlformats.org/officeDocument/2006/relationships/image" Target="../media/image191.wmf"/></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3.xml"/><Relationship Id="rId3" Type="http://schemas.openxmlformats.org/officeDocument/2006/relationships/image" Target="../media/image192.jpe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94.xml"/><Relationship Id="rId3" Type="http://schemas.openxmlformats.org/officeDocument/2006/relationships/image" Target="../media/image193.jpe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5.xml"/><Relationship Id="rId3" Type="http://schemas.openxmlformats.org/officeDocument/2006/relationships/image" Target="../media/image194.jpe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6.xml"/><Relationship Id="rId3" Type="http://schemas.openxmlformats.org/officeDocument/2006/relationships/image" Target="../media/image195.png"/></Relationships>
</file>

<file path=ppt/slides/_rels/slide197.xml.rels><?xml version="1.0" encoding="UTF-8" standalone="yes"?>
<Relationships xmlns="http://schemas.openxmlformats.org/package/2006/relationships"><Relationship Id="rId3" Type="http://schemas.openxmlformats.org/officeDocument/2006/relationships/image" Target="../media/image196.jpeg"/><Relationship Id="rId4" Type="http://schemas.openxmlformats.org/officeDocument/2006/relationships/image" Target="../media/image197.jpeg"/><Relationship Id="rId1" Type="http://schemas.openxmlformats.org/officeDocument/2006/relationships/slideLayout" Target="../slideLayouts/slideLayout18.xml"/><Relationship Id="rId2" Type="http://schemas.openxmlformats.org/officeDocument/2006/relationships/notesSlide" Target="../notesSlides/notesSlide19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98.xml"/><Relationship Id="rId3" Type="http://schemas.openxmlformats.org/officeDocument/2006/relationships/image" Target="../media/image198.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99.xml"/><Relationship Id="rId3" Type="http://schemas.openxmlformats.org/officeDocument/2006/relationships/image" Target="../media/image19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 Id="rId3" Type="http://schemas.openxmlformats.org/officeDocument/2006/relationships/image" Target="../media/image25.png"/></Relationships>
</file>

<file path=ppt/slides/_rels/slide200.xml.rels><?xml version="1.0" encoding="UTF-8" standalone="yes"?>
<Relationships xmlns="http://schemas.openxmlformats.org/package/2006/relationships"><Relationship Id="rId3" Type="http://schemas.openxmlformats.org/officeDocument/2006/relationships/image" Target="../media/image200.jpeg"/><Relationship Id="rId4" Type="http://schemas.openxmlformats.org/officeDocument/2006/relationships/image" Target="../media/image201.jpeg"/><Relationship Id="rId5" Type="http://schemas.openxmlformats.org/officeDocument/2006/relationships/image" Target="../media/image202.jpeg"/><Relationship Id="rId1" Type="http://schemas.openxmlformats.org/officeDocument/2006/relationships/slideLayout" Target="../slideLayouts/slideLayout30.xml"/><Relationship Id="rId2" Type="http://schemas.openxmlformats.org/officeDocument/2006/relationships/notesSlide" Target="../notesSlides/notesSlide200.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01.xml"/><Relationship Id="rId3" Type="http://schemas.openxmlformats.org/officeDocument/2006/relationships/image" Target="../media/image203.wmf"/></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2.xml"/></Relationships>
</file>

<file path=ppt/slides/_rels/slide203.xml.rels><?xml version="1.0" encoding="UTF-8" standalone="yes"?>
<Relationships xmlns="http://schemas.openxmlformats.org/package/2006/relationships"><Relationship Id="rId3" Type="http://schemas.openxmlformats.org/officeDocument/2006/relationships/image" Target="../media/image204.wmf"/><Relationship Id="rId4" Type="http://schemas.openxmlformats.org/officeDocument/2006/relationships/image" Target="../media/image205.wmf"/><Relationship Id="rId1" Type="http://schemas.openxmlformats.org/officeDocument/2006/relationships/slideLayout" Target="../slideLayouts/slideLayout18.xml"/><Relationship Id="rId2" Type="http://schemas.openxmlformats.org/officeDocument/2006/relationships/notesSlide" Target="../notesSlides/notesSlide20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4.xml"/><Relationship Id="rId3" Type="http://schemas.openxmlformats.org/officeDocument/2006/relationships/image" Target="../media/image206.pn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5.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6.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7.xml"/></Relationships>
</file>

<file path=ppt/slides/_rels/slide208.xml.rels><?xml version="1.0" encoding="UTF-8" standalone="yes"?>
<Relationships xmlns="http://schemas.openxmlformats.org/package/2006/relationships"><Relationship Id="rId3" Type="http://schemas.openxmlformats.org/officeDocument/2006/relationships/image" Target="../media/image207.png"/><Relationship Id="rId4" Type="http://schemas.openxmlformats.org/officeDocument/2006/relationships/image" Target="../media/image50.wmf"/><Relationship Id="rId1" Type="http://schemas.openxmlformats.org/officeDocument/2006/relationships/slideLayout" Target="../slideLayouts/slideLayout18.xml"/><Relationship Id="rId2" Type="http://schemas.openxmlformats.org/officeDocument/2006/relationships/notesSlide" Target="../notesSlides/notesSlide208.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9.xml"/><Relationship Id="rId3" Type="http://schemas.openxmlformats.org/officeDocument/2006/relationships/image" Target="../media/image208.jpeg"/></Relationships>
</file>

<file path=ppt/slides/_rels/slide21.xml.rels><?xml version="1.0" encoding="UTF-8" standalone="yes"?>
<Relationships xmlns="http://schemas.openxmlformats.org/package/2006/relationships"><Relationship Id="rId3" Type="http://schemas.openxmlformats.org/officeDocument/2006/relationships/image" Target="../media/image26.wmf"/><Relationship Id="rId4" Type="http://schemas.openxmlformats.org/officeDocument/2006/relationships/image" Target="../media/image27.png"/><Relationship Id="rId1" Type="http://schemas.openxmlformats.org/officeDocument/2006/relationships/slideLayout" Target="../slideLayouts/slideLayout18.xml"/><Relationship Id="rId2" Type="http://schemas.openxmlformats.org/officeDocument/2006/relationships/notesSlide" Target="../notesSlides/notesSlide2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0.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1.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2.xml"/><Relationship Id="rId3" Type="http://schemas.openxmlformats.org/officeDocument/2006/relationships/image" Target="../media/image66.jpeg"/></Relationships>
</file>

<file path=ppt/slides/_rels/slide213.xml.rels><?xml version="1.0" encoding="UTF-8" standalone="yes"?>
<Relationships xmlns="http://schemas.openxmlformats.org/package/2006/relationships"><Relationship Id="rId3" Type="http://schemas.openxmlformats.org/officeDocument/2006/relationships/image" Target="../media/image209.jpeg"/><Relationship Id="rId4" Type="http://schemas.openxmlformats.org/officeDocument/2006/relationships/image" Target="../media/image210.jpeg"/><Relationship Id="rId1" Type="http://schemas.openxmlformats.org/officeDocument/2006/relationships/slideLayout" Target="../slideLayouts/slideLayout18.xml"/><Relationship Id="rId2" Type="http://schemas.openxmlformats.org/officeDocument/2006/relationships/notesSlide" Target="../notesSlides/notesSlide213.xml"/></Relationships>
</file>

<file path=ppt/slides/_rels/slide214.xml.rels><?xml version="1.0" encoding="UTF-8" standalone="yes"?>
<Relationships xmlns="http://schemas.openxmlformats.org/package/2006/relationships"><Relationship Id="rId3" Type="http://schemas.openxmlformats.org/officeDocument/2006/relationships/image" Target="../media/image211.jpeg"/><Relationship Id="rId4" Type="http://schemas.openxmlformats.org/officeDocument/2006/relationships/image" Target="../media/image212.jpeg"/><Relationship Id="rId1" Type="http://schemas.openxmlformats.org/officeDocument/2006/relationships/slideLayout" Target="../slideLayouts/slideLayout18.xml"/><Relationship Id="rId2" Type="http://schemas.openxmlformats.org/officeDocument/2006/relationships/notesSlide" Target="../notesSlides/notesSlide214.xml"/></Relationships>
</file>

<file path=ppt/slides/_rels/slide215.xml.rels><?xml version="1.0" encoding="UTF-8" standalone="yes"?>
<Relationships xmlns="http://schemas.openxmlformats.org/package/2006/relationships"><Relationship Id="rId3" Type="http://schemas.openxmlformats.org/officeDocument/2006/relationships/image" Target="../media/image213.jpeg"/><Relationship Id="rId4" Type="http://schemas.openxmlformats.org/officeDocument/2006/relationships/image" Target="../media/image214.jpeg"/><Relationship Id="rId1" Type="http://schemas.openxmlformats.org/officeDocument/2006/relationships/slideLayout" Target="../slideLayouts/slideLayout18.xml"/><Relationship Id="rId2" Type="http://schemas.openxmlformats.org/officeDocument/2006/relationships/notesSlide" Target="../notesSlides/notesSlide215.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6.xml"/><Relationship Id="rId3" Type="http://schemas.openxmlformats.org/officeDocument/2006/relationships/image" Target="../media/image215.pn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7.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8.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2.xml"/><Relationship Id="rId3" Type="http://schemas.openxmlformats.org/officeDocument/2006/relationships/image" Target="../media/image28.wmf"/></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20.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21.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2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23.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24.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25.xml"/><Relationship Id="rId3" Type="http://schemas.openxmlformats.org/officeDocument/2006/relationships/image" Target="../media/image66.jpeg"/></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26.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27.xml"/><Relationship Id="rId3" Type="http://schemas.openxmlformats.org/officeDocument/2006/relationships/image" Target="../media/image216.jpeg"/></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28.xml"/><Relationship Id="rId3" Type="http://schemas.openxmlformats.org/officeDocument/2006/relationships/image" Target="../media/image217.jpeg"/></Relationships>
</file>

<file path=ppt/slides/_rels/slide229.xml.rels><?xml version="1.0" encoding="UTF-8" standalone="yes"?>
<Relationships xmlns="http://schemas.openxmlformats.org/package/2006/relationships"><Relationship Id="rId3" Type="http://schemas.openxmlformats.org/officeDocument/2006/relationships/image" Target="../media/image218.png"/><Relationship Id="rId4" Type="http://schemas.openxmlformats.org/officeDocument/2006/relationships/hyperlink" Target="http://www.builditsolar.com/Projects/SolarHomes/UtahExtFact_Sheet_3.pdf" TargetMode="External"/><Relationship Id="rId1" Type="http://schemas.openxmlformats.org/officeDocument/2006/relationships/slideLayout" Target="../slideLayouts/slideLayout18.xml"/><Relationship Id="rId2" Type="http://schemas.openxmlformats.org/officeDocument/2006/relationships/notesSlide" Target="../notesSlides/notesSlide2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xml"/><Relationship Id="rId3" Type="http://schemas.openxmlformats.org/officeDocument/2006/relationships/image" Target="../media/image29.wmf"/></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0.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1.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3.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4.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5.xml"/><Relationship Id="rId3" Type="http://schemas.openxmlformats.org/officeDocument/2006/relationships/image" Target="../media/image39.png"/></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6.xml"/><Relationship Id="rId3" Type="http://schemas.openxmlformats.org/officeDocument/2006/relationships/image" Target="../media/image219.pn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7.xml"/><Relationship Id="rId3" Type="http://schemas.openxmlformats.org/officeDocument/2006/relationships/image" Target="../media/image40.pn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8.xml"/><Relationship Id="rId3" Type="http://schemas.openxmlformats.org/officeDocument/2006/relationships/image" Target="../media/image220.png"/></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9.xml"/><Relationship Id="rId3" Type="http://schemas.openxmlformats.org/officeDocument/2006/relationships/image" Target="../media/image2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4.xml"/><Relationship Id="rId3" Type="http://schemas.openxmlformats.org/officeDocument/2006/relationships/image" Target="../media/image29.wmf"/></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40.xml"/><Relationship Id="rId3" Type="http://schemas.openxmlformats.org/officeDocument/2006/relationships/image" Target="../media/image222.png"/></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41.xml"/><Relationship Id="rId3" Type="http://schemas.openxmlformats.org/officeDocument/2006/relationships/image" Target="../media/image223.png"/></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42.xml"/><Relationship Id="rId3" Type="http://schemas.openxmlformats.org/officeDocument/2006/relationships/image" Target="../media/image224.png"/></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43.xml"/></Relationships>
</file>

<file path=ppt/slides/_rels/slide244.xml.rels><?xml version="1.0" encoding="UTF-8" standalone="yes"?>
<Relationships xmlns="http://schemas.openxmlformats.org/package/2006/relationships"><Relationship Id="rId3" Type="http://schemas.openxmlformats.org/officeDocument/2006/relationships/image" Target="../media/image225.png"/><Relationship Id="rId4" Type="http://schemas.openxmlformats.org/officeDocument/2006/relationships/image" Target="../media/image226.png"/><Relationship Id="rId5" Type="http://schemas.openxmlformats.org/officeDocument/2006/relationships/image" Target="../media/image227.png"/><Relationship Id="rId1" Type="http://schemas.openxmlformats.org/officeDocument/2006/relationships/slideLayout" Target="../slideLayouts/slideLayout18.xml"/><Relationship Id="rId2" Type="http://schemas.openxmlformats.org/officeDocument/2006/relationships/notesSlide" Target="../notesSlides/notesSlide244.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45.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46.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47.xml"/><Relationship Id="rId3" Type="http://schemas.openxmlformats.org/officeDocument/2006/relationships/image" Target="../media/image228.png"/></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48.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9.xml"/><Relationship Id="rId3" Type="http://schemas.openxmlformats.org/officeDocument/2006/relationships/image" Target="../media/image125.jpe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18.xml"/><Relationship Id="rId2" Type="http://schemas.openxmlformats.org/officeDocument/2006/relationships/notesSlide" Target="../notesSlides/notesSlide25.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50.xml"/><Relationship Id="rId3" Type="http://schemas.openxmlformats.org/officeDocument/2006/relationships/image" Target="../media/image229.jpeg"/></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51.xml"/><Relationship Id="rId3" Type="http://schemas.openxmlformats.org/officeDocument/2006/relationships/image" Target="../media/image230.jpeg"/></Relationships>
</file>

<file path=ppt/slides/_rels/slide252.xml.rels><?xml version="1.0" encoding="UTF-8" standalone="yes"?>
<Relationships xmlns="http://schemas.openxmlformats.org/package/2006/relationships"><Relationship Id="rId3" Type="http://schemas.openxmlformats.org/officeDocument/2006/relationships/image" Target="../media/image231.emf"/><Relationship Id="rId4" Type="http://schemas.openxmlformats.org/officeDocument/2006/relationships/image" Target="../media/image232.emf"/><Relationship Id="rId5" Type="http://schemas.openxmlformats.org/officeDocument/2006/relationships/image" Target="../media/image233.emf"/><Relationship Id="rId1" Type="http://schemas.openxmlformats.org/officeDocument/2006/relationships/slideLayout" Target="../slideLayouts/slideLayout18.xml"/><Relationship Id="rId2" Type="http://schemas.openxmlformats.org/officeDocument/2006/relationships/notesSlide" Target="../notesSlides/notesSlide25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53.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54.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55.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56.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57.xml"/><Relationship Id="rId3" Type="http://schemas.openxmlformats.org/officeDocument/2006/relationships/image" Target="../media/image5.jpeg"/></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58.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59.xml"/><Relationship Id="rId3" Type="http://schemas.openxmlformats.org/officeDocument/2006/relationships/image" Target="../media/image6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6.xml"/><Relationship Id="rId3" Type="http://schemas.openxmlformats.org/officeDocument/2006/relationships/image" Target="../media/image30.png"/></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0.xml"/><Relationship Id="rId3" Type="http://schemas.openxmlformats.org/officeDocument/2006/relationships/image" Target="../media/image193.jpeg"/></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1.xml"/><Relationship Id="rId3" Type="http://schemas.openxmlformats.org/officeDocument/2006/relationships/image" Target="../media/image194.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notesSlide" Target="../notesSlides/notesSlide27.xml"/><Relationship Id="rId5" Type="http://schemas.openxmlformats.org/officeDocument/2006/relationships/image" Target="../media/image32.png"/><Relationship Id="rId1" Type="http://schemas.microsoft.com/office/2007/relationships/media" Target="file://localhost/Users/alan/Desktop/CCM250yrWarmingOrtho_long.mpg" TargetMode="External"/><Relationship Id="rId2" Type="http://schemas.openxmlformats.org/officeDocument/2006/relationships/video" Target="file://localhost/Users/alan/Desktop/CCM250yrWarmingOrtho_long.mpg"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8.xml"/><Relationship Id="rId3"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9.xml"/><Relationship Id="rId3"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0.xml"/><Relationship Id="rId3" Type="http://schemas.openxmlformats.org/officeDocument/2006/relationships/image" Target="../media/image35.wmf"/></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jpeg"/><Relationship Id="rId1" Type="http://schemas.openxmlformats.org/officeDocument/2006/relationships/slideLayout" Target="../slideLayouts/slideLayout18.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2.xml"/><Relationship Id="rId3" Type="http://schemas.openxmlformats.org/officeDocument/2006/relationships/image" Target="../media/image3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3.xml"/><Relationship Id="rId3"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4.xml"/><Relationship Id="rId3" Type="http://schemas.openxmlformats.org/officeDocument/2006/relationships/image" Target="../media/image3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6.xml"/><Relationship Id="rId3" Type="http://schemas.openxmlformats.org/officeDocument/2006/relationships/image" Target="../media/image3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7.xml"/><Relationship Id="rId3"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9.xml"/><Relationship Id="rId3" Type="http://schemas.openxmlformats.org/officeDocument/2006/relationships/image" Target="../media/image41.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18.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2.xml"/><Relationship Id="rId3" Type="http://schemas.openxmlformats.org/officeDocument/2006/relationships/image" Target="../media/image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3.xml"/><Relationship Id="rId3" Type="http://schemas.openxmlformats.org/officeDocument/2006/relationships/image" Target="../media/image4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4.xml"/><Relationship Id="rId3" Type="http://schemas.openxmlformats.org/officeDocument/2006/relationships/image" Target="../media/image45.w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5.xml"/><Relationship Id="rId3" Type="http://schemas.openxmlformats.org/officeDocument/2006/relationships/image" Target="../media/image46.w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6.xml"/><Relationship Id="rId3" Type="http://schemas.openxmlformats.org/officeDocument/2006/relationships/image" Target="../media/image47.emf"/></Relationships>
</file>

<file path=ppt/slides/_rels/slide47.xml.rels><?xml version="1.0" encoding="UTF-8" standalone="yes"?>
<Relationships xmlns="http://schemas.openxmlformats.org/package/2006/relationships"><Relationship Id="rId3" Type="http://schemas.openxmlformats.org/officeDocument/2006/relationships/hyperlink" Target="http://io9.com/5665736/blotting-out-the-sun-to-slow-down-global-warming-could-be-outlawed" TargetMode="External"/><Relationship Id="rId4" Type="http://schemas.openxmlformats.org/officeDocument/2006/relationships/hyperlink" Target="file:///\\localhost\Users\alan\Desktop\Blotting%20out%20the%20Sun%20to%20slow%20down%20global%20warming%20could%20be%20outlawed.flv" TargetMode="External"/><Relationship Id="rId5" Type="http://schemas.openxmlformats.org/officeDocument/2006/relationships/image" Target="../media/image48.png"/><Relationship Id="rId1" Type="http://schemas.openxmlformats.org/officeDocument/2006/relationships/slideLayout" Target="../slideLayouts/slideLayout18.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hyperlink" Target="http://io9.com/5665736/blotting-out-the-sun-to-slow-down-global-warming-could-be-outlawed" TargetMode="External"/><Relationship Id="rId4" Type="http://schemas.openxmlformats.org/officeDocument/2006/relationships/image" Target="../media/image48.png"/><Relationship Id="rId1" Type="http://schemas.openxmlformats.org/officeDocument/2006/relationships/slideLayout" Target="../slideLayouts/slideLayout18.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hyperlink" Target="http://io9.com/5665736/blotting-out-the-sun-to-slow-down-global-warming-could-be-outlawed" TargetMode="External"/><Relationship Id="rId4" Type="http://schemas.openxmlformats.org/officeDocument/2006/relationships/hyperlink" Target="..%5C..%5CMy%20Pictures%5CResearchWork%5CGlobalWarming%5Cio9_260.avi" TargetMode="External"/><Relationship Id="rId5" Type="http://schemas.openxmlformats.org/officeDocument/2006/relationships/image" Target="../media/image48.png"/><Relationship Id="rId1" Type="http://schemas.openxmlformats.org/officeDocument/2006/relationships/slideLayout" Target="../slideLayouts/slideLayout18.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0.xml"/><Relationship Id="rId3" Type="http://schemas.openxmlformats.org/officeDocument/2006/relationships/image" Target="../media/image4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1.xml"/><Relationship Id="rId3" Type="http://schemas.openxmlformats.org/officeDocument/2006/relationships/image" Target="../media/image50.w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 Id="rId3" Type="http://schemas.openxmlformats.org/officeDocument/2006/relationships/image" Target="../media/image5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3.xml"/><Relationship Id="rId3" Type="http://schemas.openxmlformats.org/officeDocument/2006/relationships/image" Target="../media/image52.wmf"/></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1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jpeg"/><Relationship Id="rId5" Type="http://schemas.openxmlformats.org/officeDocument/2006/relationships/image" Target="../media/image57.jpeg"/><Relationship Id="rId1" Type="http://schemas.openxmlformats.org/officeDocument/2006/relationships/slideLayout" Target="../slideLayouts/slideLayout18.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18.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7.xml"/><Relationship Id="rId3" Type="http://schemas.openxmlformats.org/officeDocument/2006/relationships/image" Target="../media/image60.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8.xml"/><Relationship Id="rId3" Type="http://schemas.openxmlformats.org/officeDocument/2006/relationships/image" Target="../media/image61.png"/></Relationships>
</file>

<file path=ppt/slides/_rels/slide59.xml.rels><?xml version="1.0" encoding="UTF-8" standalone="yes"?>
<Relationships xmlns="http://schemas.openxmlformats.org/package/2006/relationships"><Relationship Id="rId3" Type="http://schemas.openxmlformats.org/officeDocument/2006/relationships/image" Target="../media/image62.wmf"/><Relationship Id="rId4" Type="http://schemas.openxmlformats.org/officeDocument/2006/relationships/image" Target="../media/image63.jpeg"/><Relationship Id="rId1" Type="http://schemas.openxmlformats.org/officeDocument/2006/relationships/slideLayout" Target="../slideLayouts/slideLayout18.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1" Type="http://schemas.openxmlformats.org/officeDocument/2006/relationships/slideLayout" Target="../slideLayouts/slideLayout18.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4.xml"/><Relationship Id="rId3" Type="http://schemas.openxmlformats.org/officeDocument/2006/relationships/image" Target="../media/image66.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5.xml"/><Relationship Id="rId3" Type="http://schemas.openxmlformats.org/officeDocument/2006/relationships/image" Target="../media/image66.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8.xml"/><Relationship Id="rId3" Type="http://schemas.openxmlformats.org/officeDocument/2006/relationships/image" Target="../media/image6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9.xml"/><Relationship Id="rId3" Type="http://schemas.openxmlformats.org/officeDocument/2006/relationships/image" Target="../media/image6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0.xml"/><Relationship Id="rId3" Type="http://schemas.openxmlformats.org/officeDocument/2006/relationships/image" Target="../media/image6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18.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4.xml"/><Relationship Id="rId3" Type="http://schemas.openxmlformats.org/officeDocument/2006/relationships/image" Target="../media/image72.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5.xml"/><Relationship Id="rId3" Type="http://schemas.openxmlformats.org/officeDocument/2006/relationships/image" Target="../media/image73.png"/></Relationships>
</file>

<file path=ppt/slides/_rels/slide76.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1" Type="http://schemas.openxmlformats.org/officeDocument/2006/relationships/slideLayout" Target="../slideLayouts/slideLayout18.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1" Type="http://schemas.openxmlformats.org/officeDocument/2006/relationships/slideLayout" Target="../slideLayouts/slideLayout18.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1" Type="http://schemas.openxmlformats.org/officeDocument/2006/relationships/slideLayout" Target="../slideLayouts/slideLayout18.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3.png"/><Relationship Id="rId5" Type="http://schemas.openxmlformats.org/officeDocument/2006/relationships/image" Target="../media/image84.png"/><Relationship Id="rId1" Type="http://schemas.openxmlformats.org/officeDocument/2006/relationships/slideLayout" Target="../slideLayouts/slideLayout18.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85.png"/><Relationship Id="rId5" Type="http://schemas.openxmlformats.org/officeDocument/2006/relationships/image" Target="../media/image86.png"/><Relationship Id="rId1" Type="http://schemas.openxmlformats.org/officeDocument/2006/relationships/slideLayout" Target="../slideLayouts/slideLayout18.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90.png"/><Relationship Id="rId1" Type="http://schemas.openxmlformats.org/officeDocument/2006/relationships/slideLayout" Target="../slideLayouts/slideLayout18.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2.xml"/><Relationship Id="rId3" Type="http://schemas.openxmlformats.org/officeDocument/2006/relationships/image" Target="../media/image9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3.xml"/><Relationship Id="rId3" Type="http://schemas.openxmlformats.org/officeDocument/2006/relationships/image" Target="../media/image92.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4.xml"/><Relationship Id="rId3" Type="http://schemas.openxmlformats.org/officeDocument/2006/relationships/image" Target="../media/image9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5.xml"/><Relationship Id="rId3" Type="http://schemas.openxmlformats.org/officeDocument/2006/relationships/image" Target="../media/image94.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6.xml"/><Relationship Id="rId3" Type="http://schemas.openxmlformats.org/officeDocument/2006/relationships/image" Target="../media/image9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7.xml"/><Relationship Id="rId3" Type="http://schemas.openxmlformats.org/officeDocument/2006/relationships/image" Target="../media/image9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9.xml"/><Relationship Id="rId3" Type="http://schemas.openxmlformats.org/officeDocument/2006/relationships/image" Target="../media/image9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hyperlink" Target="http://climate.envsci.rutgers.edu/GeoMIP/events/rutgersfeb2011.html" TargetMode="External"/><Relationship Id="rId1" Type="http://schemas.openxmlformats.org/officeDocument/2006/relationships/slideLayout" Target="../slideLayouts/slideLayout18.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3" Type="http://schemas.openxmlformats.org/officeDocument/2006/relationships/hyperlink" Target="http://climate.envsci.rutgers.edu/GeoMIP/events/exetermarch2012.html" TargetMode="External"/><Relationship Id="rId4" Type="http://schemas.openxmlformats.org/officeDocument/2006/relationships/image" Target="../media/image99.jpeg"/><Relationship Id="rId1" Type="http://schemas.openxmlformats.org/officeDocument/2006/relationships/slideLayout" Target="../slideLayouts/slideLayout18.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3" Type="http://schemas.openxmlformats.org/officeDocument/2006/relationships/hyperlink" Target="http://climate.envsci.rutgers.edu/GeoMIP/events/potsdamapril2013.html" TargetMode="External"/><Relationship Id="rId4" Type="http://schemas.openxmlformats.org/officeDocument/2006/relationships/image" Target="../media/image100.jpeg"/><Relationship Id="rId1" Type="http://schemas.openxmlformats.org/officeDocument/2006/relationships/slideLayout" Target="../slideLayouts/slideLayout18.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3" Type="http://schemas.openxmlformats.org/officeDocument/2006/relationships/hyperlink" Target="http://climate.envsci.rutgers.edu/GeoMIP/events/parisapril2014.html" TargetMode="External"/><Relationship Id="rId4" Type="http://schemas.openxmlformats.org/officeDocument/2006/relationships/image" Target="../media/image101.jpeg"/><Relationship Id="rId1" Type="http://schemas.openxmlformats.org/officeDocument/2006/relationships/slideLayout" Target="../slideLayouts/slideLayout18.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3" Type="http://schemas.openxmlformats.org/officeDocument/2006/relationships/hyperlink" Target="http://www.asp.ucar.edu/ecsa/geoengineering-workshop.php" TargetMode="External"/><Relationship Id="rId4" Type="http://schemas.openxmlformats.org/officeDocument/2006/relationships/image" Target="../media/image102.jpeg"/><Relationship Id="rId1" Type="http://schemas.openxmlformats.org/officeDocument/2006/relationships/slideLayout" Target="../slideLayouts/slideLayout18.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6.xml"/><Relationship Id="rId3" Type="http://schemas.openxmlformats.org/officeDocument/2006/relationships/image" Target="../media/image103.gif"/></Relationships>
</file>

<file path=ppt/slides/_rels/slide97.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jpeg"/><Relationship Id="rId1" Type="http://schemas.openxmlformats.org/officeDocument/2006/relationships/slideLayout" Target="../slideLayouts/slideLayout18.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8.xml"/><Relationship Id="rId3" Type="http://schemas.openxmlformats.org/officeDocument/2006/relationships/image" Target="../media/image10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9.xml"/><Relationship Id="rId3" Type="http://schemas.openxmlformats.org/officeDocument/2006/relationships/image" Target="../media/image10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235857" y="1456058"/>
            <a:ext cx="8763000" cy="2862322"/>
          </a:xfrm>
          <a:prstGeom prst="rect">
            <a:avLst/>
          </a:prstGeom>
          <a:noFill/>
          <a:ln w="9525">
            <a:noFill/>
            <a:miter lim="800000"/>
            <a:headEnd/>
            <a:tailEnd/>
          </a:ln>
        </p:spPr>
        <p:txBody>
          <a:bodyPr>
            <a:spAutoFit/>
          </a:bodyPr>
          <a:lstStyle/>
          <a:p>
            <a:pPr algn="ctr"/>
            <a:r>
              <a:rPr lang="en-US" sz="6000" b="1" dirty="0" smtClean="0">
                <a:solidFill>
                  <a:srgbClr val="FFFF00"/>
                </a:solidFill>
              </a:rPr>
              <a:t>Stratospheric Sulfur Geoengineering ‐ Benefits and Risks</a:t>
            </a:r>
            <a:endParaRPr lang="en-US" sz="6000" b="1" dirty="0">
              <a:solidFill>
                <a:srgbClr val="FFFF00"/>
              </a:solidFill>
            </a:endParaRPr>
          </a:p>
        </p:txBody>
      </p:sp>
      <p:sp>
        <p:nvSpPr>
          <p:cNvPr id="7171" name="Text Box 3"/>
          <p:cNvSpPr txBox="1">
            <a:spLocks noChangeArrowheads="1"/>
          </p:cNvSpPr>
          <p:nvPr/>
        </p:nvSpPr>
        <p:spPr bwMode="auto">
          <a:xfrm>
            <a:off x="2057400" y="5791200"/>
            <a:ext cx="4953000" cy="457200"/>
          </a:xfrm>
          <a:prstGeom prst="rect">
            <a:avLst/>
          </a:prstGeom>
          <a:noFill/>
          <a:ln w="9525">
            <a:noFill/>
            <a:miter lim="800000"/>
            <a:headEnd/>
            <a:tailEnd/>
          </a:ln>
        </p:spPr>
        <p:txBody>
          <a:bodyPr>
            <a:spAutoFit/>
          </a:bodyPr>
          <a:lstStyle/>
          <a:p>
            <a:pPr algn="ctr" eaLnBrk="0" hangingPunct="0"/>
            <a:r>
              <a:rPr lang="en-US" b="1">
                <a:solidFill>
                  <a:schemeClr val="bg1"/>
                </a:solidFill>
              </a:rPr>
              <a:t>robock@envsci.rutgers.edu</a:t>
            </a:r>
            <a:endParaRPr lang="en-US" b="1">
              <a:solidFill>
                <a:schemeClr val="bg1"/>
              </a:solidFill>
              <a:latin typeface="Times New Roman" pitchFamily="18" charset="0"/>
            </a:endParaRPr>
          </a:p>
        </p:txBody>
      </p:sp>
      <p:sp>
        <p:nvSpPr>
          <p:cNvPr id="7172" name="Text Box 4"/>
          <p:cNvSpPr txBox="1">
            <a:spLocks noChangeArrowheads="1"/>
          </p:cNvSpPr>
          <p:nvPr/>
        </p:nvSpPr>
        <p:spPr bwMode="auto">
          <a:xfrm>
            <a:off x="1981200" y="6248400"/>
            <a:ext cx="5410200" cy="457200"/>
          </a:xfrm>
          <a:prstGeom prst="rect">
            <a:avLst/>
          </a:prstGeom>
          <a:noFill/>
          <a:ln w="9525">
            <a:noFill/>
            <a:miter lim="800000"/>
            <a:headEnd/>
            <a:tailEnd/>
          </a:ln>
        </p:spPr>
        <p:txBody>
          <a:bodyPr>
            <a:spAutoFit/>
          </a:bodyPr>
          <a:lstStyle/>
          <a:p>
            <a:pPr eaLnBrk="0" hangingPunct="0">
              <a:spcBef>
                <a:spcPct val="50000"/>
              </a:spcBef>
            </a:pPr>
            <a:r>
              <a:rPr lang="en-US" b="1">
                <a:solidFill>
                  <a:srgbClr val="DDDDDD"/>
                </a:solidFill>
              </a:rPr>
              <a:t>http://envsci.rutgers.edu/~robock</a:t>
            </a:r>
            <a:endParaRPr lang="en-US">
              <a:solidFill>
                <a:srgbClr val="DDDDDD"/>
              </a:solidFill>
              <a:latin typeface="Times New Roman" pitchFamily="18" charset="0"/>
            </a:endParaRPr>
          </a:p>
        </p:txBody>
      </p:sp>
      <p:sp>
        <p:nvSpPr>
          <p:cNvPr id="7173" name="Text Box 5"/>
          <p:cNvSpPr txBox="1">
            <a:spLocks noChangeArrowheads="1"/>
          </p:cNvSpPr>
          <p:nvPr/>
        </p:nvSpPr>
        <p:spPr bwMode="auto">
          <a:xfrm>
            <a:off x="145143" y="4227286"/>
            <a:ext cx="8839200" cy="1189038"/>
          </a:xfrm>
          <a:prstGeom prst="rect">
            <a:avLst/>
          </a:prstGeom>
          <a:noFill/>
          <a:ln w="9525">
            <a:noFill/>
            <a:miter lim="800000"/>
            <a:headEnd/>
            <a:tailEnd/>
          </a:ln>
        </p:spPr>
        <p:txBody>
          <a:bodyPr>
            <a:spAutoFit/>
          </a:bodyPr>
          <a:lstStyle/>
          <a:p>
            <a:pPr algn="ctr"/>
            <a:r>
              <a:rPr lang="en-US" sz="3200" b="1" dirty="0">
                <a:solidFill>
                  <a:schemeClr val="bg1"/>
                </a:solidFill>
              </a:rPr>
              <a:t>Alan Robock</a:t>
            </a:r>
            <a:br>
              <a:rPr lang="en-US" sz="3200" b="1" dirty="0">
                <a:solidFill>
                  <a:schemeClr val="bg1"/>
                </a:solidFill>
              </a:rPr>
            </a:br>
            <a:r>
              <a:rPr lang="en-US" sz="2000" b="1" dirty="0">
                <a:solidFill>
                  <a:srgbClr val="DDDDDD"/>
                </a:solidFill>
              </a:rPr>
              <a:t>Department of Environmental Sciences</a:t>
            </a:r>
            <a:br>
              <a:rPr lang="en-US" sz="2000" b="1" dirty="0">
                <a:solidFill>
                  <a:srgbClr val="DDDDDD"/>
                </a:solidFill>
              </a:rPr>
            </a:br>
            <a:r>
              <a:rPr lang="en-US" sz="2000" b="1" dirty="0">
                <a:solidFill>
                  <a:srgbClr val="DDDDDD"/>
                </a:solidFill>
              </a:rPr>
              <a:t>Rutgers University, New Brunswick, New Jersey</a:t>
            </a:r>
          </a:p>
        </p:txBody>
      </p:sp>
      <p:pic>
        <p:nvPicPr>
          <p:cNvPr id="6" name="Picture 2" descr="https://sebs.rutgers.edu/images/rutgers250-logo.png"/>
          <p:cNvPicPr>
            <a:picLocks noChangeAspect="1" noChangeArrowheads="1"/>
          </p:cNvPicPr>
          <p:nvPr/>
        </p:nvPicPr>
        <p:blipFill>
          <a:blip r:embed="rId3" cstate="print"/>
          <a:srcRect/>
          <a:stretch>
            <a:fillRect/>
          </a:stretch>
        </p:blipFill>
        <p:spPr bwMode="auto">
          <a:xfrm>
            <a:off x="7397958" y="77373"/>
            <a:ext cx="1654604" cy="1389868"/>
          </a:xfrm>
          <a:prstGeom prst="rect">
            <a:avLst/>
          </a:prstGeo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76200" y="2362200"/>
            <a:ext cx="8991600" cy="3924151"/>
          </a:xfrm>
          <a:prstGeom prst="rect">
            <a:avLst/>
          </a:prstGeom>
          <a:noFill/>
        </p:spPr>
        <p:txBody>
          <a:bodyPr wrap="square" rtlCol="0">
            <a:spAutoFit/>
          </a:bodyPr>
          <a:lstStyle/>
          <a:p>
            <a:r>
              <a:rPr lang="en-US" sz="1800" b="1" dirty="0" smtClean="0"/>
              <a:t>Identifying Profitability In Arctic Shipping With Safe &amp; Efficient Operations</a:t>
            </a:r>
          </a:p>
          <a:p>
            <a:pPr>
              <a:spcBef>
                <a:spcPts val="600"/>
              </a:spcBef>
              <a:tabLst>
                <a:tab pos="457200" algn="l"/>
              </a:tabLst>
            </a:pPr>
            <a:r>
              <a:rPr lang="en-US" sz="1800" dirty="0" smtClean="0"/>
              <a:t>	ACI’s 7th Arctic Shipping Summit 2015 will focus on discussing the practical solutions necessary for the ship owners to decide whether they should invest in </a:t>
            </a:r>
            <a:r>
              <a:rPr lang="en-US" sz="1800" dirty="0" err="1" smtClean="0"/>
              <a:t>utilising</a:t>
            </a:r>
            <a:r>
              <a:rPr lang="en-US" sz="1800" dirty="0" smtClean="0"/>
              <a:t> the Northern Sea Route. The meeting will provide updates on key developments and regulations in the Arctic, as well as present expert views on possible future advances in governing the transport routes.</a:t>
            </a:r>
          </a:p>
          <a:p>
            <a:pPr>
              <a:spcBef>
                <a:spcPts val="600"/>
              </a:spcBef>
              <a:tabLst>
                <a:tab pos="457200" algn="l"/>
              </a:tabLst>
            </a:pPr>
            <a:r>
              <a:rPr lang="en-US" sz="1800" dirty="0" smtClean="0"/>
              <a:t>	The conference will also address how to overcome the operational challenges that exist while entering the region. These include navigation, communications, risk and safety management, search and rescue, vessel design and crew training. The meeting will provide an outlook for the recent innovations in ice class vessel design as well as updates on ice breaker technology.</a:t>
            </a:r>
          </a:p>
          <a:p>
            <a:pPr>
              <a:spcBef>
                <a:spcPts val="600"/>
              </a:spcBef>
              <a:tabLst>
                <a:tab pos="457200" algn="l"/>
              </a:tabLst>
            </a:pPr>
            <a:r>
              <a:rPr lang="en-US" sz="1800" dirty="0" smtClean="0"/>
              <a:t>	Joining the Summit will allow participants to better understand and evaluate the business model for operating in the Arctic.</a:t>
            </a:r>
            <a:endParaRPr lang="en-US" sz="1800" dirty="0"/>
          </a:p>
        </p:txBody>
      </p:sp>
      <p:pic>
        <p:nvPicPr>
          <p:cNvPr id="1673218" name="Picture 2" descr="MAS7 banner new"/>
          <p:cNvPicPr>
            <a:picLocks noChangeAspect="1" noChangeArrowheads="1"/>
          </p:cNvPicPr>
          <p:nvPr/>
        </p:nvPicPr>
        <p:blipFill>
          <a:blip r:embed="rId3" cstate="print"/>
          <a:srcRect/>
          <a:stretch>
            <a:fillRect/>
          </a:stretch>
        </p:blipFill>
        <p:spPr bwMode="auto">
          <a:xfrm>
            <a:off x="76200" y="152400"/>
            <a:ext cx="8991600" cy="1989945"/>
          </a:xfrm>
          <a:prstGeom prst="rect">
            <a:avLst/>
          </a:prstGeom>
          <a:noFill/>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Box 2"/>
          <p:cNvSpPr txBox="1">
            <a:spLocks noChangeArrowheads="1"/>
          </p:cNvSpPr>
          <p:nvPr/>
        </p:nvSpPr>
        <p:spPr bwMode="auto">
          <a:xfrm>
            <a:off x="246063" y="5921375"/>
            <a:ext cx="8570912" cy="708025"/>
          </a:xfrm>
          <a:prstGeom prst="rect">
            <a:avLst/>
          </a:prstGeom>
          <a:solidFill>
            <a:schemeClr val="bg1"/>
          </a:solidFill>
          <a:ln w="28575">
            <a:solidFill>
              <a:schemeClr val="tx1"/>
            </a:solidFill>
            <a:miter lim="800000"/>
            <a:headEnd/>
            <a:tailEnd/>
          </a:ln>
        </p:spPr>
        <p:txBody>
          <a:bodyPr>
            <a:spAutoFit/>
          </a:bodyPr>
          <a:lstStyle/>
          <a:p>
            <a:r>
              <a:rPr lang="en-US" sz="2000"/>
              <a:t>G2:  In combination with 1% CO</a:t>
            </a:r>
            <a:r>
              <a:rPr lang="en-US" sz="2000" baseline="-25000"/>
              <a:t>2</a:t>
            </a:r>
            <a:r>
              <a:rPr lang="en-US" sz="2000"/>
              <a:t> increase per year, gradually reduce the solar constant to balance the changing radiative forcing.</a:t>
            </a:r>
          </a:p>
        </p:txBody>
      </p:sp>
      <p:pic>
        <p:nvPicPr>
          <p:cNvPr id="114691" name="Picture 4"/>
          <p:cNvPicPr>
            <a:picLocks noChangeAspect="1" noChangeArrowheads="1"/>
          </p:cNvPicPr>
          <p:nvPr/>
        </p:nvPicPr>
        <p:blipFill>
          <a:blip r:embed="rId3" cstate="print"/>
          <a:srcRect/>
          <a:stretch>
            <a:fillRect/>
          </a:stretch>
        </p:blipFill>
        <p:spPr bwMode="auto">
          <a:xfrm>
            <a:off x="444500" y="276225"/>
            <a:ext cx="8096250" cy="5435600"/>
          </a:xfrm>
          <a:prstGeom prst="rect">
            <a:avLst/>
          </a:prstGeom>
          <a:noFill/>
          <a:ln w="38100">
            <a:noFill/>
            <a:miter lim="800000"/>
            <a:headEnd/>
            <a:tailEnd type="none" w="lg" len="lg"/>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Box 2"/>
          <p:cNvSpPr txBox="1">
            <a:spLocks noChangeArrowheads="1"/>
          </p:cNvSpPr>
          <p:nvPr/>
        </p:nvSpPr>
        <p:spPr bwMode="auto">
          <a:xfrm>
            <a:off x="195263" y="5443538"/>
            <a:ext cx="8767762" cy="1322387"/>
          </a:xfrm>
          <a:prstGeom prst="rect">
            <a:avLst/>
          </a:prstGeom>
          <a:solidFill>
            <a:schemeClr val="bg1"/>
          </a:solidFill>
          <a:ln w="28575">
            <a:solidFill>
              <a:schemeClr val="tx1"/>
            </a:solidFill>
            <a:miter lim="800000"/>
            <a:headEnd/>
            <a:tailEnd/>
          </a:ln>
        </p:spPr>
        <p:txBody>
          <a:bodyPr>
            <a:spAutoFit/>
          </a:bodyPr>
          <a:lstStyle/>
          <a:p>
            <a:r>
              <a:rPr lang="en-US" sz="2000"/>
              <a:t>G3:  In combination with RCP4.5 forcing, starting in 2020, gradual ramp-up the amount of SO</a:t>
            </a:r>
            <a:r>
              <a:rPr lang="en-US" sz="2000" baseline="-25000"/>
              <a:t>2</a:t>
            </a:r>
            <a:r>
              <a:rPr lang="en-US" sz="2000"/>
              <a:t> or sulfate aerosol injected, with the purpose of keeping global average temperature nearly constant.  Injection will be done at one point on the Equator or uniformly globally.</a:t>
            </a:r>
          </a:p>
        </p:txBody>
      </p:sp>
      <p:pic>
        <p:nvPicPr>
          <p:cNvPr id="115715" name="Picture 4"/>
          <p:cNvPicPr>
            <a:picLocks noChangeAspect="1" noChangeArrowheads="1"/>
          </p:cNvPicPr>
          <p:nvPr/>
        </p:nvPicPr>
        <p:blipFill>
          <a:blip r:embed="rId3" cstate="print"/>
          <a:srcRect/>
          <a:stretch>
            <a:fillRect/>
          </a:stretch>
        </p:blipFill>
        <p:spPr bwMode="auto">
          <a:xfrm>
            <a:off x="633413" y="0"/>
            <a:ext cx="7605712" cy="5237163"/>
          </a:xfrm>
          <a:prstGeom prst="rect">
            <a:avLst/>
          </a:prstGeom>
          <a:noFill/>
          <a:ln w="38100">
            <a:noFill/>
            <a:miter lim="800000"/>
            <a:headEnd/>
            <a:tailEnd type="none" w="lg" len="lg"/>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Box 2"/>
          <p:cNvSpPr txBox="1">
            <a:spLocks noChangeArrowheads="1"/>
          </p:cNvSpPr>
          <p:nvPr/>
        </p:nvSpPr>
        <p:spPr bwMode="auto">
          <a:xfrm>
            <a:off x="195263" y="5443538"/>
            <a:ext cx="8767762" cy="1322387"/>
          </a:xfrm>
          <a:prstGeom prst="rect">
            <a:avLst/>
          </a:prstGeom>
          <a:solidFill>
            <a:schemeClr val="bg1"/>
          </a:solidFill>
          <a:ln w="28575">
            <a:solidFill>
              <a:schemeClr val="tx1"/>
            </a:solidFill>
            <a:miter lim="800000"/>
            <a:headEnd/>
            <a:tailEnd/>
          </a:ln>
        </p:spPr>
        <p:txBody>
          <a:bodyPr>
            <a:spAutoFit/>
          </a:bodyPr>
          <a:lstStyle/>
          <a:p>
            <a:r>
              <a:rPr lang="en-US" sz="2000" dirty="0"/>
              <a:t>G4:  </a:t>
            </a:r>
            <a:r>
              <a:rPr lang="en-US" sz="2000" dirty="0" smtClean="0"/>
              <a:t>In </a:t>
            </a:r>
            <a:r>
              <a:rPr lang="en-US" sz="2000" dirty="0"/>
              <a:t>combination with RCP4.5 forcing, starting in 2020, daily injections of a constant amount of SO</a:t>
            </a:r>
            <a:r>
              <a:rPr lang="en-US" sz="2000" baseline="-25000" dirty="0"/>
              <a:t>2</a:t>
            </a:r>
            <a:r>
              <a:rPr lang="en-US" sz="2000" dirty="0"/>
              <a:t> at a rate of 5 Tg SO</a:t>
            </a:r>
            <a:r>
              <a:rPr lang="en-US" sz="2000" baseline="-25000" dirty="0"/>
              <a:t>2</a:t>
            </a:r>
            <a:r>
              <a:rPr lang="en-US" sz="2000" dirty="0"/>
              <a:t> per year at one point on the Equator through the lower stratosphere (approximately 16-25 km in altitude).</a:t>
            </a:r>
          </a:p>
        </p:txBody>
      </p:sp>
      <p:pic>
        <p:nvPicPr>
          <p:cNvPr id="116739" name="Picture 4"/>
          <p:cNvPicPr>
            <a:picLocks noChangeAspect="1" noChangeArrowheads="1"/>
          </p:cNvPicPr>
          <p:nvPr/>
        </p:nvPicPr>
        <p:blipFill>
          <a:blip r:embed="rId3" cstate="print"/>
          <a:srcRect/>
          <a:stretch>
            <a:fillRect/>
          </a:stretch>
        </p:blipFill>
        <p:spPr bwMode="auto">
          <a:xfrm>
            <a:off x="769938" y="0"/>
            <a:ext cx="7423150" cy="5314950"/>
          </a:xfrm>
          <a:prstGeom prst="rect">
            <a:avLst/>
          </a:prstGeom>
          <a:noFill/>
          <a:ln w="38100">
            <a:noFill/>
            <a:miter lim="800000"/>
            <a:headEnd/>
            <a:tailEnd type="none" w="lg" len="lg"/>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115888"/>
          <a:ext cx="9144000" cy="5977571"/>
        </p:xfrm>
        <a:graphic>
          <a:graphicData uri="http://schemas.openxmlformats.org/drawingml/2006/table">
            <a:tbl>
              <a:tblPr/>
              <a:tblGrid>
                <a:gridCol w="1679575"/>
                <a:gridCol w="1217613"/>
                <a:gridCol w="1065212"/>
                <a:gridCol w="898525"/>
                <a:gridCol w="1192213"/>
                <a:gridCol w="1381125"/>
                <a:gridCol w="598487"/>
                <a:gridCol w="214313"/>
                <a:gridCol w="193675"/>
                <a:gridCol w="214312"/>
                <a:gridCol w="319088"/>
                <a:gridCol w="169862"/>
              </a:tblGrid>
              <a:tr h="174625">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7">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700" b="1" i="0" u="sng" strike="noStrike" cap="none" normalizeH="0" baseline="0" smtClean="0">
                          <a:ln>
                            <a:noFill/>
                          </a:ln>
                          <a:solidFill>
                            <a:srgbClr val="000000"/>
                          </a:solidFill>
                          <a:effectLst/>
                          <a:latin typeface="Comic Sans MS" pitchFamily="66" charset="0"/>
                          <a:ea typeface="ＭＳ Ｐゴシック" pitchFamily="34" charset="-128"/>
                        </a:rPr>
                        <a:t># of ensemble members (* in progress)</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317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00"/>
                          </a:solidFill>
                          <a:effectLst/>
                          <a:latin typeface="Comic Sans MS" pitchFamily="66" charset="0"/>
                          <a:ea typeface="ＭＳ Ｐゴシック" pitchFamily="34" charset="-128"/>
                        </a:rPr>
                        <a:t>Model </a:t>
                      </a:r>
                      <a:br>
                        <a:rPr kumimoji="0" lang="en-US" sz="700" b="1" i="0" u="none" strike="noStrike" cap="none" normalizeH="0" baseline="0" smtClean="0">
                          <a:ln>
                            <a:noFill/>
                          </a:ln>
                          <a:solidFill>
                            <a:srgbClr val="000000"/>
                          </a:solidFill>
                          <a:effectLst/>
                          <a:latin typeface="Comic Sans MS" pitchFamily="66" charset="0"/>
                          <a:ea typeface="ＭＳ Ｐゴシック" pitchFamily="34" charset="-128"/>
                        </a:rPr>
                      </a:br>
                      <a:r>
                        <a:rPr kumimoji="0" lang="en-US" sz="700" b="1" i="0" u="none" strike="noStrike" cap="none" normalizeH="0" baseline="0" smtClean="0">
                          <a:ln>
                            <a:noFill/>
                          </a:ln>
                          <a:solidFill>
                            <a:srgbClr val="000000"/>
                          </a:solidFill>
                          <a:effectLst/>
                          <a:latin typeface="Comic Sans MS" pitchFamily="66" charset="0"/>
                          <a:ea typeface="ＭＳ Ｐゴシック" pitchFamily="34" charset="-128"/>
                        </a:rPr>
                        <a:t>(</a:t>
                      </a:r>
                      <a:r>
                        <a:rPr kumimoji="0" lang="en-US" sz="700" b="1" i="0" u="none" strike="noStrike" cap="none" normalizeH="0" baseline="0" smtClean="0">
                          <a:ln>
                            <a:noFill/>
                          </a:ln>
                          <a:solidFill>
                            <a:srgbClr val="DD0806"/>
                          </a:solidFill>
                          <a:effectLst/>
                          <a:latin typeface="Comic Sans MS" pitchFamily="66" charset="0"/>
                          <a:ea typeface="ＭＳ Ｐゴシック" pitchFamily="34" charset="-128"/>
                        </a:rPr>
                        <a:t>CMIP5 </a:t>
                      </a:r>
                      <a:r>
                        <a:rPr kumimoji="0" lang="en-US" sz="700" b="1" i="0" u="none" strike="noStrike" cap="none" normalizeH="0" baseline="0" smtClean="0">
                          <a:ln>
                            <a:noFill/>
                          </a:ln>
                          <a:solidFill>
                            <a:srgbClr val="000000"/>
                          </a:solidFill>
                          <a:effectLst/>
                          <a:latin typeface="Comic Sans MS" pitchFamily="66" charset="0"/>
                          <a:ea typeface="ＭＳ Ｐゴシック" pitchFamily="34" charset="-128"/>
                        </a:rPr>
                        <a:t>or</a:t>
                      </a:r>
                      <a:r>
                        <a:rPr kumimoji="0" lang="en-US" sz="700" b="1" i="0" u="none" strike="noStrike" cap="none" normalizeH="0" baseline="0" smtClean="0">
                          <a:ln>
                            <a:noFill/>
                          </a:ln>
                          <a:solidFill>
                            <a:srgbClr val="DD0806"/>
                          </a:solidFill>
                          <a:effectLst/>
                          <a:latin typeface="Comic Sans MS" pitchFamily="66" charset="0"/>
                          <a:ea typeface="ＭＳ Ｐゴシック" pitchFamily="34" charset="-128"/>
                        </a:rPr>
                        <a:t> </a:t>
                      </a:r>
                      <a:r>
                        <a:rPr kumimoji="0" lang="en-US" sz="700" b="1" i="0" u="none" strike="noStrike" cap="none" normalizeH="0" baseline="0" smtClean="0">
                          <a:ln>
                            <a:noFill/>
                          </a:ln>
                          <a:solidFill>
                            <a:srgbClr val="0000FF"/>
                          </a:solidFill>
                          <a:effectLst/>
                          <a:latin typeface="Comic Sans MS" pitchFamily="66" charset="0"/>
                          <a:ea typeface="ＭＳ Ｐゴシック" pitchFamily="34" charset="-128"/>
                        </a:rPr>
                        <a:t>CCMVal</a:t>
                      </a:r>
                      <a:r>
                        <a:rPr kumimoji="0" lang="en-US" sz="700" b="1" i="0" u="none" strike="noStrike" cap="none" normalizeH="0" baseline="0" smtClean="0">
                          <a:ln>
                            <a:noFill/>
                          </a:ln>
                          <a:solidFill>
                            <a:srgbClr val="DD0806"/>
                          </a:solidFill>
                          <a:effectLst/>
                          <a:latin typeface="Comic Sans MS" pitchFamily="66" charset="0"/>
                          <a:ea typeface="ＭＳ Ｐゴシック" pitchFamily="34" charset="-128"/>
                        </a:rPr>
                        <a:t> </a:t>
                      </a:r>
                      <a:r>
                        <a:rPr kumimoji="0" lang="en-US" sz="700" b="1" i="0" u="none" strike="noStrike" cap="none" normalizeH="0" baseline="0" smtClean="0">
                          <a:ln>
                            <a:noFill/>
                          </a:ln>
                          <a:solidFill>
                            <a:srgbClr val="000000"/>
                          </a:solidFill>
                          <a:effectLst/>
                          <a:latin typeface="Comic Sans MS" pitchFamily="66" charset="0"/>
                          <a:ea typeface="ＭＳ Ｐゴシック" pitchFamily="34" charset="-128"/>
                        </a:rPr>
                        <a:t>participant)</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00"/>
                          </a:solidFill>
                          <a:effectLst/>
                          <a:latin typeface="Comic Sans MS" pitchFamily="66" charset="0"/>
                          <a:ea typeface="ＭＳ Ｐゴシック" pitchFamily="34" charset="-128"/>
                        </a:rPr>
                        <a:t>Contact</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00"/>
                          </a:solidFill>
                          <a:effectLst/>
                          <a:latin typeface="Comic Sans MS" pitchFamily="66" charset="0"/>
                          <a:ea typeface="ＭＳ Ｐゴシック" pitchFamily="34" charset="-128"/>
                        </a:rPr>
                        <a:t>Atmospheric Model Resolution</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00"/>
                          </a:solidFill>
                          <a:effectLst/>
                          <a:latin typeface="Comic Sans MS" pitchFamily="66" charset="0"/>
                          <a:ea typeface="ＭＳ Ｐゴシック" pitchFamily="34" charset="-128"/>
                        </a:rPr>
                        <a:t>Atmospheric Model Top</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00"/>
                          </a:solidFill>
                          <a:effectLst/>
                          <a:latin typeface="Comic Sans MS" pitchFamily="66" charset="0"/>
                          <a:ea typeface="ＭＳ Ｐゴシック" pitchFamily="34" charset="-128"/>
                        </a:rPr>
                        <a:t>Oceanic Model Resolution</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00"/>
                          </a:solidFill>
                          <a:effectLst/>
                          <a:latin typeface="Comic Sans MS" pitchFamily="66" charset="0"/>
                          <a:ea typeface="ＭＳ Ｐゴシック" pitchFamily="34" charset="-128"/>
                        </a:rPr>
                        <a:t>Stratospheric Aerosols</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00"/>
                          </a:solidFill>
                          <a:effectLst/>
                          <a:latin typeface="Comic Sans MS" pitchFamily="66" charset="0"/>
                          <a:ea typeface="ＭＳ Ｐゴシック" pitchFamily="34" charset="-128"/>
                        </a:rPr>
                        <a:t>Ozone</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00"/>
                          </a:solidFill>
                          <a:effectLst/>
                          <a:latin typeface="Comic Sans MS" pitchFamily="66" charset="0"/>
                          <a:ea typeface="ＭＳ Ｐゴシック" pitchFamily="34" charset="-128"/>
                        </a:rPr>
                        <a:t>G1</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00"/>
                          </a:solidFill>
                          <a:effectLst/>
                          <a:latin typeface="Comic Sans MS" pitchFamily="66" charset="0"/>
                          <a:ea typeface="ＭＳ Ｐゴシック" pitchFamily="34" charset="-128"/>
                        </a:rPr>
                        <a:t>G2</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00"/>
                          </a:solidFill>
                          <a:effectLst/>
                          <a:latin typeface="Comic Sans MS" pitchFamily="66" charset="0"/>
                          <a:ea typeface="ＭＳ Ｐゴシック" pitchFamily="34" charset="-128"/>
                        </a:rPr>
                        <a:t>G3</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00"/>
                          </a:solidFill>
                          <a:effectLst/>
                          <a:latin typeface="Comic Sans MS" pitchFamily="66" charset="0"/>
                          <a:ea typeface="ＭＳ Ｐゴシック" pitchFamily="34" charset="-128"/>
                        </a:rPr>
                        <a:t>G3 solar</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00"/>
                          </a:solidFill>
                          <a:effectLst/>
                          <a:latin typeface="Comic Sans MS" pitchFamily="66" charset="0"/>
                          <a:ea typeface="ＭＳ Ｐゴシック" pitchFamily="34" charset="-128"/>
                        </a:rPr>
                        <a:t>G4</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31775">
                <a:tc>
                  <a:txBody>
                    <a:bodyPr/>
                    <a:lstStyle/>
                    <a:p>
                      <a:pPr marL="0" marR="0" lvl="0" indent="0" algn="just"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DD0806"/>
                          </a:solidFill>
                          <a:effectLst/>
                          <a:latin typeface="Comic Sans MS" pitchFamily="66" charset="0"/>
                          <a:ea typeface="ＭＳ Ｐゴシック" pitchFamily="34" charset="-128"/>
                        </a:rPr>
                        <a:t>BNU-ESM</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John Moore, Duoying Ji</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700" b="0" i="0" u="none" strike="noStrike" cap="none" normalizeH="0" baseline="0" smtClean="0">
                          <a:ln>
                            <a:noFill/>
                          </a:ln>
                          <a:solidFill>
                            <a:srgbClr val="000000"/>
                          </a:solidFill>
                          <a:effectLst/>
                          <a:latin typeface="Comic Sans MS" pitchFamily="66" charset="0"/>
                          <a:ea typeface="ＭＳ Ｐゴシック" pitchFamily="34" charset="-128"/>
                        </a:rPr>
                        <a:t>2.</a:t>
                      </a: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8</a:t>
                      </a:r>
                      <a:r>
                        <a:rPr kumimoji="0" lang="pl-PL" sz="700" b="0" i="0" u="none" strike="noStrike" cap="none" normalizeH="0" baseline="0" smtClean="0">
                          <a:ln>
                            <a:noFill/>
                          </a:ln>
                          <a:solidFill>
                            <a:srgbClr val="000000"/>
                          </a:solidFill>
                          <a:effectLst/>
                          <a:latin typeface="Comic Sans MS" pitchFamily="66" charset="0"/>
                          <a:ea typeface="ＭＳ Ｐゴシック" pitchFamily="34" charset="-128"/>
                        </a:rPr>
                        <a:t>° lat x </a:t>
                      </a: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2.8</a:t>
                      </a:r>
                      <a:r>
                        <a:rPr kumimoji="0" lang="pl-PL" sz="700" b="0" i="0" u="none" strike="noStrike" cap="none" normalizeH="0" baseline="0" smtClean="0">
                          <a:ln>
                            <a:noFill/>
                          </a:ln>
                          <a:solidFill>
                            <a:srgbClr val="000000"/>
                          </a:solidFill>
                          <a:effectLst/>
                          <a:latin typeface="Comic Sans MS" pitchFamily="66" charset="0"/>
                          <a:ea typeface="ＭＳ Ｐゴシック" pitchFamily="34" charset="-128"/>
                        </a:rPr>
                        <a:t>° lon L</a:t>
                      </a: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26</a:t>
                      </a:r>
                      <a:endParaRPr kumimoji="0" lang="pl-PL"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42 km</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200 km lat x 360 km lon</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Prescribed</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Prescribed</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1</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3</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1</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1</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31775">
                <a:tc>
                  <a:txBody>
                    <a:bodyPr/>
                    <a:lstStyle/>
                    <a:p>
                      <a:pPr marL="0" marR="0" lvl="0" indent="0" algn="just"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DD0806"/>
                          </a:solidFill>
                          <a:effectLst/>
                          <a:latin typeface="Comic Sans MS" pitchFamily="66" charset="0"/>
                          <a:ea typeface="ＭＳ Ｐゴシック" pitchFamily="34" charset="-128"/>
                        </a:rPr>
                        <a:t>MPI-ESM –LR (ECHAM6)</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Hauke Schmidt, Ulrike Niemeier</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T63L47</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0.01 mb</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1.5</a:t>
                      </a:r>
                      <a:r>
                        <a:rPr kumimoji="0" lang="pl-PL" sz="700" b="0" i="0" u="none" strike="noStrike" cap="none" normalizeH="0" baseline="0" smtClean="0">
                          <a:ln>
                            <a:noFill/>
                          </a:ln>
                          <a:solidFill>
                            <a:srgbClr val="000000"/>
                          </a:solidFill>
                          <a:effectLst/>
                          <a:latin typeface="Comic Sans MS" pitchFamily="66" charset="0"/>
                          <a:ea typeface="ＭＳ Ｐゴシック" pitchFamily="34" charset="-128"/>
                        </a:rPr>
                        <a:t>° lat X </a:t>
                      </a: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1.5</a:t>
                      </a:r>
                      <a:r>
                        <a:rPr kumimoji="0" lang="pl-PL" sz="700" b="0" i="0" u="none" strike="noStrike" cap="none" normalizeH="0" baseline="0" smtClean="0">
                          <a:ln>
                            <a:noFill/>
                          </a:ln>
                          <a:solidFill>
                            <a:srgbClr val="000000"/>
                          </a:solidFill>
                          <a:effectLst/>
                          <a:latin typeface="Comic Sans MS" pitchFamily="66" charset="0"/>
                          <a:ea typeface="ＭＳ Ｐゴシック" pitchFamily="34" charset="-128"/>
                        </a:rPr>
                        <a:t>° lon</a:t>
                      </a:r>
                    </a:p>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 L40</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Prescribed AOD and surface area</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Prescribed</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1</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1</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3</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34950">
                <a:tc>
                  <a:txBody>
                    <a:bodyPr/>
                    <a:lstStyle/>
                    <a:p>
                      <a:pPr marL="0" marR="0" lvl="0" indent="0" algn="just"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DD0806"/>
                          </a:solidFill>
                          <a:effectLst/>
                          <a:latin typeface="Comic Sans MS" pitchFamily="66" charset="0"/>
                          <a:ea typeface="ＭＳ Ｐゴシック" pitchFamily="34" charset="-128"/>
                        </a:rPr>
                        <a:t>IPSLCM5A</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Michael Schulz, Diana Karam, Olivier Boucher</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700" b="0" i="0" u="none" strike="noStrike" cap="none" normalizeH="0" baseline="0" smtClean="0">
                          <a:ln>
                            <a:noFill/>
                          </a:ln>
                          <a:solidFill>
                            <a:srgbClr val="000000"/>
                          </a:solidFill>
                          <a:effectLst/>
                          <a:latin typeface="Comic Sans MS" pitchFamily="66" charset="0"/>
                          <a:ea typeface="ＭＳ Ｐゴシック" pitchFamily="34" charset="-128"/>
                        </a:rPr>
                        <a:t>2.5° lat x 3.75° lon L39</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0.1 mb (80 km)</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700" b="0" i="0" u="none" strike="noStrike" cap="none" normalizeH="0" baseline="0" smtClean="0">
                          <a:ln>
                            <a:noFill/>
                          </a:ln>
                          <a:solidFill>
                            <a:srgbClr val="000000"/>
                          </a:solidFill>
                          <a:effectLst/>
                          <a:latin typeface="Comic Sans MS" pitchFamily="66" charset="0"/>
                          <a:ea typeface="ＭＳ Ｐゴシック" pitchFamily="34" charset="-128"/>
                        </a:rPr>
                        <a:t>2° lat X 2° lon</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Prescribed AOD</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Calculated</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1</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1</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00"/>
                          </a:solidFill>
                          <a:effectLst/>
                          <a:latin typeface="Comic Sans MS" pitchFamily="66" charset="0"/>
                          <a:ea typeface="ＭＳ Ｐゴシック" pitchFamily="34" charset="-128"/>
                        </a:rPr>
                        <a:t>*</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31775">
                <a:tc>
                  <a:txBody>
                    <a:bodyPr/>
                    <a:lstStyle/>
                    <a:p>
                      <a:pPr marL="0" marR="0" lvl="0" indent="0" algn="just"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DD0806"/>
                          </a:solidFill>
                          <a:effectLst/>
                          <a:latin typeface="Comic Sans MS" pitchFamily="66" charset="0"/>
                          <a:ea typeface="ＭＳ Ｐゴシック" pitchFamily="34" charset="-128"/>
                        </a:rPr>
                        <a:t>GISS ModelE2</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Ben Kravitz</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700" b="0" i="0" u="none" strike="noStrike" cap="none" normalizeH="0" baseline="0" smtClean="0">
                          <a:ln>
                            <a:noFill/>
                          </a:ln>
                          <a:solidFill>
                            <a:srgbClr val="000000"/>
                          </a:solidFill>
                          <a:effectLst/>
                          <a:latin typeface="Comic Sans MS" pitchFamily="66" charset="0"/>
                          <a:ea typeface="ＭＳ Ｐゴシック" pitchFamily="34" charset="-128"/>
                        </a:rPr>
                        <a:t>2° lat X 2.5° lon L40</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0.1 mb (80 km)</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700" b="0" i="0" u="none" strike="noStrike" cap="none" normalizeH="0" baseline="0" smtClean="0">
                          <a:ln>
                            <a:noFill/>
                          </a:ln>
                          <a:solidFill>
                            <a:srgbClr val="000000"/>
                          </a:solidFill>
                          <a:effectLst/>
                          <a:latin typeface="Comic Sans MS" pitchFamily="66" charset="0"/>
                          <a:ea typeface="ＭＳ Ｐゴシック" pitchFamily="34" charset="-128"/>
                        </a:rPr>
                        <a:t>1° lat X 1.25° lon L32</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Generated from SO</a:t>
                      </a:r>
                      <a:r>
                        <a:rPr kumimoji="0" lang="en-US" sz="700" b="0" i="0" u="none" strike="noStrike" cap="none" normalizeH="0" baseline="-25000" smtClean="0">
                          <a:ln>
                            <a:noFill/>
                          </a:ln>
                          <a:solidFill>
                            <a:srgbClr val="000000"/>
                          </a:solidFill>
                          <a:effectLst/>
                          <a:latin typeface="Comic Sans MS" pitchFamily="66" charset="0"/>
                          <a:ea typeface="ＭＳ Ｐゴシック" pitchFamily="34" charset="-128"/>
                        </a:rPr>
                        <a:t>2</a:t>
                      </a: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 injection (Koch scheme)</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Calculated</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3</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3</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3</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3</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46063">
                <a:tc>
                  <a:txBody>
                    <a:bodyPr/>
                    <a:lstStyle/>
                    <a:p>
                      <a:pPr marL="0" marR="0" lvl="0" indent="0" algn="just"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DD0806"/>
                          </a:solidFill>
                          <a:effectLst/>
                          <a:latin typeface="Comic Sans MS" pitchFamily="66" charset="0"/>
                          <a:ea typeface="ＭＳ Ｐゴシック" pitchFamily="34" charset="-128"/>
                        </a:rPr>
                        <a:t>NorESM1-M</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Jón Egill Kristjánsson, Kari Alterskjær</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700" b="0" i="0" u="none" strike="noStrike" cap="none" normalizeH="0" baseline="0" smtClean="0">
                          <a:ln>
                            <a:noFill/>
                          </a:ln>
                          <a:solidFill>
                            <a:srgbClr val="000000"/>
                          </a:solidFill>
                          <a:effectLst/>
                          <a:latin typeface="Comic Sans MS" pitchFamily="66" charset="0"/>
                          <a:ea typeface="ＭＳ Ｐゴシック" pitchFamily="34" charset="-128"/>
                        </a:rPr>
                        <a:t>1.9° lat x 2.5° lon</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42 km</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~0.5° lat x ~1° lon, 1.125 degrees along the equator</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Prescribed</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Prescribed</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1</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1</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168275">
                <a:tc>
                  <a:txBody>
                    <a:bodyPr/>
                    <a:lstStyle/>
                    <a:p>
                      <a:pPr marL="0" marR="0" lvl="0" indent="0" algn="just"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DD0806"/>
                          </a:solidFill>
                          <a:effectLst/>
                          <a:latin typeface="Comic Sans MS" pitchFamily="66" charset="0"/>
                          <a:ea typeface="ＭＳ Ｐゴシック" pitchFamily="34" charset="-128"/>
                        </a:rPr>
                        <a:t>CESM-CAM5.1-FV</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Phil Rasch, Jin-Ho Yoon</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700" b="0" i="0" u="none" strike="noStrike" cap="none" normalizeH="0" baseline="0" smtClean="0">
                          <a:ln>
                            <a:noFill/>
                          </a:ln>
                          <a:solidFill>
                            <a:srgbClr val="000000"/>
                          </a:solidFill>
                          <a:effectLst/>
                          <a:latin typeface="Comic Sans MS" pitchFamily="66" charset="0"/>
                          <a:ea typeface="ＭＳ Ｐゴシック" pitchFamily="34" charset="-128"/>
                        </a:rPr>
                        <a:t>1.9° lat x 2.5° lon L30</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3.5 mb</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gx1v6 (displaced pole)</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Prescribed</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Prescribed</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1</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1</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00"/>
                          </a:solidFill>
                          <a:effectLst/>
                          <a:latin typeface="Comic Sans MS" pitchFamily="66" charset="0"/>
                          <a:ea typeface="ＭＳ Ｐゴシック" pitchFamily="34" charset="-128"/>
                        </a:rPr>
                        <a:t>*</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36538">
                <a:tc>
                  <a:txBody>
                    <a:bodyPr/>
                    <a:lstStyle/>
                    <a:p>
                      <a:pPr marL="0" marR="0" lvl="0" indent="0" algn="just" defTabSz="914400" rtl="0" eaLnBrk="1" fontAlgn="ctr" latinLnBrk="0" hangingPunct="1">
                        <a:lnSpc>
                          <a:spcPct val="100000"/>
                        </a:lnSpc>
                        <a:spcBef>
                          <a:spcPct val="0"/>
                        </a:spcBef>
                        <a:spcAft>
                          <a:spcPct val="0"/>
                        </a:spcAft>
                        <a:buClrTx/>
                        <a:buSzTx/>
                        <a:buFontTx/>
                        <a:buNone/>
                        <a:tabLst/>
                      </a:pPr>
                      <a:r>
                        <a:rPr kumimoji="0" lang="pt-BR" sz="700" b="0" i="0" u="none" strike="noStrike" cap="none" normalizeH="0" baseline="0" smtClean="0">
                          <a:ln>
                            <a:noFill/>
                          </a:ln>
                          <a:solidFill>
                            <a:srgbClr val="DD0806"/>
                          </a:solidFill>
                          <a:effectLst/>
                          <a:latin typeface="Comic Sans MS" pitchFamily="66" charset="0"/>
                          <a:ea typeface="ＭＳ Ｐゴシック" pitchFamily="34" charset="-128"/>
                        </a:rPr>
                        <a:t>CCSM4  (CESM-CAM4)</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Simone Tilmes, Jean-Francois Lamarque</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700" b="0" i="0" u="none" strike="noStrike" cap="none" normalizeH="0" baseline="0" smtClean="0">
                          <a:ln>
                            <a:noFill/>
                          </a:ln>
                          <a:solidFill>
                            <a:srgbClr val="000000"/>
                          </a:solidFill>
                          <a:effectLst/>
                          <a:latin typeface="Comic Sans MS" pitchFamily="66" charset="0"/>
                          <a:ea typeface="ＭＳ Ｐゴシック" pitchFamily="34" charset="-128"/>
                        </a:rPr>
                        <a:t>0.9° lat x 1.25° lon</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42 km</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700" b="0" i="0" u="none" strike="noStrike" cap="none" normalizeH="0" baseline="0" smtClean="0">
                          <a:ln>
                            <a:noFill/>
                          </a:ln>
                          <a:solidFill>
                            <a:srgbClr val="000000"/>
                          </a:solidFill>
                          <a:effectLst/>
                          <a:latin typeface="Comic Sans MS" pitchFamily="66" charset="0"/>
                          <a:ea typeface="ＭＳ Ｐゴシック" pitchFamily="34" charset="-128"/>
                        </a:rPr>
                        <a:t>~1° lat x ~1° lon</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Prescribed</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Prescribed</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2</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3</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3</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31775">
                <a:tc>
                  <a:txBody>
                    <a:bodyPr/>
                    <a:lstStyle/>
                    <a:p>
                      <a:pPr marL="0" marR="0" lvl="0" indent="0" algn="just" defTabSz="914400" rtl="0" eaLnBrk="1" fontAlgn="ctr" latinLnBrk="0" hangingPunct="1">
                        <a:lnSpc>
                          <a:spcPct val="100000"/>
                        </a:lnSpc>
                        <a:spcBef>
                          <a:spcPct val="0"/>
                        </a:spcBef>
                        <a:spcAft>
                          <a:spcPct val="0"/>
                        </a:spcAft>
                        <a:buClrTx/>
                        <a:buSzTx/>
                        <a:buFontTx/>
                        <a:buNone/>
                        <a:tabLst/>
                      </a:pPr>
                      <a:r>
                        <a:rPr kumimoji="0" lang="pt-BR" sz="700" b="0" i="0" u="none" strike="noStrike" cap="none" normalizeH="0" baseline="0" smtClean="0">
                          <a:ln>
                            <a:noFill/>
                          </a:ln>
                          <a:solidFill>
                            <a:srgbClr val="DD0806"/>
                          </a:solidFill>
                          <a:effectLst/>
                          <a:latin typeface="Comic Sans MS" pitchFamily="66" charset="0"/>
                          <a:ea typeface="ＭＳ Ｐゴシック" pitchFamily="34" charset="-128"/>
                        </a:rPr>
                        <a:t>CESM-CAM4 Chem (G3 solar, G3, G4)</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Simone Tilmes, Jean-Francois Lamarque</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700" b="0" i="0" u="none" strike="noStrike" cap="none" normalizeH="0" baseline="0" smtClean="0">
                          <a:ln>
                            <a:noFill/>
                          </a:ln>
                          <a:solidFill>
                            <a:srgbClr val="000000"/>
                          </a:solidFill>
                          <a:effectLst/>
                          <a:latin typeface="Comic Sans MS" pitchFamily="66" charset="0"/>
                          <a:ea typeface="ＭＳ Ｐゴシック" pitchFamily="34" charset="-128"/>
                        </a:rPr>
                        <a:t>1.9° lat x 2.5° lon</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42 km</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700" b="0" i="0" u="none" strike="noStrike" cap="none" normalizeH="0" baseline="0" smtClean="0">
                          <a:ln>
                            <a:noFill/>
                          </a:ln>
                          <a:solidFill>
                            <a:srgbClr val="000000"/>
                          </a:solidFill>
                          <a:effectLst/>
                          <a:latin typeface="Comic Sans MS" pitchFamily="66" charset="0"/>
                          <a:ea typeface="ＭＳ Ｐゴシック" pitchFamily="34" charset="-128"/>
                        </a:rPr>
                        <a:t>~1° lat x ~1° lon</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Generated from SO</a:t>
                      </a:r>
                      <a:r>
                        <a:rPr kumimoji="0" lang="en-US" sz="700" b="0" i="0" u="none" strike="noStrike" cap="none" normalizeH="0" baseline="-25000" smtClean="0">
                          <a:ln>
                            <a:noFill/>
                          </a:ln>
                          <a:solidFill>
                            <a:srgbClr val="000000"/>
                          </a:solidFill>
                          <a:effectLst/>
                          <a:latin typeface="Comic Sans MS" pitchFamily="66" charset="0"/>
                          <a:ea typeface="ＭＳ Ｐゴシック" pitchFamily="34" charset="-128"/>
                        </a:rPr>
                        <a:t>2</a:t>
                      </a: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 injection (bulk aerosol scheme)</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Calculated</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00"/>
                          </a:solidFill>
                          <a:effectLst/>
                          <a:latin typeface="Comic Sans MS" pitchFamily="66" charset="0"/>
                          <a:ea typeface="ＭＳ Ｐゴシック" pitchFamily="34" charset="-128"/>
                        </a:rPr>
                        <a:t>*</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31775">
                <a:tc>
                  <a:txBody>
                    <a:bodyPr/>
                    <a:lstStyle/>
                    <a:p>
                      <a:pPr marL="0" marR="0" lvl="0" indent="0" algn="just"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DD0806"/>
                          </a:solidFill>
                          <a:effectLst/>
                          <a:latin typeface="Comic Sans MS" pitchFamily="66" charset="0"/>
                          <a:ea typeface="ＭＳ Ｐゴシック" pitchFamily="34" charset="-128"/>
                        </a:rPr>
                        <a:t>CESM-WACCM4</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Michael Mills</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700" b="0" i="0" u="none" strike="noStrike" cap="none" normalizeH="0" baseline="0" smtClean="0">
                          <a:ln>
                            <a:noFill/>
                          </a:ln>
                          <a:solidFill>
                            <a:srgbClr val="000000"/>
                          </a:solidFill>
                          <a:effectLst/>
                          <a:latin typeface="Comic Sans MS" pitchFamily="66" charset="0"/>
                          <a:ea typeface="ＭＳ Ｐゴシック" pitchFamily="34" charset="-128"/>
                        </a:rPr>
                        <a:t>1.9° lat x 2.5° lon</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5.9603E-6 hPa (~145 km)</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700" b="0" i="0" u="none" strike="noStrike" cap="none" normalizeH="0" baseline="0" smtClean="0">
                          <a:ln>
                            <a:noFill/>
                          </a:ln>
                          <a:solidFill>
                            <a:srgbClr val="000000"/>
                          </a:solidFill>
                          <a:effectLst/>
                          <a:latin typeface="Comic Sans MS" pitchFamily="66" charset="0"/>
                          <a:ea typeface="ＭＳ Ｐゴシック" pitchFamily="34" charset="-128"/>
                        </a:rPr>
                        <a:t>~1° lat x ~1° lon</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Prescribed from SAGE, prognostic PSC growth</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Calculated</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31775">
                <a:tc>
                  <a:txBody>
                    <a:bodyPr/>
                    <a:lstStyle/>
                    <a:p>
                      <a:pPr marL="0" marR="0" lvl="0" indent="0" algn="just"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DD0806"/>
                          </a:solidFill>
                          <a:effectLst/>
                          <a:latin typeface="Comic Sans MS" pitchFamily="66" charset="0"/>
                          <a:ea typeface="ＭＳ Ｐゴシック" pitchFamily="34" charset="-128"/>
                        </a:rPr>
                        <a:t>MIROC-ESM</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Michio Kawamiya, Shingo Watanabe</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2.8° x 2.8° (T42)</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~85 km (80 levels)</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fr-FR" sz="700" b="0" i="0" u="none" strike="noStrike" cap="none" normalizeH="0" baseline="0" smtClean="0">
                          <a:ln>
                            <a:noFill/>
                          </a:ln>
                          <a:solidFill>
                            <a:srgbClr val="000000"/>
                          </a:solidFill>
                          <a:effectLst/>
                          <a:latin typeface="Comic Sans MS" pitchFamily="66" charset="0"/>
                          <a:ea typeface="ＭＳ Ｐゴシック" pitchFamily="34" charset="-128"/>
                        </a:rPr>
                        <a:t>0.56° ~1.4° lat x ~1.4° lon (44 levels)</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Prescribed AOD</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Prescribed</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1</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1</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1</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31775">
                <a:tc>
                  <a:txBody>
                    <a:bodyPr/>
                    <a:lstStyle/>
                    <a:p>
                      <a:pPr marL="0" marR="0" lvl="0" indent="0" algn="just"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DD0806"/>
                          </a:solidFill>
                          <a:effectLst/>
                          <a:latin typeface="Comic Sans MS" pitchFamily="66" charset="0"/>
                          <a:ea typeface="ＭＳ Ｐゴシック" pitchFamily="34" charset="-128"/>
                        </a:rPr>
                        <a:t>MIROC-ESM-CHEM</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Michio Kawamiya, Shingo Watanabe</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2.8° x 2.8° (T42)</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~85 km (80 levels)</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fr-FR" sz="700" b="0" i="0" u="none" strike="noStrike" cap="none" normalizeH="0" baseline="0" smtClean="0">
                          <a:ln>
                            <a:noFill/>
                          </a:ln>
                          <a:solidFill>
                            <a:srgbClr val="000000"/>
                          </a:solidFill>
                          <a:effectLst/>
                          <a:latin typeface="Comic Sans MS" pitchFamily="66" charset="0"/>
                          <a:ea typeface="ＭＳ Ｐゴシック" pitchFamily="34" charset="-128"/>
                        </a:rPr>
                        <a:t>0.56° ~1.4° lat x ~1.4° lon (44 levels)</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Prescribed AOD --&gt; sulfate SAD</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Calculated</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4</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2066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DD0806"/>
                          </a:solidFill>
                          <a:effectLst/>
                          <a:latin typeface="Comic Sans MS" pitchFamily="66" charset="0"/>
                          <a:ea typeface="ＭＳ Ｐゴシック" pitchFamily="34" charset="-128"/>
                        </a:rPr>
                        <a:t>HadGEM2-ES</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Andy Jones</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700" b="0" i="0" u="none" strike="noStrike" cap="none" normalizeH="0" baseline="0" smtClean="0">
                          <a:ln>
                            <a:noFill/>
                          </a:ln>
                          <a:solidFill>
                            <a:srgbClr val="000000"/>
                          </a:solidFill>
                          <a:effectLst/>
                          <a:latin typeface="Comic Sans MS" pitchFamily="66" charset="0"/>
                          <a:ea typeface="ＭＳ Ｐゴシック" pitchFamily="34" charset="-128"/>
                        </a:rPr>
                        <a:t>1.25° lat x 1.875° lon</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39.3 km</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t-BR" sz="700" b="0" i="0" u="none" strike="noStrike" cap="none" normalizeH="0" baseline="0" smtClean="0">
                          <a:ln>
                            <a:noFill/>
                          </a:ln>
                          <a:solidFill>
                            <a:srgbClr val="000000"/>
                          </a:solidFill>
                          <a:effectLst/>
                          <a:latin typeface="Comic Sans MS" pitchFamily="66" charset="0"/>
                          <a:ea typeface="ＭＳ Ｐゴシック" pitchFamily="34" charset="-128"/>
                        </a:rPr>
                        <a:t>30°N-S: 1/3°, 30°-90°N/S: 1°x1°</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Generated from SO</a:t>
                      </a:r>
                      <a:r>
                        <a:rPr kumimoji="0" lang="en-US" sz="700" b="0" i="0" u="none" strike="noStrike" cap="none" normalizeH="0" baseline="-25000" smtClean="0">
                          <a:ln>
                            <a:noFill/>
                          </a:ln>
                          <a:solidFill>
                            <a:srgbClr val="000000"/>
                          </a:solidFill>
                          <a:effectLst/>
                          <a:latin typeface="Comic Sans MS" pitchFamily="66" charset="0"/>
                          <a:ea typeface="ＭＳ Ｐゴシック" pitchFamily="34" charset="-128"/>
                        </a:rPr>
                        <a:t>2</a:t>
                      </a: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 injection  </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Prescribed</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1</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3</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3</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3</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3</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1682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DD0806"/>
                          </a:solidFill>
                          <a:effectLst/>
                          <a:latin typeface="Comic Sans MS" pitchFamily="66" charset="0"/>
                          <a:ea typeface="ＭＳ Ｐゴシック" pitchFamily="34" charset="-128"/>
                        </a:rPr>
                        <a:t>CanESM2</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Jason Cole, Charles Curry</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 2.81° x 2.81° (T63)</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~1 hPa (35 layers)</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700" b="0" i="0" u="none" strike="noStrike" cap="none" normalizeH="0" baseline="0" smtClean="0">
                          <a:ln>
                            <a:noFill/>
                          </a:ln>
                          <a:solidFill>
                            <a:srgbClr val="000000"/>
                          </a:solidFill>
                          <a:effectLst/>
                          <a:latin typeface="Comic Sans MS" pitchFamily="66" charset="0"/>
                          <a:ea typeface="ＭＳ Ｐゴシック" pitchFamily="34" charset="-128"/>
                        </a:rPr>
                        <a:t>0.94° lat x 1.4° lon</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Prescribed</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Prescribed</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3</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3</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3</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3</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1682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DD0806"/>
                          </a:solidFill>
                          <a:effectLst/>
                          <a:latin typeface="Comic Sans MS" pitchFamily="66" charset="0"/>
                          <a:ea typeface="ＭＳ Ｐゴシック" pitchFamily="34" charset="-128"/>
                        </a:rPr>
                        <a:t>CMCC-CMS</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Chiara Cagnazzo</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~1.8° x 1.8° (T63)</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0.01 hPa (95 levels)</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2° lat X 2° lon (31 levels)</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Prescribed SO</a:t>
                      </a:r>
                      <a:r>
                        <a:rPr kumimoji="0" lang="en-US" sz="700" b="0" i="0" u="none" strike="noStrike" cap="none" normalizeH="0" baseline="-25000" smtClean="0">
                          <a:ln>
                            <a:noFill/>
                          </a:ln>
                          <a:solidFill>
                            <a:srgbClr val="000000"/>
                          </a:solidFill>
                          <a:effectLst/>
                          <a:latin typeface="Comic Sans MS" pitchFamily="66" charset="0"/>
                          <a:ea typeface="ＭＳ Ｐゴシック" pitchFamily="34" charset="-128"/>
                        </a:rPr>
                        <a:t>2</a:t>
                      </a: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 or AOD</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Prescribed</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31775">
                <a:tc>
                  <a:txBody>
                    <a:bodyPr/>
                    <a:lstStyle/>
                    <a:p>
                      <a:pPr marL="0" marR="0" lvl="0" indent="0" algn="just"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FF"/>
                          </a:solidFill>
                          <a:effectLst/>
                          <a:latin typeface="Comic Sans MS" pitchFamily="66" charset="0"/>
                          <a:ea typeface="ＭＳ Ｐゴシック" pitchFamily="34" charset="-128"/>
                        </a:rPr>
                        <a:t>UMUKCA</a:t>
                      </a: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 (future HadGEM3-ES)</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Peter Braesicke, Luke Abraham</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t-BR" sz="700" b="0" i="0" u="none" strike="noStrike" cap="none" normalizeH="0" baseline="0" smtClean="0">
                          <a:ln>
                            <a:noFill/>
                          </a:ln>
                          <a:solidFill>
                            <a:srgbClr val="000000"/>
                          </a:solidFill>
                          <a:effectLst/>
                          <a:latin typeface="Comic Sans MS" pitchFamily="66" charset="0"/>
                          <a:ea typeface="ＭＳ Ｐゴシック" pitchFamily="34" charset="-128"/>
                        </a:rPr>
                        <a:t>2.5° lat x 3.75° lon (N48) L60</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~84 km (60 levels)</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~2° L31</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Prescribed</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Calculated</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00"/>
                          </a:solidFill>
                          <a:effectLst/>
                          <a:latin typeface="Comic Sans MS" pitchFamily="66" charset="0"/>
                          <a:ea typeface="ＭＳ Ｐゴシック" pitchFamily="34" charset="-128"/>
                        </a:rPr>
                        <a:t>*</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00"/>
                          </a:solidFill>
                          <a:effectLst/>
                          <a:latin typeface="Comic Sans MS" pitchFamily="66" charset="0"/>
                          <a:ea typeface="ＭＳ Ｐゴシック" pitchFamily="34" charset="-128"/>
                        </a:rPr>
                        <a:t>*</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1682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FF"/>
                          </a:solidFill>
                          <a:effectLst/>
                          <a:latin typeface="Comic Sans MS" pitchFamily="66" charset="0"/>
                          <a:ea typeface="ＭＳ Ｐゴシック" pitchFamily="34" charset="-128"/>
                        </a:rPr>
                        <a:t>CCSRNIES / MIROC3.2 </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Hideharu Akiyoshi</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T42</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0.012 mb</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Prescribed</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Calculated</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1</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4288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FF"/>
                          </a:solidFill>
                          <a:effectLst/>
                          <a:latin typeface="Comic Sans MS" pitchFamily="66" charset="0"/>
                          <a:ea typeface="ＭＳ Ｐゴシック" pitchFamily="34" charset="-128"/>
                        </a:rPr>
                        <a:t>EMAC2 (DLR) </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de-DE" sz="700" b="0" i="0" u="none" strike="noStrike" cap="none" normalizeH="0" baseline="0" smtClean="0">
                          <a:ln>
                            <a:noFill/>
                          </a:ln>
                          <a:solidFill>
                            <a:srgbClr val="000000"/>
                          </a:solidFill>
                          <a:effectLst/>
                          <a:latin typeface="Comic Sans MS" pitchFamily="66" charset="0"/>
                          <a:ea typeface="ＭＳ Ｐゴシック" pitchFamily="34" charset="-128"/>
                        </a:rPr>
                        <a:t>Martin Dameris, Patrick Jöckel, Veronika Eyring</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T42L90MA</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0.01 mb</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Prescribed</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Calculated</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1682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FF"/>
                          </a:solidFill>
                          <a:effectLst/>
                          <a:latin typeface="Comic Sans MS" pitchFamily="66" charset="0"/>
                          <a:ea typeface="ＭＳ Ｐゴシック" pitchFamily="34" charset="-128"/>
                        </a:rPr>
                        <a:t>LMDzrepro </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Bekki/Marchand</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700" b="0" i="0" u="none" strike="noStrike" cap="none" normalizeH="0" baseline="0" smtClean="0">
                          <a:ln>
                            <a:noFill/>
                          </a:ln>
                          <a:solidFill>
                            <a:srgbClr val="000000"/>
                          </a:solidFill>
                          <a:effectLst/>
                          <a:latin typeface="Comic Sans MS" pitchFamily="66" charset="0"/>
                          <a:ea typeface="ＭＳ Ｐゴシック" pitchFamily="34" charset="-128"/>
                        </a:rPr>
                        <a:t>2.5°</a:t>
                      </a: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 </a:t>
                      </a:r>
                      <a:r>
                        <a:rPr kumimoji="0" lang="pl-PL" sz="700" b="0" i="0" u="none" strike="noStrike" cap="none" normalizeH="0" baseline="0" smtClean="0">
                          <a:ln>
                            <a:noFill/>
                          </a:ln>
                          <a:solidFill>
                            <a:srgbClr val="000000"/>
                          </a:solidFill>
                          <a:effectLst/>
                          <a:latin typeface="Comic Sans MS" pitchFamily="66" charset="0"/>
                          <a:ea typeface="ＭＳ Ｐゴシック" pitchFamily="34" charset="-128"/>
                        </a:rPr>
                        <a:t>lat x 3.75°</a:t>
                      </a: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 </a:t>
                      </a:r>
                      <a:r>
                        <a:rPr kumimoji="0" lang="pl-PL" sz="700" b="0" i="0" u="none" strike="noStrike" cap="none" normalizeH="0" baseline="0" smtClean="0">
                          <a:ln>
                            <a:noFill/>
                          </a:ln>
                          <a:solidFill>
                            <a:srgbClr val="000000"/>
                          </a:solidFill>
                          <a:effectLst/>
                          <a:latin typeface="Comic Sans MS" pitchFamily="66" charset="0"/>
                          <a:ea typeface="ＭＳ Ｐゴシック" pitchFamily="34" charset="-128"/>
                        </a:rPr>
                        <a:t>lon)</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0.07 mb</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Prescribed</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Calculated</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1682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FF"/>
                          </a:solidFill>
                          <a:effectLst/>
                          <a:latin typeface="Comic Sans MS" pitchFamily="66" charset="0"/>
                          <a:ea typeface="ＭＳ Ｐゴシック" pitchFamily="34" charset="-128"/>
                        </a:rPr>
                        <a:t>SOCOL </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Eugene Rozanov</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T30</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0.01 mb</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Prescribed</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Calculated</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1682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FF"/>
                          </a:solidFill>
                          <a:effectLst/>
                          <a:latin typeface="Comic Sans MS" pitchFamily="66" charset="0"/>
                          <a:ea typeface="ＭＳ Ｐゴシック" pitchFamily="34" charset="-128"/>
                        </a:rPr>
                        <a:t>ULAQ </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Pitari</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t-BR" sz="700" b="0" i="0" u="none" strike="noStrike" cap="none" normalizeH="0" baseline="0" smtClean="0">
                          <a:ln>
                            <a:noFill/>
                          </a:ln>
                          <a:solidFill>
                            <a:srgbClr val="000000"/>
                          </a:solidFill>
                          <a:effectLst/>
                          <a:latin typeface="Comic Sans MS" pitchFamily="66" charset="0"/>
                          <a:ea typeface="ＭＳ Ｐゴシック" pitchFamily="34" charset="-128"/>
                        </a:rPr>
                        <a:t>R6/11.5° lat x 22.5° lon</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0.04 mb</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Prescribed</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Calculated</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1682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FF"/>
                          </a:solidFill>
                          <a:effectLst/>
                          <a:latin typeface="Comic Sans MS" pitchFamily="66" charset="0"/>
                          <a:ea typeface="ＭＳ Ｐゴシック" pitchFamily="34" charset="-128"/>
                        </a:rPr>
                        <a:t>UMSLIMCAT </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Martin Chipperfield</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700" b="0" i="0" u="none" strike="noStrike" cap="none" normalizeH="0" baseline="0" smtClean="0">
                          <a:ln>
                            <a:noFill/>
                          </a:ln>
                          <a:solidFill>
                            <a:srgbClr val="000000"/>
                          </a:solidFill>
                          <a:effectLst/>
                          <a:latin typeface="Comic Sans MS" pitchFamily="66" charset="0"/>
                          <a:ea typeface="ＭＳ Ｐゴシック" pitchFamily="34" charset="-128"/>
                        </a:rPr>
                        <a:t>2.5° lat  x 3.75° lon</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0.01 mb</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Prescribed</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Calculated</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20663">
                <a:tc>
                  <a:txBody>
                    <a:bodyPr/>
                    <a:lstStyle/>
                    <a:p>
                      <a:pPr marL="0" marR="0" lvl="0" indent="0" algn="just"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EMAC (ECHAM5/MESSy)</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Mark Lawrence</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ca. 2.8° X 2.8° (T42)</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~80 km (1 Pa), 90 levels</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Generated from SO</a:t>
                      </a:r>
                      <a:r>
                        <a:rPr kumimoji="0" lang="en-US" sz="700" b="0" i="0" u="none" strike="noStrike" cap="none" normalizeH="0" baseline="-25000" smtClean="0">
                          <a:ln>
                            <a:noFill/>
                          </a:ln>
                          <a:solidFill>
                            <a:srgbClr val="000000"/>
                          </a:solidFill>
                          <a:effectLst/>
                          <a:latin typeface="Comic Sans MS" pitchFamily="66" charset="0"/>
                          <a:ea typeface="ＭＳ Ｐゴシック" pitchFamily="34" charset="-128"/>
                        </a:rPr>
                        <a:t>2</a:t>
                      </a: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 injection  </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Calculated</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168275">
                <a:tc>
                  <a:txBody>
                    <a:bodyPr/>
                    <a:lstStyle/>
                    <a:p>
                      <a:pPr marL="0" marR="0" lvl="0" indent="0" algn="just"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HadCM3</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Peter Irvine</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700" b="0" i="0" u="none" strike="noStrike" cap="none" normalizeH="0" baseline="0" smtClean="0">
                          <a:ln>
                            <a:noFill/>
                          </a:ln>
                          <a:solidFill>
                            <a:srgbClr val="000000"/>
                          </a:solidFill>
                          <a:effectLst/>
                          <a:latin typeface="Comic Sans MS" pitchFamily="66" charset="0"/>
                          <a:ea typeface="ＭＳ Ｐゴシック" pitchFamily="34" charset="-128"/>
                        </a:rPr>
                        <a:t>2.5° lat X 3.75° lon L19</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5 mb (28 km)</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700" b="0" i="0" u="none" strike="noStrike" cap="none" normalizeH="0" baseline="0" smtClean="0">
                          <a:ln>
                            <a:noFill/>
                          </a:ln>
                          <a:solidFill>
                            <a:srgbClr val="000000"/>
                          </a:solidFill>
                          <a:effectLst/>
                          <a:latin typeface="Comic Sans MS" pitchFamily="66" charset="0"/>
                          <a:ea typeface="ＭＳ Ｐゴシック" pitchFamily="34" charset="-128"/>
                        </a:rPr>
                        <a:t>1.25° lat X 1.875° Lon L20</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Prescribed SO</a:t>
                      </a:r>
                      <a:r>
                        <a:rPr kumimoji="0" lang="en-US" sz="700" b="0" i="0" u="none" strike="noStrike" cap="none" normalizeH="0" baseline="-25000" smtClean="0">
                          <a:ln>
                            <a:noFill/>
                          </a:ln>
                          <a:solidFill>
                            <a:srgbClr val="000000"/>
                          </a:solidFill>
                          <a:effectLst/>
                          <a:latin typeface="Comic Sans MS" pitchFamily="66" charset="0"/>
                          <a:ea typeface="ＭＳ Ｐゴシック" pitchFamily="34" charset="-128"/>
                        </a:rPr>
                        <a:t>2</a:t>
                      </a: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 or AOD</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Fixed</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3</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3</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317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HadCM3 [27-member perturbed physics ensemble]</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Peter Irvine</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700" b="0" i="0" u="none" strike="noStrike" cap="none" normalizeH="0" baseline="0" smtClean="0">
                          <a:ln>
                            <a:noFill/>
                          </a:ln>
                          <a:solidFill>
                            <a:srgbClr val="000000"/>
                          </a:solidFill>
                          <a:effectLst/>
                          <a:latin typeface="Comic Sans MS" pitchFamily="66" charset="0"/>
                          <a:ea typeface="ＭＳ Ｐゴシック" pitchFamily="34" charset="-128"/>
                        </a:rPr>
                        <a:t>2.5° lat X 3.75° lon L19</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5 mb (28 km)</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700" b="0" i="0" u="none" strike="noStrike" cap="none" normalizeH="0" baseline="0" smtClean="0">
                          <a:ln>
                            <a:noFill/>
                          </a:ln>
                          <a:solidFill>
                            <a:srgbClr val="000000"/>
                          </a:solidFill>
                          <a:effectLst/>
                          <a:latin typeface="Comic Sans MS" pitchFamily="66" charset="0"/>
                          <a:ea typeface="ＭＳ Ｐゴシック" pitchFamily="34" charset="-128"/>
                        </a:rPr>
                        <a:t>1.25° lat X 1.875° Lon L20</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Prescribed SO</a:t>
                      </a:r>
                      <a:r>
                        <a:rPr kumimoji="0" lang="en-US" sz="700" b="0" i="0" u="none" strike="noStrike" cap="none" normalizeH="0" baseline="-25000" smtClean="0">
                          <a:ln>
                            <a:noFill/>
                          </a:ln>
                          <a:solidFill>
                            <a:srgbClr val="000000"/>
                          </a:solidFill>
                          <a:effectLst/>
                          <a:latin typeface="Comic Sans MS" pitchFamily="66" charset="0"/>
                          <a:ea typeface="ＭＳ Ｐゴシック" pitchFamily="34" charset="-128"/>
                        </a:rPr>
                        <a:t>2</a:t>
                      </a: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 or AOD</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Fixed</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00"/>
                          </a:solidFill>
                          <a:effectLst/>
                          <a:latin typeface="Comic Sans MS" pitchFamily="66" charset="0"/>
                          <a:ea typeface="ＭＳ Ｐゴシック" pitchFamily="34" charset="-128"/>
                        </a:rPr>
                        <a:t>*</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00"/>
                          </a:solidFill>
                          <a:effectLst/>
                          <a:latin typeface="Comic Sans MS" pitchFamily="66" charset="0"/>
                          <a:ea typeface="ＭＳ Ｐゴシック" pitchFamily="34" charset="-128"/>
                        </a:rPr>
                        <a:t>*</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168275">
                <a:tc>
                  <a:txBody>
                    <a:bodyPr/>
                    <a:lstStyle/>
                    <a:p>
                      <a:pPr marL="0" marR="0" lvl="0" indent="0" algn="just"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IAPRASCM</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Alexander Chernokulsky</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700" b="0" i="0" u="none" strike="noStrike" cap="none" normalizeH="0" baseline="0" smtClean="0">
                          <a:ln>
                            <a:noFill/>
                          </a:ln>
                          <a:solidFill>
                            <a:srgbClr val="000000"/>
                          </a:solidFill>
                          <a:effectLst/>
                          <a:latin typeface="Comic Sans MS" pitchFamily="66" charset="0"/>
                          <a:ea typeface="ＭＳ Ｐゴシック" pitchFamily="34" charset="-128"/>
                        </a:rPr>
                        <a:t>4.5° lat X 6° lon L8</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80 km</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pl-PL" sz="700" b="0" i="0" u="none" strike="noStrike" cap="none" normalizeH="0" baseline="0" smtClean="0">
                          <a:ln>
                            <a:noFill/>
                          </a:ln>
                          <a:solidFill>
                            <a:srgbClr val="000000"/>
                          </a:solidFill>
                          <a:effectLst/>
                          <a:latin typeface="Comic Sans MS" pitchFamily="66" charset="0"/>
                          <a:ea typeface="ＭＳ Ｐゴシック" pitchFamily="34" charset="-128"/>
                        </a:rPr>
                        <a:t>4.5° lat X 6° lon L3</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Prescribed lifetime</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Prescribed</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317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GCCESM</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John Moore</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2.8° x 2.8° (T42)</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42 km</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200 lat x 360 lon, 30°-90°N/S: 1°x1°</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Prescribed</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Prescribed</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1682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CSIRO Mk3L</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Andrew Lenton</a:t>
                      </a:r>
                    </a:p>
                  </a:txBody>
                  <a:tcPr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5.6° x 3.2° (R21)</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36 km (18 levels)</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fr-FR" sz="700" b="0" i="0" u="none" strike="noStrike" cap="none" normalizeH="0" baseline="0" smtClean="0">
                          <a:ln>
                            <a:noFill/>
                          </a:ln>
                          <a:solidFill>
                            <a:srgbClr val="000000"/>
                          </a:solidFill>
                          <a:effectLst/>
                          <a:latin typeface="Comic Sans MS" pitchFamily="66" charset="0"/>
                          <a:ea typeface="ＭＳ Ｐゴシック" pitchFamily="34" charset="-128"/>
                        </a:rPr>
                        <a:t>1.6° lat x 2.8° lon (21 levels)</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Prescribed</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Comic Sans MS" pitchFamily="66" charset="0"/>
                          <a:ea typeface="ＭＳ Ｐゴシック" pitchFamily="34" charset="-128"/>
                        </a:rPr>
                        <a:t>Prescribed</a:t>
                      </a: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00"/>
                        </a:solidFill>
                        <a:effectLst/>
                        <a:latin typeface="Comic Sans MS" pitchFamily="66" charset="0"/>
                        <a:ea typeface="ＭＳ Ｐゴシック" pitchFamily="34" charset="-128"/>
                      </a:endParaRPr>
                    </a:p>
                  </a:txBody>
                  <a:tcPr marL="7620" marR="7620" marT="7619"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bl>
          </a:graphicData>
        </a:graphic>
      </p:graphicFrame>
      <p:sp>
        <p:nvSpPr>
          <p:cNvPr id="118148" name="TextBox 2"/>
          <p:cNvSpPr txBox="1">
            <a:spLocks noChangeArrowheads="1"/>
          </p:cNvSpPr>
          <p:nvPr/>
        </p:nvSpPr>
        <p:spPr bwMode="auto">
          <a:xfrm>
            <a:off x="1916113" y="6330950"/>
            <a:ext cx="3968750" cy="461963"/>
          </a:xfrm>
          <a:prstGeom prst="rect">
            <a:avLst/>
          </a:prstGeom>
          <a:noFill/>
          <a:ln w="9525">
            <a:noFill/>
            <a:miter lim="800000"/>
            <a:headEnd/>
            <a:tailEnd/>
          </a:ln>
        </p:spPr>
        <p:txBody>
          <a:bodyPr>
            <a:spAutoFit/>
          </a:bodyPr>
          <a:lstStyle/>
          <a:p>
            <a:pPr algn="ctr"/>
            <a:r>
              <a:rPr lang="en-US">
                <a:solidFill>
                  <a:srgbClr val="FFFF00"/>
                </a:solidFill>
              </a:rPr>
              <a:t>GeoMIP Participants</a:t>
            </a:r>
          </a:p>
        </p:txBody>
      </p:sp>
      <p:sp>
        <p:nvSpPr>
          <p:cNvPr id="118149" name="TextBox 3"/>
          <p:cNvSpPr txBox="1">
            <a:spLocks noChangeArrowheads="1"/>
          </p:cNvSpPr>
          <p:nvPr/>
        </p:nvSpPr>
        <p:spPr bwMode="auto">
          <a:xfrm>
            <a:off x="6851650" y="6267450"/>
            <a:ext cx="2292350" cy="277813"/>
          </a:xfrm>
          <a:prstGeom prst="rect">
            <a:avLst/>
          </a:prstGeom>
          <a:solidFill>
            <a:srgbClr val="FFFF00"/>
          </a:solidFill>
          <a:ln w="12700">
            <a:solidFill>
              <a:schemeClr val="tx1"/>
            </a:solidFill>
            <a:miter lim="800000"/>
            <a:headEnd/>
            <a:tailEnd/>
          </a:ln>
        </p:spPr>
        <p:txBody>
          <a:bodyPr>
            <a:spAutoFit/>
          </a:bodyPr>
          <a:lstStyle/>
          <a:p>
            <a:pPr algn="r"/>
            <a:r>
              <a:rPr lang="en-US" sz="1200"/>
              <a:t>Status as of November 2012</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2578" name="TextBox 1"/>
          <p:cNvSpPr txBox="1">
            <a:spLocks noChangeArrowheads="1"/>
          </p:cNvSpPr>
          <p:nvPr/>
        </p:nvSpPr>
        <p:spPr bwMode="auto">
          <a:xfrm>
            <a:off x="231775" y="196850"/>
            <a:ext cx="8912225" cy="5754688"/>
          </a:xfrm>
          <a:prstGeom prst="rect">
            <a:avLst/>
          </a:prstGeom>
          <a:noFill/>
          <a:ln w="9525">
            <a:noFill/>
            <a:miter lim="800000"/>
            <a:headEnd/>
            <a:tailEnd/>
          </a:ln>
        </p:spPr>
        <p:txBody>
          <a:bodyPr>
            <a:spAutoFit/>
          </a:bodyPr>
          <a:lstStyle/>
          <a:p>
            <a:pPr algn="ctr">
              <a:spcAft>
                <a:spcPts val="1200"/>
              </a:spcAft>
              <a:defRPr/>
            </a:pPr>
            <a:r>
              <a:rPr lang="en-US" b="1" dirty="0">
                <a:ea typeface="+mn-ea"/>
              </a:rPr>
              <a:t>Current GeoMIP participants</a:t>
            </a:r>
            <a:endParaRPr lang="en-US" dirty="0">
              <a:ea typeface="+mn-ea"/>
            </a:endParaRPr>
          </a:p>
          <a:p>
            <a:pPr marL="457200" indent="-457200">
              <a:spcAft>
                <a:spcPts val="1200"/>
              </a:spcAft>
              <a:defRPr/>
            </a:pPr>
            <a:r>
              <a:rPr lang="en-US" sz="2200" u="sng" dirty="0">
                <a:ea typeface="+mn-ea"/>
              </a:rPr>
              <a:t>AOGCM groups, who are participants in CMIP5:</a:t>
            </a:r>
          </a:p>
          <a:p>
            <a:pPr marL="457200" indent="-457200">
              <a:defRPr/>
            </a:pPr>
            <a:r>
              <a:rPr lang="en-US" sz="2000" dirty="0">
                <a:solidFill>
                  <a:schemeClr val="accent2"/>
                </a:solidFill>
                <a:ea typeface="+mn-ea"/>
              </a:rPr>
              <a:t>NASA Goddard Institute for Space Studies ModelE</a:t>
            </a:r>
          </a:p>
          <a:p>
            <a:pPr marL="457200" indent="-457200">
              <a:defRPr/>
            </a:pPr>
            <a:r>
              <a:rPr lang="en-US" sz="2000" dirty="0">
                <a:solidFill>
                  <a:schemeClr val="accent2"/>
                </a:solidFill>
                <a:ea typeface="+mn-ea"/>
              </a:rPr>
              <a:t>National Center for Atmospheric Research (NCAR; 3 versions:</a:t>
            </a:r>
            <a:br>
              <a:rPr lang="en-US" sz="2000" dirty="0">
                <a:solidFill>
                  <a:schemeClr val="accent2"/>
                </a:solidFill>
                <a:ea typeface="+mn-ea"/>
              </a:rPr>
            </a:br>
            <a:r>
              <a:rPr lang="en-US" sz="2000" dirty="0">
                <a:solidFill>
                  <a:schemeClr val="accent2"/>
                </a:solidFill>
                <a:ea typeface="+mn-ea"/>
              </a:rPr>
              <a:t>CESM-CAM5, CESM-CAM4, CESM-WACCM4)</a:t>
            </a:r>
          </a:p>
          <a:p>
            <a:pPr marL="457200" indent="-457200">
              <a:defRPr/>
            </a:pPr>
            <a:r>
              <a:rPr lang="en-US" sz="2000" dirty="0">
                <a:solidFill>
                  <a:schemeClr val="accent2"/>
                </a:solidFill>
                <a:ea typeface="+mn-ea"/>
              </a:rPr>
              <a:t>UK Met Office Hadley Centre (HadGEM2-ES)</a:t>
            </a:r>
          </a:p>
          <a:p>
            <a:pPr marL="457200" indent="-457200">
              <a:defRPr/>
            </a:pPr>
            <a:r>
              <a:rPr lang="en-US" sz="2000" dirty="0">
                <a:solidFill>
                  <a:schemeClr val="accent2"/>
                </a:solidFill>
                <a:ea typeface="+mn-ea"/>
              </a:rPr>
              <a:t>Max Planck Institute for Meteorology (MPI-ESM/ECHAM6)</a:t>
            </a:r>
          </a:p>
          <a:p>
            <a:pPr marL="457200" indent="-457200">
              <a:defRPr/>
            </a:pPr>
            <a:r>
              <a:rPr lang="fr-FR" sz="2000" dirty="0">
                <a:solidFill>
                  <a:schemeClr val="accent2"/>
                </a:solidFill>
                <a:ea typeface="+mn-ea"/>
              </a:rPr>
              <a:t>Laboratoire des Sciences du Climat et l'Environnement (LSCE; </a:t>
            </a:r>
            <a:r>
              <a:rPr lang="en-US" sz="2000" dirty="0">
                <a:solidFill>
                  <a:schemeClr val="accent2"/>
                </a:solidFill>
                <a:ea typeface="+mn-ea"/>
              </a:rPr>
              <a:t> IPSLCM5A)</a:t>
            </a:r>
          </a:p>
          <a:p>
            <a:pPr marL="457200" indent="-457200">
              <a:defRPr/>
            </a:pPr>
            <a:r>
              <a:rPr lang="en-US" sz="2000" dirty="0">
                <a:solidFill>
                  <a:schemeClr val="accent2"/>
                </a:solidFill>
                <a:ea typeface="+mn-ea"/>
              </a:rPr>
              <a:t>Japan Agency for Marine-Earth Science and Technology (MIROC-ESM)?</a:t>
            </a:r>
          </a:p>
          <a:p>
            <a:pPr marL="457200" indent="-457200">
              <a:defRPr/>
            </a:pPr>
            <a:r>
              <a:rPr lang="en-US" sz="2000" dirty="0">
                <a:solidFill>
                  <a:schemeClr val="accent2"/>
                </a:solidFill>
                <a:ea typeface="+mn-ea"/>
              </a:rPr>
              <a:t>Norwegian Met Office (NORESM)</a:t>
            </a:r>
          </a:p>
          <a:p>
            <a:pPr marL="457200" indent="-457200">
              <a:spcBef>
                <a:spcPts val="1200"/>
              </a:spcBef>
              <a:spcAft>
                <a:spcPts val="1200"/>
              </a:spcAft>
              <a:defRPr/>
            </a:pPr>
            <a:r>
              <a:rPr lang="en-US" sz="2200" u="sng" dirty="0">
                <a:ea typeface="+mn-ea"/>
              </a:rPr>
              <a:t>Additional groups, who are not participants in CMIP5:</a:t>
            </a:r>
          </a:p>
          <a:p>
            <a:pPr marL="457200" indent="-457200">
              <a:defRPr/>
            </a:pPr>
            <a:r>
              <a:rPr lang="en-US" sz="2000" dirty="0">
                <a:solidFill>
                  <a:schemeClr val="accent2"/>
                </a:solidFill>
                <a:ea typeface="+mn-ea"/>
              </a:rPr>
              <a:t>Max Planck Institute for Chemistry (EMAC/ECHAM5)?</a:t>
            </a:r>
          </a:p>
          <a:p>
            <a:pPr marL="457200" indent="-457200">
              <a:defRPr/>
            </a:pPr>
            <a:r>
              <a:rPr lang="en-US" sz="2000" dirty="0">
                <a:solidFill>
                  <a:schemeClr val="accent2"/>
                </a:solidFill>
                <a:ea typeface="+mn-ea"/>
              </a:rPr>
              <a:t>University of Bristol (HadCM3, perturbed physics ensemble)</a:t>
            </a:r>
          </a:p>
          <a:p>
            <a:pPr marL="457200" indent="-457200">
              <a:defRPr/>
            </a:pPr>
            <a:r>
              <a:rPr lang="en-US" sz="2000" dirty="0">
                <a:solidFill>
                  <a:schemeClr val="accent2"/>
                </a:solidFill>
                <a:ea typeface="+mn-ea"/>
              </a:rPr>
              <a:t>Cambridge University (UMUKCA)?</a:t>
            </a:r>
          </a:p>
          <a:p>
            <a:pPr marL="457200" indent="-457200">
              <a:defRPr/>
            </a:pPr>
            <a:r>
              <a:rPr lang="en-US" sz="2000" dirty="0">
                <a:solidFill>
                  <a:schemeClr val="accent2"/>
                </a:solidFill>
                <a:ea typeface="+mn-ea"/>
              </a:rPr>
              <a:t>Russian Institute of Atmospheric Physics (IAPRASCM)</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9810" name="TextBox 1"/>
          <p:cNvSpPr txBox="1">
            <a:spLocks noChangeArrowheads="1"/>
          </p:cNvSpPr>
          <p:nvPr/>
        </p:nvSpPr>
        <p:spPr bwMode="auto">
          <a:xfrm>
            <a:off x="623888" y="420688"/>
            <a:ext cx="7939087" cy="5540375"/>
          </a:xfrm>
          <a:prstGeom prst="rect">
            <a:avLst/>
          </a:prstGeom>
          <a:noFill/>
          <a:ln w="9525">
            <a:noFill/>
            <a:miter lim="800000"/>
            <a:headEnd/>
            <a:tailEnd/>
          </a:ln>
        </p:spPr>
        <p:txBody>
          <a:bodyPr>
            <a:spAutoFit/>
          </a:bodyPr>
          <a:lstStyle/>
          <a:p>
            <a:pPr marL="457200" indent="-457200">
              <a:spcAft>
                <a:spcPts val="1200"/>
              </a:spcAft>
            </a:pPr>
            <a:r>
              <a:rPr lang="en-US" b="1"/>
              <a:t>Po</a:t>
            </a:r>
            <a:r>
              <a:rPr lang="en-US" sz="2000" b="1"/>
              <a:t>ssible GeoMIP publications:</a:t>
            </a:r>
            <a:endParaRPr lang="en-US" sz="2000"/>
          </a:p>
          <a:p>
            <a:pPr marL="457200" indent="-457200"/>
            <a:r>
              <a:rPr lang="en-US" sz="2000"/>
              <a:t>Workshop report – EOS</a:t>
            </a:r>
          </a:p>
          <a:p>
            <a:pPr marL="457200" indent="-457200"/>
            <a:r>
              <a:rPr lang="en-US" sz="2000"/>
              <a:t>Overview – model results and summary of gross features – Boucher et al.</a:t>
            </a:r>
          </a:p>
          <a:p>
            <a:pPr marL="457200" indent="-457200"/>
            <a:r>
              <a:rPr lang="en-US" sz="2000"/>
              <a:t>What does GeoMIP tell us about how robust models need to be for geoengineering? –Rasch et al.</a:t>
            </a:r>
          </a:p>
          <a:p>
            <a:pPr marL="457200" indent="-457200"/>
            <a:r>
              <a:rPr lang="en-US" sz="2000"/>
              <a:t>Fast responses – Forster et al.</a:t>
            </a:r>
          </a:p>
          <a:p>
            <a:pPr marL="457200" indent="-457200"/>
            <a:r>
              <a:rPr lang="en-US" sz="2000"/>
              <a:t>Volcanic diagnosis of CMIP5 models to interpret GeoMIP results – Driscoll et al.</a:t>
            </a:r>
          </a:p>
          <a:p>
            <a:pPr marL="457200" indent="-457200"/>
            <a:r>
              <a:rPr lang="en-US" sz="2000"/>
              <a:t>Precipitation, hydrology (e.g., monsoon response) G1, G2 – Kravitz, Robock, ...</a:t>
            </a:r>
          </a:p>
          <a:p>
            <a:pPr marL="457200" indent="-457200"/>
            <a:r>
              <a:rPr lang="en-US" sz="2000"/>
              <a:t>Precipitation, hydrology (e.g., monsoon response) G3, G4 – Kravitz, Robock, ...</a:t>
            </a:r>
          </a:p>
          <a:p>
            <a:pPr marL="457200" indent="-457200"/>
            <a:r>
              <a:rPr lang="fr-FR" sz="2000"/>
              <a:t>Radiation/energy budget – Schmidt et al.</a:t>
            </a:r>
            <a:endParaRPr lang="en-US" sz="2000"/>
          </a:p>
          <a:p>
            <a:pPr marL="457200" indent="-457200"/>
            <a:r>
              <a:rPr lang="en-US" sz="2000"/>
              <a:t>Stratospheric dynamical responses – Tilmes et al.</a:t>
            </a:r>
          </a:p>
          <a:p>
            <a:pPr marL="457200" indent="-457200"/>
            <a:r>
              <a:rPr lang="en-US" sz="2000"/>
              <a:t>Chemistry and ozone (stratospheric / tropospheric responses) – Tilmes et al.</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0834" name="TextBox 1"/>
          <p:cNvSpPr txBox="1">
            <a:spLocks noChangeArrowheads="1"/>
          </p:cNvSpPr>
          <p:nvPr/>
        </p:nvSpPr>
        <p:spPr bwMode="auto">
          <a:xfrm>
            <a:off x="623888" y="420688"/>
            <a:ext cx="7939087" cy="4986337"/>
          </a:xfrm>
          <a:prstGeom prst="rect">
            <a:avLst/>
          </a:prstGeom>
          <a:noFill/>
          <a:ln w="9525">
            <a:noFill/>
            <a:miter lim="800000"/>
            <a:headEnd/>
            <a:tailEnd/>
          </a:ln>
        </p:spPr>
        <p:txBody>
          <a:bodyPr>
            <a:spAutoFit/>
          </a:bodyPr>
          <a:lstStyle/>
          <a:p>
            <a:pPr marL="457200" indent="-457200">
              <a:spcAft>
                <a:spcPts val="1200"/>
              </a:spcAft>
            </a:pPr>
            <a:r>
              <a:rPr lang="en-US" b="1"/>
              <a:t>Po</a:t>
            </a:r>
            <a:r>
              <a:rPr lang="en-US" sz="2000" b="1"/>
              <a:t>ssible GeoMIP publications:</a:t>
            </a:r>
            <a:endParaRPr lang="en-US" sz="2000"/>
          </a:p>
          <a:p>
            <a:pPr marL="457200" indent="-457200"/>
            <a:r>
              <a:rPr lang="en-US" sz="2000"/>
              <a:t>Snow cover /sea ice – Kravitz et al.</a:t>
            </a:r>
          </a:p>
          <a:p>
            <a:pPr marL="457200" indent="-457200"/>
            <a:r>
              <a:rPr lang="fr-FR" sz="2000"/>
              <a:t>Diurnal cycle – Taylor et al.</a:t>
            </a:r>
            <a:endParaRPr lang="en-US" sz="2000"/>
          </a:p>
          <a:p>
            <a:pPr marL="457200" indent="-457200"/>
            <a:r>
              <a:rPr lang="en-US" sz="2000"/>
              <a:t>Regional focus (e.g., Mediterranean, Asia)</a:t>
            </a:r>
          </a:p>
          <a:p>
            <a:pPr marL="457200" indent="-457200"/>
            <a:r>
              <a:rPr lang="en-US" sz="2000"/>
              <a:t>Benefits and risks of geoengineering (including regional differences) – Irvine et al.</a:t>
            </a:r>
          </a:p>
          <a:p>
            <a:pPr marL="457200" indent="-457200"/>
            <a:r>
              <a:rPr lang="fr-FR" sz="2000"/>
              <a:t>Agricultural responses – Xia et al.</a:t>
            </a:r>
            <a:endParaRPr lang="en-US" sz="2000"/>
          </a:p>
          <a:p>
            <a:pPr marL="457200" indent="-457200"/>
            <a:r>
              <a:rPr lang="en-US" sz="2000"/>
              <a:t>Natural vegetation (ecosystem) responses to temperature, precipitation, diffuse/direct radiation – Foster et al. </a:t>
            </a:r>
          </a:p>
          <a:p>
            <a:pPr marL="457200" indent="-457200"/>
            <a:r>
              <a:rPr lang="en-US" sz="2000"/>
              <a:t>Ocean circulation response – Stenchikov et al.</a:t>
            </a:r>
          </a:p>
          <a:p>
            <a:pPr marL="457200" indent="-457200"/>
            <a:r>
              <a:rPr lang="fr-FR" sz="2000"/>
              <a:t>Aerosol microphysics (G3, G4) – Mann et al.</a:t>
            </a:r>
            <a:endParaRPr lang="en-US" sz="2000"/>
          </a:p>
          <a:p>
            <a:pPr marL="457200" indent="-457200"/>
            <a:r>
              <a:rPr lang="en-US" sz="2000"/>
              <a:t>Volcanic eruptions (observations) as analogs for geoengineering – Haywood et al.</a:t>
            </a:r>
          </a:p>
          <a:p>
            <a:pPr marL="457200" indent="-457200"/>
            <a:r>
              <a:rPr lang="en-US" sz="2000"/>
              <a:t>UTLS / tropopause response – Braesicke et al.</a:t>
            </a:r>
          </a:p>
          <a:p>
            <a:pPr marL="457200" indent="-457200"/>
            <a:r>
              <a:rPr lang="en-US" sz="2000"/>
              <a:t>Cryosphere / sea level response – Irvine et al.</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1858" name="Text Box 2"/>
          <p:cNvSpPr txBox="1">
            <a:spLocks noChangeArrowheads="1"/>
          </p:cNvSpPr>
          <p:nvPr/>
        </p:nvSpPr>
        <p:spPr bwMode="auto">
          <a:xfrm>
            <a:off x="476250" y="2652713"/>
            <a:ext cx="8215313" cy="2308225"/>
          </a:xfrm>
          <a:prstGeom prst="rect">
            <a:avLst/>
          </a:prstGeom>
          <a:noFill/>
          <a:ln w="38100">
            <a:noFill/>
            <a:miter lim="800000"/>
            <a:headEnd/>
            <a:tailEnd type="none" w="lg" len="lg"/>
          </a:ln>
        </p:spPr>
        <p:txBody>
          <a:bodyPr>
            <a:spAutoFit/>
          </a:bodyPr>
          <a:lstStyle/>
          <a:p>
            <a:r>
              <a:rPr lang="en-US" dirty="0"/>
              <a:t>The Chemistry-Climate Model Validation Activity (</a:t>
            </a:r>
            <a:r>
              <a:rPr lang="en-US" b="1" dirty="0" err="1"/>
              <a:t>CCMVal</a:t>
            </a:r>
            <a:r>
              <a:rPr lang="en-US" dirty="0"/>
              <a:t>) is part of Stratospheric Processes and their Role in Climate (</a:t>
            </a:r>
            <a:r>
              <a:rPr lang="en-US" b="1" dirty="0"/>
              <a:t>SPARC</a:t>
            </a:r>
            <a:r>
              <a:rPr lang="en-US" dirty="0"/>
              <a:t>), which was created in 1992 by the World Climate Research </a:t>
            </a:r>
            <a:r>
              <a:rPr lang="en-US" dirty="0" err="1"/>
              <a:t>Programme</a:t>
            </a:r>
            <a:r>
              <a:rPr lang="en-US" dirty="0"/>
              <a:t> (</a:t>
            </a:r>
            <a:r>
              <a:rPr lang="en-US" b="1" dirty="0"/>
              <a:t>WCRP</a:t>
            </a:r>
            <a:r>
              <a:rPr lang="en-US" dirty="0"/>
              <a:t>). </a:t>
            </a:r>
          </a:p>
          <a:p>
            <a:r>
              <a:rPr lang="en-US" dirty="0"/>
              <a:t>Led by </a:t>
            </a:r>
            <a:r>
              <a:rPr lang="en-US" dirty="0" err="1"/>
              <a:t>Veronika</a:t>
            </a:r>
            <a:r>
              <a:rPr lang="en-US" dirty="0"/>
              <a:t> Eyring, they have expressed interest in participating in GeoMIP.</a:t>
            </a:r>
          </a:p>
        </p:txBody>
      </p:sp>
      <p:sp>
        <p:nvSpPr>
          <p:cNvPr id="121859" name="Text Box 3"/>
          <p:cNvSpPr txBox="1">
            <a:spLocks noChangeArrowheads="1"/>
          </p:cNvSpPr>
          <p:nvPr/>
        </p:nvSpPr>
        <p:spPr bwMode="auto">
          <a:xfrm>
            <a:off x="522288" y="5473700"/>
            <a:ext cx="7594600" cy="457200"/>
          </a:xfrm>
          <a:prstGeom prst="rect">
            <a:avLst/>
          </a:prstGeom>
          <a:noFill/>
          <a:ln w="38100">
            <a:noFill/>
            <a:miter lim="800000"/>
            <a:headEnd/>
            <a:tailEnd type="none" w="lg" len="lg"/>
          </a:ln>
        </p:spPr>
        <p:txBody>
          <a:bodyPr>
            <a:spAutoFit/>
          </a:bodyPr>
          <a:lstStyle/>
          <a:p>
            <a:r>
              <a:rPr lang="en-US">
                <a:hlinkClick r:id="rId3"/>
              </a:rPr>
              <a:t>http://www.pa.op.dlr.de/CCMVal/</a:t>
            </a:r>
            <a:endParaRPr lang="en-US"/>
          </a:p>
        </p:txBody>
      </p:sp>
      <p:pic>
        <p:nvPicPr>
          <p:cNvPr id="121860" name="Picture 4" descr="CCM_logo_050205_www_8cm"/>
          <p:cNvPicPr>
            <a:picLocks noChangeAspect="1" noChangeArrowheads="1"/>
          </p:cNvPicPr>
          <p:nvPr/>
        </p:nvPicPr>
        <p:blipFill>
          <a:blip r:embed="rId4" cstate="print"/>
          <a:srcRect/>
          <a:stretch>
            <a:fillRect/>
          </a:stretch>
        </p:blipFill>
        <p:spPr bwMode="auto">
          <a:xfrm>
            <a:off x="2286000" y="219075"/>
            <a:ext cx="4133850" cy="2297113"/>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882" name="Title 4"/>
          <p:cNvSpPr>
            <a:spLocks noGrp="1"/>
          </p:cNvSpPr>
          <p:nvPr>
            <p:ph type="title" idx="4294967295"/>
          </p:nvPr>
        </p:nvSpPr>
        <p:spPr>
          <a:xfrm>
            <a:off x="809625" y="38100"/>
            <a:ext cx="8334375" cy="455613"/>
          </a:xfrm>
        </p:spPr>
        <p:txBody>
          <a:bodyPr/>
          <a:lstStyle/>
          <a:p>
            <a:pPr algn="ctr"/>
            <a:r>
              <a:rPr lang="en-US" sz="2400" smtClean="0">
                <a:ea typeface="ＭＳ Ｐゴシック" pitchFamily="34" charset="-128"/>
              </a:rPr>
              <a:t>CCMVal-3: Participating Models (preliminary)</a:t>
            </a:r>
          </a:p>
        </p:txBody>
      </p:sp>
      <p:sp>
        <p:nvSpPr>
          <p:cNvPr id="122883" name="Rectangle 3137"/>
          <p:cNvSpPr>
            <a:spLocks noChangeArrowheads="1"/>
          </p:cNvSpPr>
          <p:nvPr/>
        </p:nvSpPr>
        <p:spPr bwMode="auto">
          <a:xfrm>
            <a:off x="0" y="6710363"/>
            <a:ext cx="184150" cy="460375"/>
          </a:xfrm>
          <a:prstGeom prst="rect">
            <a:avLst/>
          </a:prstGeom>
          <a:noFill/>
          <a:ln w="12700">
            <a:noFill/>
            <a:miter lim="800000"/>
            <a:headEnd/>
            <a:tailEnd/>
          </a:ln>
        </p:spPr>
        <p:txBody>
          <a:bodyPr wrap="none" anchor="ctr">
            <a:spAutoFit/>
          </a:bodyPr>
          <a:lstStyle/>
          <a:p>
            <a:endParaRPr lang="en-US"/>
          </a:p>
        </p:txBody>
      </p:sp>
      <p:graphicFrame>
        <p:nvGraphicFramePr>
          <p:cNvPr id="54478" name="Group 206"/>
          <p:cNvGraphicFramePr>
            <a:graphicFrameLocks noGrp="1"/>
          </p:cNvGraphicFramePr>
          <p:nvPr/>
        </p:nvGraphicFramePr>
        <p:xfrm>
          <a:off x="42863" y="565150"/>
          <a:ext cx="9074150" cy="6035209"/>
        </p:xfrm>
        <a:graphic>
          <a:graphicData uri="http://schemas.openxmlformats.org/drawingml/2006/table">
            <a:tbl>
              <a:tblPr/>
              <a:tblGrid>
                <a:gridCol w="428625"/>
                <a:gridCol w="1214437"/>
                <a:gridCol w="1238250"/>
                <a:gridCol w="976313"/>
                <a:gridCol w="893762"/>
                <a:gridCol w="1000125"/>
                <a:gridCol w="608013"/>
                <a:gridCol w="725487"/>
                <a:gridCol w="989013"/>
                <a:gridCol w="1000125"/>
              </a:tblGrid>
              <a:tr h="517525">
                <a:tc>
                  <a:txBody>
                    <a:bodyPr/>
                    <a:lstStyle/>
                    <a:p>
                      <a:pPr marL="0" marR="0" lvl="0" indent="0" algn="l" defTabSz="7366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Narrow" pitchFamily="34" charset="0"/>
                          <a:ea typeface="MS PGothic" pitchFamily="34" charset="-128"/>
                        </a:rPr>
                        <a:t>Model</a:t>
                      </a: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Narrow" pitchFamily="34" charset="0"/>
                          <a:ea typeface="MS PGothic" pitchFamily="34" charset="-128"/>
                        </a:rPr>
                        <a:t>PI/Rep</a:t>
                      </a: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Narrow" pitchFamily="34" charset="0"/>
                          <a:ea typeface="MS PGothic" pitchFamily="34" charset="-128"/>
                        </a:rPr>
                        <a:t>TropChem</a:t>
                      </a: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Narrow" pitchFamily="34" charset="0"/>
                          <a:ea typeface="MS PGothic" pitchFamily="34" charset="-128"/>
                        </a:rPr>
                        <a:t>ACCMIP</a:t>
                      </a: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Narrow" pitchFamily="34" charset="0"/>
                          <a:ea typeface="MS PGothic" pitchFamily="34" charset="-128"/>
                        </a:rPr>
                        <a:t>ACC-MIP Meeting</a:t>
                      </a: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Narrow" pitchFamily="34" charset="0"/>
                          <a:ea typeface="MS PGothic" pitchFamily="34" charset="-128"/>
                        </a:rPr>
                        <a:t>Hind-cast</a:t>
                      </a: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Narrow" pitchFamily="34" charset="0"/>
                          <a:ea typeface="MS PGothic" pitchFamily="34" charset="-128"/>
                        </a:rPr>
                        <a:t>Help Define</a:t>
                      </a: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Narrow" pitchFamily="34" charset="0"/>
                          <a:ea typeface="MS PGothic" pitchFamily="34" charset="-128"/>
                        </a:rPr>
                        <a:t>GeoMIP runs</a:t>
                      </a: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Narrow" pitchFamily="34" charset="0"/>
                          <a:ea typeface="MS PGothic" pitchFamily="34" charset="-128"/>
                        </a:rPr>
                        <a:t>RCP runs</a:t>
                      </a: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Narrow" pitchFamily="34" charset="0"/>
                          <a:ea typeface="MS PGothic" pitchFamily="34" charset="-128"/>
                        </a:rPr>
                        <a:t>1</a:t>
                      </a: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Narrow" pitchFamily="34" charset="0"/>
                          <a:ea typeface="MS PGothic" pitchFamily="34" charset="-128"/>
                        </a:rPr>
                        <a:t>AMTRAC3</a:t>
                      </a: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Austin </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7366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7366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l" defTabSz="7366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l" defTabSz="7366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7366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7366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7366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r h="3048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FF"/>
                          </a:solidFill>
                          <a:effectLst/>
                          <a:latin typeface="Arial Narrow" pitchFamily="34" charset="0"/>
                          <a:ea typeface="MS PGothic" pitchFamily="34" charset="-128"/>
                        </a:rPr>
                        <a:t>2</a:t>
                      </a: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FF"/>
                          </a:solidFill>
                          <a:effectLst/>
                          <a:latin typeface="Arial Narrow" pitchFamily="34" charset="0"/>
                          <a:ea typeface="MS PGothic" pitchFamily="34" charset="-128"/>
                        </a:rPr>
                        <a:t>CAM3.5</a:t>
                      </a: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Lamarque</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Y</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Y</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Lamarque</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Y</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Y</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Y</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Y</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r h="5175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Narrow" pitchFamily="34" charset="0"/>
                          <a:ea typeface="MS PGothic" pitchFamily="34" charset="-128"/>
                        </a:rPr>
                        <a:t>3</a:t>
                      </a: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Narrow" pitchFamily="34" charset="0"/>
                          <a:ea typeface="MS PGothic" pitchFamily="34" charset="-128"/>
                        </a:rPr>
                        <a:t>CCSRNIES / MIROC3.2</a:t>
                      </a: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Akiyoshi</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Maybe</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N</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N</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N</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N</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Y</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Y</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r h="3048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FF"/>
                          </a:solidFill>
                          <a:effectLst/>
                          <a:latin typeface="Arial Narrow" pitchFamily="34" charset="0"/>
                          <a:ea typeface="MS PGothic" pitchFamily="34" charset="-128"/>
                        </a:rPr>
                        <a:t>4</a:t>
                      </a: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FF"/>
                          </a:solidFill>
                          <a:effectLst/>
                          <a:latin typeface="Arial Narrow" pitchFamily="34" charset="0"/>
                          <a:ea typeface="MS PGothic" pitchFamily="34" charset="-128"/>
                        </a:rPr>
                        <a:t>CMAM</a:t>
                      </a: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Plummer</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Y</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N</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Y</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Some</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Y</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N </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maybe</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r h="3048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Narrow" pitchFamily="34" charset="0"/>
                          <a:ea typeface="MS PGothic" pitchFamily="34" charset="-128"/>
                        </a:rPr>
                        <a:t>5</a:t>
                      </a: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Narrow" pitchFamily="34" charset="0"/>
                          <a:ea typeface="MS PGothic" pitchFamily="34" charset="-128"/>
                        </a:rPr>
                        <a:t>CNRM-ACM</a:t>
                      </a: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Michou</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in ~ 1 year</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N</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Y</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N</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Y</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 </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Y</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r h="3048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FF"/>
                          </a:solidFill>
                          <a:effectLst/>
                          <a:latin typeface="Arial Narrow" pitchFamily="34" charset="0"/>
                          <a:ea typeface="MS PGothic" pitchFamily="34" charset="-128"/>
                        </a:rPr>
                        <a:t>6</a:t>
                      </a: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FF"/>
                          </a:solidFill>
                          <a:effectLst/>
                          <a:latin typeface="Arial Narrow" pitchFamily="34" charset="0"/>
                          <a:ea typeface="MS PGothic" pitchFamily="34" charset="-128"/>
                        </a:rPr>
                        <a:t>EMAC(DLR)</a:t>
                      </a: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Jöckel</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Y</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Y</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Narrow" pitchFamily="34" charset="0"/>
                          <a:ea typeface="MS PGothic" pitchFamily="34" charset="-128"/>
                        </a:rPr>
                        <a:t>Eyring</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Y</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Y</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maybe</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Y</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r h="3048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FF"/>
                          </a:solidFill>
                          <a:effectLst/>
                          <a:latin typeface="Arial Narrow" pitchFamily="34" charset="0"/>
                          <a:ea typeface="MS PGothic" pitchFamily="34" charset="-128"/>
                        </a:rPr>
                        <a:t>7</a:t>
                      </a: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FF"/>
                          </a:solidFill>
                          <a:effectLst/>
                          <a:latin typeface="Arial Narrow" pitchFamily="34" charset="0"/>
                          <a:ea typeface="MS PGothic" pitchFamily="34" charset="-128"/>
                        </a:rPr>
                        <a:t>GEOSCCM</a:t>
                      </a: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Douglass</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Y</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Maybe</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Y</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Some</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Y</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 </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7366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r h="3048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Narrow" pitchFamily="34" charset="0"/>
                          <a:ea typeface="MS PGothic" pitchFamily="34" charset="-128"/>
                        </a:rPr>
                        <a:t>8</a:t>
                      </a: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Narrow" pitchFamily="34" charset="0"/>
                          <a:ea typeface="MS PGothic" pitchFamily="34" charset="-128"/>
                        </a:rPr>
                        <a:t>LMDzrepro</a:t>
                      </a: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Bekki/Marchand</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 maybe</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Y</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Y</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Some</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Y</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maybe </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7366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r h="5175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800080"/>
                          </a:solidFill>
                          <a:effectLst/>
                          <a:latin typeface="Arial Narrow" pitchFamily="34" charset="0"/>
                          <a:ea typeface="MS PGothic" pitchFamily="34" charset="-128"/>
                        </a:rPr>
                        <a:t>9</a:t>
                      </a: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800080"/>
                          </a:solidFill>
                          <a:effectLst/>
                          <a:latin typeface="Arial Narrow" pitchFamily="34" charset="0"/>
                          <a:ea typeface="MS PGothic" pitchFamily="34" charset="-128"/>
                        </a:rPr>
                        <a:t>HadGEM</a:t>
                      </a: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Collins</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Y (no stratchem)</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Y (no stratchem)</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Y </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Some</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Y</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Y (no stratchem)</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Y (no stratchem)</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r h="3048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FF"/>
                          </a:solidFill>
                          <a:effectLst/>
                          <a:latin typeface="Arial Narrow" pitchFamily="34" charset="0"/>
                          <a:ea typeface="MS PGothic" pitchFamily="34" charset="-128"/>
                        </a:rPr>
                        <a:t>10</a:t>
                      </a: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FF"/>
                          </a:solidFill>
                          <a:effectLst/>
                          <a:latin typeface="Arial Narrow" pitchFamily="34" charset="0"/>
                          <a:ea typeface="MS PGothic" pitchFamily="34" charset="-128"/>
                        </a:rPr>
                        <a:t>MRI</a:t>
                      </a: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Narrow" pitchFamily="34" charset="0"/>
                          <a:ea typeface="MS PGothic" pitchFamily="34" charset="-128"/>
                          <a:cs typeface="Times New Roman" pitchFamily="18" charset="0"/>
                        </a:rPr>
                        <a:t>Shibata</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Narrow" pitchFamily="34" charset="0"/>
                          <a:ea typeface="MS PGothic" pitchFamily="34" charset="-128"/>
                          <a:cs typeface="Times New Roman" pitchFamily="18" charset="0"/>
                        </a:rPr>
                        <a:t>Y </a:t>
                      </a:r>
                      <a:endParaRPr kumimoji="0" lang="en-US" altLang="ja-JP"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Narrow" pitchFamily="34" charset="0"/>
                          <a:ea typeface="MS PGothic" pitchFamily="34" charset="-128"/>
                          <a:cs typeface="Times New Roman" pitchFamily="18" charset="0"/>
                        </a:rPr>
                        <a:t>Y</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Narrow" pitchFamily="34" charset="0"/>
                          <a:ea typeface="MS PGothic" pitchFamily="34" charset="-128"/>
                          <a:cs typeface="Times New Roman" pitchFamily="18" charset="0"/>
                        </a:rPr>
                        <a:t>Y</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Narrow" pitchFamily="34" charset="0"/>
                          <a:ea typeface="MS PGothic" pitchFamily="34" charset="-128"/>
                          <a:cs typeface="Times New Roman" pitchFamily="18" charset="0"/>
                        </a:rPr>
                        <a:t>N</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Narrow" pitchFamily="34" charset="0"/>
                          <a:ea typeface="MS PGothic" pitchFamily="34" charset="-128"/>
                          <a:cs typeface="Times New Roman" pitchFamily="18" charset="0"/>
                        </a:rPr>
                        <a:t>N</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Narrow" pitchFamily="34" charset="0"/>
                          <a:ea typeface="MS PGothic" pitchFamily="34" charset="-128"/>
                          <a:cs typeface="Times New Roman" pitchFamily="18" charset="0"/>
                        </a:rPr>
                        <a:t>TBD</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400" b="0" i="0" u="none" strike="noStrike" cap="none" normalizeH="0" baseline="0" smtClean="0">
                          <a:ln>
                            <a:noFill/>
                          </a:ln>
                          <a:solidFill>
                            <a:schemeClr val="tx1"/>
                          </a:solidFill>
                          <a:effectLst/>
                          <a:latin typeface="Arial Narrow" pitchFamily="34" charset="0"/>
                          <a:ea typeface="MS PGothic" pitchFamily="34" charset="-128"/>
                          <a:cs typeface="Times New Roman" pitchFamily="18" charset="0"/>
                        </a:rPr>
                        <a:t>N</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r h="3048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Narrow" pitchFamily="34" charset="0"/>
                          <a:ea typeface="MS PGothic" pitchFamily="34" charset="-128"/>
                        </a:rPr>
                        <a:t>11</a:t>
                      </a: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Narrow" pitchFamily="34" charset="0"/>
                          <a:ea typeface="MS PGothic" pitchFamily="34" charset="-128"/>
                        </a:rPr>
                        <a:t>NIWA-SOCOL</a:t>
                      </a: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Smale</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N</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7366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l" defTabSz="7366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l" defTabSz="7366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7366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7366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7366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r h="3048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FF"/>
                          </a:solidFill>
                          <a:effectLst/>
                          <a:latin typeface="Arial Narrow" pitchFamily="34" charset="0"/>
                          <a:ea typeface="MS PGothic" pitchFamily="34" charset="-128"/>
                        </a:rPr>
                        <a:t>12</a:t>
                      </a: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FF"/>
                          </a:solidFill>
                          <a:effectLst/>
                          <a:latin typeface="Arial Narrow" pitchFamily="34" charset="0"/>
                          <a:ea typeface="MS PGothic" pitchFamily="34" charset="-128"/>
                        </a:rPr>
                        <a:t>SOCOL</a:t>
                      </a: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sz="1400" b="0" i="0" u="none" strike="noStrike" cap="none" normalizeH="0" baseline="0" smtClean="0">
                          <a:ln>
                            <a:noFill/>
                          </a:ln>
                          <a:solidFill>
                            <a:schemeClr val="tx1"/>
                          </a:solidFill>
                          <a:effectLst/>
                          <a:latin typeface="Arial Narrow" pitchFamily="34" charset="0"/>
                          <a:ea typeface="MS PGothic" pitchFamily="34" charset="-128"/>
                        </a:rPr>
                        <a:t>Rozanov</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Y</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Some</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TBD</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Some</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Y</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Y</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7366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r h="3048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FF"/>
                          </a:solidFill>
                          <a:effectLst/>
                          <a:latin typeface="Arial Narrow" pitchFamily="34" charset="0"/>
                          <a:ea typeface="MS PGothic" pitchFamily="34" charset="-128"/>
                        </a:rPr>
                        <a:t>13</a:t>
                      </a: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FF"/>
                          </a:solidFill>
                          <a:effectLst/>
                          <a:latin typeface="Arial Narrow" pitchFamily="34" charset="0"/>
                          <a:ea typeface="MS PGothic" pitchFamily="34" charset="-128"/>
                        </a:rPr>
                        <a:t>ULAQ</a:t>
                      </a: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Pitari</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Y</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Some</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N</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Some</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N</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Y</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Y</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r h="3048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FF"/>
                          </a:solidFill>
                          <a:effectLst/>
                          <a:latin typeface="Arial Narrow" pitchFamily="34" charset="0"/>
                          <a:ea typeface="MS PGothic" pitchFamily="34" charset="-128"/>
                        </a:rPr>
                        <a:t>14</a:t>
                      </a: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FF"/>
                          </a:solidFill>
                          <a:effectLst/>
                          <a:latin typeface="Arial Narrow" pitchFamily="34" charset="0"/>
                          <a:ea typeface="MS PGothic" pitchFamily="34" charset="-128"/>
                        </a:rPr>
                        <a:t>UMSLIMCAT</a:t>
                      </a: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Chipperfield</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Y</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N</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Chipperfield</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Y</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Y</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 Y</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N</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r h="5175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FF"/>
                          </a:solidFill>
                          <a:effectLst/>
                          <a:latin typeface="Arial Narrow" pitchFamily="34" charset="0"/>
                          <a:ea typeface="MS PGothic" pitchFamily="34" charset="-128"/>
                        </a:rPr>
                        <a:t>15</a:t>
                      </a: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FF"/>
                          </a:solidFill>
                          <a:effectLst/>
                          <a:latin typeface="Arial Narrow" pitchFamily="34" charset="0"/>
                          <a:ea typeface="MS PGothic" pitchFamily="34" charset="-128"/>
                        </a:rPr>
                        <a:t>UMUKCA </a:t>
                      </a: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Braesicke/</a:t>
                      </a:r>
                      <a:endParaRPr kumimoji="0" lang="de-DE" sz="1400" b="0" i="0" u="none" strike="noStrike" cap="none" normalizeH="0" baseline="0" smtClean="0">
                        <a:ln>
                          <a:noFill/>
                        </a:ln>
                        <a:solidFill>
                          <a:schemeClr val="tx1"/>
                        </a:solidFill>
                        <a:effectLst/>
                        <a:latin typeface="Arial Narrow" pitchFamily="34" charset="0"/>
                        <a:ea typeface="MS PGothic"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Morgenstern</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Y</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Some</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Y</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Some</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Y</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 maybe</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maybe</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r h="3048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FF"/>
                          </a:solidFill>
                          <a:effectLst/>
                          <a:latin typeface="Arial Narrow" pitchFamily="34" charset="0"/>
                          <a:ea typeface="MS PGothic" pitchFamily="34" charset="-128"/>
                        </a:rPr>
                        <a:t>16</a:t>
                      </a: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FF"/>
                          </a:solidFill>
                          <a:effectLst/>
                          <a:latin typeface="Arial Narrow" pitchFamily="34" charset="0"/>
                          <a:ea typeface="MS PGothic" pitchFamily="34" charset="-128"/>
                        </a:rPr>
                        <a:t>WACCM</a:t>
                      </a:r>
                      <a:endParaRPr kumimoji="0" lang="en-US" sz="1400" b="0" i="0" u="none" strike="noStrike" cap="none" normalizeH="0" baseline="0" smtClean="0">
                        <a:ln>
                          <a:noFill/>
                        </a:ln>
                        <a:solidFill>
                          <a:schemeClr val="tx1"/>
                        </a:solidFill>
                        <a:effectLst/>
                        <a:latin typeface="Arial Narrow" pitchFamily="34" charset="0"/>
                        <a:ea typeface="MS PGothic" pitchFamily="34" charset="-128"/>
                      </a:endParaRP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Kinnison</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Y</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Maybe</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Lamarque</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Some</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Y</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Y</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MS PGothic" pitchFamily="34" charset="-128"/>
                        </a:rPr>
                        <a:t>Y</a:t>
                      </a:r>
                    </a:p>
                  </a:txBody>
                  <a:tcPr marL="84406" marR="84406"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bl>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3906" name="TextBox 3"/>
          <p:cNvSpPr txBox="1">
            <a:spLocks noChangeArrowheads="1"/>
          </p:cNvSpPr>
          <p:nvPr/>
        </p:nvSpPr>
        <p:spPr bwMode="auto">
          <a:xfrm>
            <a:off x="431800" y="946150"/>
            <a:ext cx="8161338" cy="4278313"/>
          </a:xfrm>
          <a:prstGeom prst="rect">
            <a:avLst/>
          </a:prstGeom>
          <a:noFill/>
          <a:ln w="9525">
            <a:noFill/>
            <a:miter lim="800000"/>
            <a:headEnd/>
            <a:tailEnd/>
          </a:ln>
        </p:spPr>
        <p:txBody>
          <a:bodyPr>
            <a:spAutoFit/>
          </a:bodyPr>
          <a:lstStyle/>
          <a:p>
            <a:pPr algn="ctr"/>
            <a:r>
              <a:rPr lang="en-US" sz="3200"/>
              <a:t>GeoMIP participation thus far</a:t>
            </a:r>
          </a:p>
          <a:p>
            <a:pPr algn="ctr"/>
            <a:endParaRPr lang="en-US"/>
          </a:p>
          <a:p>
            <a:pPr algn="ctr"/>
            <a:r>
              <a:rPr lang="en-US"/>
              <a:t>20 models participating from 12 countries</a:t>
            </a:r>
          </a:p>
          <a:p>
            <a:pPr algn="ctr"/>
            <a:endParaRPr lang="en-US"/>
          </a:p>
          <a:p>
            <a:pPr algn="ctr"/>
            <a:r>
              <a:rPr lang="en-US"/>
              <a:t>Experiment G1:  13 models</a:t>
            </a:r>
          </a:p>
          <a:p>
            <a:pPr algn="ctr"/>
            <a:r>
              <a:rPr lang="en-US"/>
              <a:t>Experiment G2:  13 models</a:t>
            </a:r>
          </a:p>
          <a:p>
            <a:pPr algn="ctr"/>
            <a:r>
              <a:rPr lang="en-US"/>
              <a:t>Experiment G3:  7 models</a:t>
            </a:r>
          </a:p>
          <a:p>
            <a:pPr algn="ctr"/>
            <a:r>
              <a:rPr lang="en-US"/>
              <a:t>Experiment G4:  7 models</a:t>
            </a:r>
          </a:p>
          <a:p>
            <a:pPr algn="ctr"/>
            <a:endParaRPr lang="en-US"/>
          </a:p>
          <a:p>
            <a:pPr algn="ctr"/>
            <a:endParaRPr lang="en-US"/>
          </a:p>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1447800" y="5115580"/>
            <a:ext cx="6629400" cy="523220"/>
          </a:xfrm>
          <a:prstGeom prst="rect">
            <a:avLst/>
          </a:prstGeom>
          <a:noFill/>
        </p:spPr>
        <p:txBody>
          <a:bodyPr wrap="square" rtlCol="0">
            <a:spAutoFit/>
          </a:bodyPr>
          <a:lstStyle/>
          <a:p>
            <a:pPr algn="ctr"/>
            <a:r>
              <a:rPr lang="en-US" sz="2800" dirty="0" smtClean="0"/>
              <a:t>= </a:t>
            </a:r>
            <a:r>
              <a:rPr lang="en-US" sz="2800" b="1" u="sng" dirty="0" smtClean="0"/>
              <a:t>$2721</a:t>
            </a:r>
            <a:r>
              <a:rPr lang="en-US" sz="2800" b="1" dirty="0" smtClean="0"/>
              <a:t> for a 2-day conference!</a:t>
            </a:r>
            <a:endParaRPr lang="en-US" sz="2800" b="1" dirty="0"/>
          </a:p>
        </p:txBody>
      </p:sp>
      <p:pic>
        <p:nvPicPr>
          <p:cNvPr id="1673218" name="Picture 2" descr="MAS7 banner new"/>
          <p:cNvPicPr>
            <a:picLocks noChangeAspect="1" noChangeArrowheads="1"/>
          </p:cNvPicPr>
          <p:nvPr/>
        </p:nvPicPr>
        <p:blipFill>
          <a:blip r:embed="rId3" cstate="print"/>
          <a:srcRect/>
          <a:stretch>
            <a:fillRect/>
          </a:stretch>
        </p:blipFill>
        <p:spPr bwMode="auto">
          <a:xfrm>
            <a:off x="76200" y="152400"/>
            <a:ext cx="8991600" cy="1989945"/>
          </a:xfrm>
          <a:prstGeom prst="rect">
            <a:avLst/>
          </a:prstGeom>
          <a:noFill/>
        </p:spPr>
      </p:pic>
      <p:graphicFrame>
        <p:nvGraphicFramePr>
          <p:cNvPr id="7" name="Table 6"/>
          <p:cNvGraphicFramePr>
            <a:graphicFrameLocks noGrp="1"/>
          </p:cNvGraphicFramePr>
          <p:nvPr/>
        </p:nvGraphicFramePr>
        <p:xfrm>
          <a:off x="152400" y="2743200"/>
          <a:ext cx="8763000" cy="1981200"/>
        </p:xfrm>
        <a:graphic>
          <a:graphicData uri="http://schemas.openxmlformats.org/drawingml/2006/table">
            <a:tbl>
              <a:tblPr/>
              <a:tblGrid>
                <a:gridCol w="6989536"/>
                <a:gridCol w="1773464"/>
              </a:tblGrid>
              <a:tr h="0">
                <a:tc>
                  <a:txBody>
                    <a:bodyPr/>
                    <a:lstStyle/>
                    <a:p>
                      <a:r>
                        <a:rPr lang="en-US" sz="2000" dirty="0"/>
                        <a:t>Product</a:t>
                      </a:r>
                    </a:p>
                  </a:txBody>
                  <a:tcPr anchor="ctr">
                    <a:lnL>
                      <a:noFill/>
                    </a:lnL>
                    <a:lnR>
                      <a:noFill/>
                    </a:lnR>
                    <a:lnT>
                      <a:noFill/>
                    </a:lnT>
                    <a:lnB>
                      <a:noFill/>
                    </a:lnB>
                  </a:tcPr>
                </a:tc>
                <a:tc>
                  <a:txBody>
                    <a:bodyPr/>
                    <a:lstStyle/>
                    <a:p>
                      <a:pPr algn="r"/>
                      <a:r>
                        <a:rPr lang="en-US" sz="2000" dirty="0"/>
                        <a:t>Total</a:t>
                      </a:r>
                    </a:p>
                  </a:txBody>
                  <a:tcPr anchor="ctr">
                    <a:lnL>
                      <a:noFill/>
                    </a:lnL>
                    <a:lnR>
                      <a:noFill/>
                    </a:lnR>
                    <a:lnT>
                      <a:noFill/>
                    </a:lnT>
                    <a:lnB>
                      <a:noFill/>
                    </a:lnB>
                  </a:tcPr>
                </a:tc>
              </a:tr>
              <a:tr h="0">
                <a:tc>
                  <a:txBody>
                    <a:bodyPr/>
                    <a:lstStyle/>
                    <a:p>
                      <a:r>
                        <a:rPr lang="en-US" sz="2000"/>
                        <a:t>7th Arctic Shipping Summit 2015 - Conference Pass  </a:t>
                      </a:r>
                      <a:r>
                        <a:rPr lang="en-US" sz="2000" b="1"/>
                        <a:t>× 1</a:t>
                      </a:r>
                      <a:r>
                        <a:rPr lang="en-US" sz="2000"/>
                        <a:t> </a:t>
                      </a:r>
                    </a:p>
                  </a:txBody>
                  <a:tcPr anchor="ctr">
                    <a:lnL>
                      <a:noFill/>
                    </a:lnL>
                    <a:lnR>
                      <a:noFill/>
                    </a:lnR>
                    <a:lnT>
                      <a:noFill/>
                    </a:lnT>
                    <a:lnB>
                      <a:noFill/>
                    </a:lnB>
                  </a:tcPr>
                </a:tc>
                <a:tc>
                  <a:txBody>
                    <a:bodyPr/>
                    <a:lstStyle/>
                    <a:p>
                      <a:pPr algn="r"/>
                      <a:r>
                        <a:rPr lang="en-US" sz="2000" dirty="0"/>
                        <a:t>£1,495.00 </a:t>
                      </a:r>
                    </a:p>
                  </a:txBody>
                  <a:tcPr anchor="ctr">
                    <a:lnL>
                      <a:noFill/>
                    </a:lnL>
                    <a:lnR>
                      <a:noFill/>
                    </a:lnR>
                    <a:lnT>
                      <a:noFill/>
                    </a:lnT>
                    <a:lnB>
                      <a:noFill/>
                    </a:lnB>
                  </a:tcPr>
                </a:tc>
              </a:tr>
              <a:tr h="0">
                <a:tc>
                  <a:txBody>
                    <a:bodyPr/>
                    <a:lstStyle/>
                    <a:p>
                      <a:r>
                        <a:rPr lang="en-US" sz="2000" dirty="0"/>
                        <a:t>Subtotal</a:t>
                      </a:r>
                    </a:p>
                  </a:txBody>
                  <a:tcPr anchor="ctr">
                    <a:lnL>
                      <a:noFill/>
                    </a:lnL>
                    <a:lnR>
                      <a:noFill/>
                    </a:lnR>
                    <a:lnT>
                      <a:noFill/>
                    </a:lnT>
                    <a:lnB>
                      <a:noFill/>
                    </a:lnB>
                  </a:tcPr>
                </a:tc>
                <a:tc>
                  <a:txBody>
                    <a:bodyPr/>
                    <a:lstStyle/>
                    <a:p>
                      <a:pPr algn="r"/>
                      <a:r>
                        <a:rPr lang="en-US" sz="2000" dirty="0"/>
                        <a:t>£1,495.00</a:t>
                      </a:r>
                    </a:p>
                  </a:txBody>
                  <a:tcPr anchor="ctr">
                    <a:lnL>
                      <a:noFill/>
                    </a:lnL>
                    <a:lnR>
                      <a:noFill/>
                    </a:lnR>
                    <a:lnT>
                      <a:noFill/>
                    </a:lnT>
                    <a:lnB>
                      <a:noFill/>
                    </a:lnB>
                  </a:tcPr>
                </a:tc>
              </a:tr>
              <a:tr h="0">
                <a:tc>
                  <a:txBody>
                    <a:bodyPr/>
                    <a:lstStyle/>
                    <a:p>
                      <a:r>
                        <a:rPr lang="en-US" sz="2000"/>
                        <a:t>VAT</a:t>
                      </a:r>
                    </a:p>
                  </a:txBody>
                  <a:tcPr anchor="ctr">
                    <a:lnL>
                      <a:noFill/>
                    </a:lnL>
                    <a:lnR>
                      <a:noFill/>
                    </a:lnR>
                    <a:lnT>
                      <a:noFill/>
                    </a:lnT>
                    <a:lnB>
                      <a:noFill/>
                    </a:lnB>
                  </a:tcPr>
                </a:tc>
                <a:tc>
                  <a:txBody>
                    <a:bodyPr/>
                    <a:lstStyle/>
                    <a:p>
                      <a:pPr algn="r"/>
                      <a:r>
                        <a:rPr lang="en-US" sz="2000" dirty="0"/>
                        <a:t>£299.00</a:t>
                      </a:r>
                    </a:p>
                  </a:txBody>
                  <a:tcPr anchor="ctr">
                    <a:lnL>
                      <a:noFill/>
                    </a:lnL>
                    <a:lnR>
                      <a:noFill/>
                    </a:lnR>
                    <a:lnT>
                      <a:noFill/>
                    </a:lnT>
                    <a:lnB>
                      <a:noFill/>
                    </a:lnB>
                  </a:tcPr>
                </a:tc>
              </a:tr>
              <a:tr h="0">
                <a:tc>
                  <a:txBody>
                    <a:bodyPr/>
                    <a:lstStyle/>
                    <a:p>
                      <a:r>
                        <a:rPr lang="en-US" sz="2000"/>
                        <a:t>Total</a:t>
                      </a:r>
                    </a:p>
                  </a:txBody>
                  <a:tcPr anchor="ctr">
                    <a:lnL>
                      <a:noFill/>
                    </a:lnL>
                    <a:lnR>
                      <a:noFill/>
                    </a:lnR>
                    <a:lnT>
                      <a:noFill/>
                    </a:lnT>
                    <a:lnB>
                      <a:noFill/>
                    </a:lnB>
                  </a:tcPr>
                </a:tc>
                <a:tc>
                  <a:txBody>
                    <a:bodyPr/>
                    <a:lstStyle/>
                    <a:p>
                      <a:pPr algn="r"/>
                      <a:r>
                        <a:rPr lang="en-US" sz="2000" b="1" dirty="0"/>
                        <a:t>£1,794.00</a:t>
                      </a:r>
                      <a:endParaRPr lang="en-US" sz="2000" dirty="0"/>
                    </a:p>
                  </a:txBody>
                  <a:tcPr anchor="ctr">
                    <a:lnL>
                      <a:noFill/>
                    </a:lnL>
                    <a:lnR>
                      <a:noFill/>
                    </a:lnR>
                    <a:lnT>
                      <a:noFill/>
                    </a:lnT>
                    <a:lnB>
                      <a:noFill/>
                    </a:lnB>
                  </a:tcPr>
                </a:tc>
              </a:tr>
            </a:tbl>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Box 3"/>
          <p:cNvSpPr txBox="1">
            <a:spLocks noChangeArrowheads="1"/>
          </p:cNvSpPr>
          <p:nvPr/>
        </p:nvSpPr>
        <p:spPr bwMode="auto">
          <a:xfrm>
            <a:off x="363538" y="515938"/>
            <a:ext cx="8162925" cy="5570537"/>
          </a:xfrm>
          <a:prstGeom prst="rect">
            <a:avLst/>
          </a:prstGeom>
          <a:noFill/>
          <a:ln w="9525">
            <a:noFill/>
            <a:miter lim="800000"/>
            <a:headEnd/>
            <a:tailEnd/>
          </a:ln>
        </p:spPr>
        <p:txBody>
          <a:bodyPr>
            <a:spAutoFit/>
          </a:bodyPr>
          <a:lstStyle/>
          <a:p>
            <a:pPr algn="ctr">
              <a:defRPr/>
            </a:pPr>
            <a:r>
              <a:rPr lang="en-US" sz="2800" b="1" dirty="0"/>
              <a:t>Results from G1 experiments</a:t>
            </a:r>
            <a:br>
              <a:rPr lang="en-US" sz="2800" b="1" dirty="0"/>
            </a:br>
            <a:r>
              <a:rPr lang="en-US" sz="2800" b="1" dirty="0"/>
              <a:t>by 12 climate models.</a:t>
            </a:r>
          </a:p>
          <a:p>
            <a:pPr algn="ctr">
              <a:defRPr/>
            </a:pPr>
            <a:endParaRPr lang="en-US" dirty="0"/>
          </a:p>
          <a:p>
            <a:pPr algn="ctr">
              <a:defRPr/>
            </a:pPr>
            <a:endParaRPr lang="en-US" dirty="0"/>
          </a:p>
          <a:p>
            <a:pPr algn="ctr">
              <a:defRPr/>
            </a:pPr>
            <a:r>
              <a:rPr lang="en-US" b="1" dirty="0"/>
              <a:t>This is a very artificial experiment, with large forcing so as to get large response.</a:t>
            </a:r>
            <a:endParaRPr lang="en-US" dirty="0"/>
          </a:p>
          <a:p>
            <a:pPr algn="ctr">
              <a:defRPr/>
            </a:pPr>
            <a:endParaRPr lang="en-US" dirty="0"/>
          </a:p>
          <a:p>
            <a:pPr algn="ctr">
              <a:defRPr/>
            </a:pPr>
            <a:endParaRPr lang="en-US" dirty="0"/>
          </a:p>
          <a:p>
            <a:pPr algn="ctr">
              <a:defRPr/>
            </a:pPr>
            <a:r>
              <a:rPr lang="en-US" dirty="0"/>
              <a:t>Shown are averages from years 11-50 of the simulations, balancing 4xCO</a:t>
            </a:r>
            <a:r>
              <a:rPr lang="en-US" baseline="-25000" dirty="0"/>
              <a:t>2</a:t>
            </a:r>
            <a:r>
              <a:rPr lang="en-US" dirty="0"/>
              <a:t> with solar radiation reduction to achieve global average radiation balance.</a:t>
            </a:r>
          </a:p>
          <a:p>
            <a:pPr algn="ctr">
              <a:defRPr/>
            </a:pPr>
            <a:endParaRPr lang="en-US" dirty="0"/>
          </a:p>
          <a:p>
            <a:pPr algn="ctr">
              <a:defRPr/>
            </a:pPr>
            <a:r>
              <a:rPr lang="en-US" sz="2000" dirty="0">
                <a:solidFill>
                  <a:schemeClr val="accent2"/>
                </a:solidFill>
              </a:rPr>
              <a:t>Kravitz, Ben, et al</a:t>
            </a:r>
            <a:r>
              <a:rPr lang="en-US" sz="2000" dirty="0">
                <a:solidFill>
                  <a:schemeClr val="accent6"/>
                </a:solidFill>
              </a:rPr>
              <a:t>., 2013:  Climate model response from the Geoengineering Model Intercomparison Project (GeoMIP).</a:t>
            </a:r>
            <a:br>
              <a:rPr lang="en-US" sz="2000" dirty="0">
                <a:solidFill>
                  <a:schemeClr val="accent6"/>
                </a:solidFill>
              </a:rPr>
            </a:br>
            <a:r>
              <a:rPr lang="en-US" sz="2000" i="1" dirty="0">
                <a:solidFill>
                  <a:schemeClr val="accent6"/>
                </a:solidFill>
              </a:rPr>
              <a:t>J. Geophys. Res. Atmos.</a:t>
            </a:r>
            <a:r>
              <a:rPr lang="en-US" sz="2000" dirty="0">
                <a:solidFill>
                  <a:schemeClr val="accent6"/>
                </a:solidFill>
              </a:rPr>
              <a:t>, </a:t>
            </a:r>
            <a:r>
              <a:rPr lang="en-US" sz="2000" b="1" dirty="0">
                <a:solidFill>
                  <a:schemeClr val="accent6"/>
                </a:solidFill>
              </a:rPr>
              <a:t>118</a:t>
            </a:r>
            <a:r>
              <a:rPr lang="en-US" sz="2000" dirty="0">
                <a:solidFill>
                  <a:schemeClr val="accent6"/>
                </a:solidFill>
              </a:rPr>
              <a:t>, 8320-8332, doi:10.1002/jgrd.50646.</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Box 4"/>
          <p:cNvSpPr txBox="1">
            <a:spLocks noChangeArrowheads="1"/>
          </p:cNvSpPr>
          <p:nvPr/>
        </p:nvSpPr>
        <p:spPr bwMode="auto">
          <a:xfrm>
            <a:off x="1392238" y="6348413"/>
            <a:ext cx="6373812" cy="276225"/>
          </a:xfrm>
          <a:prstGeom prst="rect">
            <a:avLst/>
          </a:prstGeom>
          <a:solidFill>
            <a:schemeClr val="bg1"/>
          </a:solidFill>
          <a:ln w="9525">
            <a:noFill/>
            <a:miter lim="800000"/>
            <a:headEnd/>
            <a:tailEnd/>
          </a:ln>
        </p:spPr>
        <p:txBody>
          <a:bodyPr wrap="none">
            <a:spAutoFit/>
          </a:bodyPr>
          <a:lstStyle/>
          <a:p>
            <a:pPr algn="ctr"/>
            <a:r>
              <a:rPr lang="en-US" sz="1200"/>
              <a:t>No stippling denotes agreement on the sign of the response in at least 75% of models.</a:t>
            </a:r>
          </a:p>
        </p:txBody>
      </p:sp>
      <p:pic>
        <p:nvPicPr>
          <p:cNvPr id="125955" name="Picture 4"/>
          <p:cNvPicPr>
            <a:picLocks noChangeAspect="1" noChangeArrowheads="1"/>
          </p:cNvPicPr>
          <p:nvPr/>
        </p:nvPicPr>
        <p:blipFill>
          <a:blip r:embed="rId3" cstate="print"/>
          <a:srcRect/>
          <a:stretch>
            <a:fillRect/>
          </a:stretch>
        </p:blipFill>
        <p:spPr bwMode="auto">
          <a:xfrm>
            <a:off x="477838" y="771525"/>
            <a:ext cx="8153400" cy="4619625"/>
          </a:xfrm>
          <a:prstGeom prst="rect">
            <a:avLst/>
          </a:prstGeom>
          <a:noFill/>
          <a:ln w="38100">
            <a:noFill/>
            <a:miter lim="800000"/>
            <a:headEnd/>
            <a:tailEnd type="none" w="lg" len="lg"/>
          </a:ln>
        </p:spPr>
      </p:pic>
      <p:pic>
        <p:nvPicPr>
          <p:cNvPr id="125956" name="Picture 5"/>
          <p:cNvPicPr>
            <a:picLocks noChangeAspect="1" noChangeArrowheads="1"/>
          </p:cNvPicPr>
          <p:nvPr/>
        </p:nvPicPr>
        <p:blipFill>
          <a:blip r:embed="rId4" cstate="print"/>
          <a:srcRect/>
          <a:stretch>
            <a:fillRect/>
          </a:stretch>
        </p:blipFill>
        <p:spPr bwMode="auto">
          <a:xfrm>
            <a:off x="1125538" y="5373688"/>
            <a:ext cx="6807200" cy="850900"/>
          </a:xfrm>
          <a:prstGeom prst="rect">
            <a:avLst/>
          </a:prstGeom>
          <a:noFill/>
          <a:ln w="38100">
            <a:noFill/>
            <a:miter lim="800000"/>
            <a:headEnd/>
            <a:tailEnd type="none" w="lg" len="lg"/>
          </a:ln>
        </p:spPr>
      </p:pic>
      <p:sp>
        <p:nvSpPr>
          <p:cNvPr id="125957" name="TextBox 5"/>
          <p:cNvSpPr txBox="1">
            <a:spLocks noChangeArrowheads="1"/>
          </p:cNvSpPr>
          <p:nvPr/>
        </p:nvSpPr>
        <p:spPr bwMode="auto">
          <a:xfrm>
            <a:off x="490538" y="0"/>
            <a:ext cx="7975600" cy="830263"/>
          </a:xfrm>
          <a:prstGeom prst="rect">
            <a:avLst/>
          </a:prstGeom>
          <a:noFill/>
          <a:ln w="9525">
            <a:noFill/>
            <a:miter lim="800000"/>
            <a:headEnd/>
            <a:tailEnd/>
          </a:ln>
        </p:spPr>
        <p:txBody>
          <a:bodyPr>
            <a:spAutoFit/>
          </a:bodyPr>
          <a:lstStyle/>
          <a:p>
            <a:pPr algn="ctr"/>
            <a:r>
              <a:rPr lang="en-US"/>
              <a:t>Surface air temperature differences (</a:t>
            </a:r>
            <a:r>
              <a:rPr lang="en-US" i="1"/>
              <a:t>G1–piControl</a:t>
            </a:r>
            <a:r>
              <a:rPr lang="en-US"/>
              <a:t>), averaged over years 11-50 of the simulation.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a:blip r:embed="rId3" cstate="print"/>
          <a:srcRect/>
          <a:stretch>
            <a:fillRect/>
          </a:stretch>
        </p:blipFill>
        <p:spPr bwMode="auto">
          <a:xfrm>
            <a:off x="0" y="195263"/>
            <a:ext cx="9117013" cy="5248275"/>
          </a:xfrm>
          <a:prstGeom prst="rect">
            <a:avLst/>
          </a:prstGeom>
          <a:noFill/>
          <a:ln w="38100">
            <a:noFill/>
            <a:miter lim="800000"/>
            <a:headEnd/>
            <a:tailEnd type="none" w="lg" len="lg"/>
          </a:ln>
        </p:spPr>
      </p:pic>
      <p:sp>
        <p:nvSpPr>
          <p:cNvPr id="126979" name="TextBox 4"/>
          <p:cNvSpPr txBox="1">
            <a:spLocks noChangeArrowheads="1"/>
          </p:cNvSpPr>
          <p:nvPr/>
        </p:nvSpPr>
        <p:spPr bwMode="auto">
          <a:xfrm>
            <a:off x="1211263" y="5614988"/>
            <a:ext cx="6645275" cy="461962"/>
          </a:xfrm>
          <a:prstGeom prst="rect">
            <a:avLst/>
          </a:prstGeom>
          <a:noFill/>
          <a:ln w="9525">
            <a:noFill/>
            <a:miter lim="800000"/>
            <a:headEnd/>
            <a:tailEnd/>
          </a:ln>
        </p:spPr>
        <p:txBody>
          <a:bodyPr>
            <a:spAutoFit/>
          </a:bodyPr>
          <a:lstStyle/>
          <a:p>
            <a:r>
              <a:rPr lang="en-US"/>
              <a:t>Zonal average over years 11-50 of simulation</a:t>
            </a:r>
          </a:p>
        </p:txBody>
      </p:sp>
      <p:sp>
        <p:nvSpPr>
          <p:cNvPr id="126980" name="TextBox 5"/>
          <p:cNvSpPr txBox="1">
            <a:spLocks noChangeArrowheads="1"/>
          </p:cNvSpPr>
          <p:nvPr/>
        </p:nvSpPr>
        <p:spPr bwMode="auto">
          <a:xfrm>
            <a:off x="449263" y="592138"/>
            <a:ext cx="803275" cy="461962"/>
          </a:xfrm>
          <a:prstGeom prst="rect">
            <a:avLst/>
          </a:prstGeom>
          <a:noFill/>
          <a:ln w="9525">
            <a:noFill/>
            <a:miter lim="800000"/>
            <a:headEnd/>
            <a:tailEnd/>
          </a:ln>
        </p:spPr>
        <p:txBody>
          <a:bodyPr>
            <a:spAutoFit/>
          </a:bodyPr>
          <a:lstStyle/>
          <a:p>
            <a:r>
              <a:rPr lang="en-US"/>
              <a:t>T</a:t>
            </a:r>
          </a:p>
        </p:txBody>
      </p:sp>
      <p:sp>
        <p:nvSpPr>
          <p:cNvPr id="126981" name="TextBox 6"/>
          <p:cNvSpPr txBox="1">
            <a:spLocks noChangeArrowheads="1"/>
          </p:cNvSpPr>
          <p:nvPr/>
        </p:nvSpPr>
        <p:spPr bwMode="auto">
          <a:xfrm>
            <a:off x="338138" y="4089400"/>
            <a:ext cx="1066800" cy="461963"/>
          </a:xfrm>
          <a:prstGeom prst="rect">
            <a:avLst/>
          </a:prstGeom>
          <a:noFill/>
          <a:ln w="9525">
            <a:noFill/>
            <a:miter lim="800000"/>
            <a:headEnd/>
            <a:tailEnd/>
          </a:ln>
        </p:spPr>
        <p:txBody>
          <a:bodyPr>
            <a:spAutoFit/>
          </a:bodyPr>
          <a:lstStyle/>
          <a:p>
            <a:r>
              <a:rPr lang="en-US"/>
              <a:t>NPP</a:t>
            </a:r>
          </a:p>
        </p:txBody>
      </p:sp>
      <p:sp>
        <p:nvSpPr>
          <p:cNvPr id="126982" name="TextBox 7"/>
          <p:cNvSpPr txBox="1">
            <a:spLocks noChangeArrowheads="1"/>
          </p:cNvSpPr>
          <p:nvPr/>
        </p:nvSpPr>
        <p:spPr bwMode="auto">
          <a:xfrm>
            <a:off x="5757863" y="2116138"/>
            <a:ext cx="1150937" cy="461962"/>
          </a:xfrm>
          <a:prstGeom prst="rect">
            <a:avLst/>
          </a:prstGeom>
          <a:noFill/>
          <a:ln w="9525">
            <a:noFill/>
            <a:miter lim="800000"/>
            <a:headEnd/>
            <a:tailEnd/>
          </a:ln>
        </p:spPr>
        <p:txBody>
          <a:bodyPr>
            <a:spAutoFit/>
          </a:bodyPr>
          <a:lstStyle/>
          <a:p>
            <a:r>
              <a:rPr lang="en-US"/>
              <a:t>P-E</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Box 3"/>
          <p:cNvSpPr txBox="1">
            <a:spLocks noChangeArrowheads="1"/>
          </p:cNvSpPr>
          <p:nvPr/>
        </p:nvSpPr>
        <p:spPr bwMode="auto">
          <a:xfrm>
            <a:off x="355600" y="509588"/>
            <a:ext cx="8162925" cy="5200650"/>
          </a:xfrm>
          <a:prstGeom prst="rect">
            <a:avLst/>
          </a:prstGeom>
          <a:noFill/>
          <a:ln w="9525">
            <a:noFill/>
            <a:miter lim="800000"/>
            <a:headEnd/>
            <a:tailEnd/>
          </a:ln>
        </p:spPr>
        <p:txBody>
          <a:bodyPr>
            <a:spAutoFit/>
          </a:bodyPr>
          <a:lstStyle/>
          <a:p>
            <a:pPr algn="ctr"/>
            <a:r>
              <a:rPr lang="en-US" sz="2800" b="1"/>
              <a:t>Results from G1 experiments</a:t>
            </a:r>
            <a:br>
              <a:rPr lang="en-US" sz="2800" b="1"/>
            </a:br>
            <a:r>
              <a:rPr lang="en-US" sz="2800" b="1"/>
              <a:t>by 12 climate models</a:t>
            </a:r>
          </a:p>
          <a:p>
            <a:pPr algn="ctr"/>
            <a:endParaRPr lang="en-US"/>
          </a:p>
          <a:p>
            <a:pPr algn="ctr"/>
            <a:r>
              <a:rPr lang="en-US" b="1"/>
              <a:t>This is a very artificial experiment, with large forcing so as to get large response.</a:t>
            </a:r>
            <a:endParaRPr lang="en-US"/>
          </a:p>
          <a:p>
            <a:pPr algn="ctr"/>
            <a:endParaRPr lang="en-US"/>
          </a:p>
          <a:p>
            <a:pPr algn="ctr"/>
            <a:r>
              <a:rPr lang="en-US"/>
              <a:t>Shown are averages from years 11-50 of the simulations, balancing 4xCO</a:t>
            </a:r>
            <a:r>
              <a:rPr lang="en-US" baseline="-25000"/>
              <a:t>2</a:t>
            </a:r>
            <a:r>
              <a:rPr lang="en-US"/>
              <a:t> with solar radiation reduction to achieve global average radiation balance.</a:t>
            </a:r>
          </a:p>
          <a:p>
            <a:pPr algn="ctr"/>
            <a:endParaRPr lang="en-US"/>
          </a:p>
          <a:p>
            <a:pPr algn="ctr"/>
            <a:r>
              <a:rPr lang="en-US" sz="2000">
                <a:solidFill>
                  <a:schemeClr val="accent2"/>
                </a:solidFill>
              </a:rPr>
              <a:t>Tilmes, Simone, et al., 2013:  The hydrological impact of geoengineering in the Geoengineering Model Intercomparison Project (GeoMIP).  </a:t>
            </a:r>
            <a:r>
              <a:rPr lang="en-US" sz="2000" i="1">
                <a:solidFill>
                  <a:schemeClr val="accent2"/>
                </a:solidFill>
              </a:rPr>
              <a:t>J. Geophys. Res. Atmos.</a:t>
            </a:r>
            <a:r>
              <a:rPr lang="en-US" sz="2000">
                <a:solidFill>
                  <a:schemeClr val="accent2"/>
                </a:solidFill>
              </a:rPr>
              <a:t>, </a:t>
            </a:r>
            <a:r>
              <a:rPr lang="en-US" sz="2000" b="1">
                <a:solidFill>
                  <a:schemeClr val="accent2"/>
                </a:solidFill>
              </a:rPr>
              <a:t>118</a:t>
            </a:r>
            <a:r>
              <a:rPr lang="en-US" sz="2000">
                <a:solidFill>
                  <a:schemeClr val="accent2"/>
                </a:solidFill>
              </a:rPr>
              <a:t>, 11,036-11,058, doi:10.1002/jgrd.50868.</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9026" name="Picture 3"/>
          <p:cNvPicPr>
            <a:picLocks noChangeAspect="1" noChangeArrowheads="1"/>
          </p:cNvPicPr>
          <p:nvPr/>
        </p:nvPicPr>
        <p:blipFill>
          <a:blip r:embed="rId3" cstate="print"/>
          <a:srcRect/>
          <a:stretch>
            <a:fillRect/>
          </a:stretch>
        </p:blipFill>
        <p:spPr bwMode="auto">
          <a:xfrm>
            <a:off x="25400" y="1319213"/>
            <a:ext cx="9118600" cy="4141787"/>
          </a:xfrm>
          <a:prstGeom prst="rect">
            <a:avLst/>
          </a:prstGeom>
          <a:noFill/>
          <a:ln w="38100">
            <a:noFill/>
            <a:miter lim="800000"/>
            <a:headEnd/>
            <a:tailEnd type="none" w="lg" len="lg"/>
          </a:ln>
        </p:spPr>
      </p:pic>
      <p:sp>
        <p:nvSpPr>
          <p:cNvPr id="129027" name="TextBox 3"/>
          <p:cNvSpPr txBox="1">
            <a:spLocks noChangeArrowheads="1"/>
          </p:cNvSpPr>
          <p:nvPr/>
        </p:nvSpPr>
        <p:spPr bwMode="auto">
          <a:xfrm>
            <a:off x="700088" y="279400"/>
            <a:ext cx="7661275" cy="830263"/>
          </a:xfrm>
          <a:prstGeom prst="rect">
            <a:avLst/>
          </a:prstGeom>
          <a:noFill/>
          <a:ln w="9525">
            <a:noFill/>
            <a:miter lim="800000"/>
            <a:headEnd/>
            <a:tailEnd/>
          </a:ln>
        </p:spPr>
        <p:txBody>
          <a:bodyPr>
            <a:spAutoFit/>
          </a:bodyPr>
          <a:lstStyle/>
          <a:p>
            <a:pPr algn="ctr"/>
            <a:r>
              <a:rPr lang="en-US"/>
              <a:t>Global average results for all years for G1 and</a:t>
            </a:r>
            <a:br>
              <a:rPr lang="en-US"/>
            </a:br>
            <a:r>
              <a:rPr lang="en-US"/>
              <a:t>for years 11-50 of simulation for 4xCO</a:t>
            </a:r>
            <a:r>
              <a:rPr lang="en-US" baseline="-25000"/>
              <a:t>2</a:t>
            </a:r>
            <a:endParaRPr lang="en-US"/>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3" cstate="print"/>
          <a:srcRect/>
          <a:stretch>
            <a:fillRect/>
          </a:stretch>
        </p:blipFill>
        <p:spPr bwMode="auto">
          <a:xfrm>
            <a:off x="0" y="1206500"/>
            <a:ext cx="9144000" cy="4140200"/>
          </a:xfrm>
          <a:prstGeom prst="rect">
            <a:avLst/>
          </a:prstGeom>
          <a:noFill/>
          <a:ln w="38100">
            <a:noFill/>
            <a:miter lim="800000"/>
            <a:headEnd/>
            <a:tailEnd type="none" w="lg" len="lg"/>
          </a:ln>
        </p:spPr>
      </p:pic>
      <p:sp>
        <p:nvSpPr>
          <p:cNvPr id="130051" name="TextBox 2"/>
          <p:cNvSpPr txBox="1">
            <a:spLocks noChangeArrowheads="1"/>
          </p:cNvSpPr>
          <p:nvPr/>
        </p:nvSpPr>
        <p:spPr bwMode="auto">
          <a:xfrm>
            <a:off x="2227263" y="490538"/>
            <a:ext cx="4257675" cy="461962"/>
          </a:xfrm>
          <a:prstGeom prst="rect">
            <a:avLst/>
          </a:prstGeom>
          <a:noFill/>
          <a:ln w="9525">
            <a:noFill/>
            <a:miter lim="800000"/>
            <a:headEnd/>
            <a:tailEnd/>
          </a:ln>
        </p:spPr>
        <p:txBody>
          <a:bodyPr>
            <a:spAutoFit/>
          </a:bodyPr>
          <a:lstStyle/>
          <a:p>
            <a:pPr algn="ctr"/>
            <a:r>
              <a:rPr lang="en-US"/>
              <a:t>Monsoon regions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TextBox 2"/>
          <p:cNvSpPr txBox="1">
            <a:spLocks noChangeArrowheads="1"/>
          </p:cNvSpPr>
          <p:nvPr/>
        </p:nvSpPr>
        <p:spPr bwMode="auto">
          <a:xfrm>
            <a:off x="2260600" y="5588000"/>
            <a:ext cx="4970463" cy="461963"/>
          </a:xfrm>
          <a:prstGeom prst="rect">
            <a:avLst/>
          </a:prstGeom>
          <a:noFill/>
          <a:ln w="9525">
            <a:noFill/>
            <a:miter lim="800000"/>
            <a:headEnd/>
            <a:tailEnd/>
          </a:ln>
        </p:spPr>
        <p:txBody>
          <a:bodyPr>
            <a:spAutoFit/>
          </a:bodyPr>
          <a:lstStyle/>
          <a:p>
            <a:pPr algn="ctr"/>
            <a:r>
              <a:rPr lang="en-US"/>
              <a:t>Years 11-50</a:t>
            </a:r>
          </a:p>
        </p:txBody>
      </p:sp>
      <p:pic>
        <p:nvPicPr>
          <p:cNvPr id="1026" name="Picture 2"/>
          <p:cNvPicPr>
            <a:picLocks noChangeAspect="1" noChangeArrowheads="1"/>
          </p:cNvPicPr>
          <p:nvPr/>
        </p:nvPicPr>
        <p:blipFill>
          <a:blip r:embed="rId3" cstate="print"/>
          <a:srcRect/>
          <a:stretch>
            <a:fillRect/>
          </a:stretch>
        </p:blipFill>
        <p:spPr bwMode="auto">
          <a:xfrm>
            <a:off x="0" y="374196"/>
            <a:ext cx="9140686" cy="4974318"/>
          </a:xfrm>
          <a:prstGeom prst="rect">
            <a:avLst/>
          </a:prstGeom>
          <a:noFill/>
          <a:ln w="9525">
            <a:noFill/>
            <a:miter lim="800000"/>
            <a:headEnd/>
            <a:tailEnd/>
          </a:ln>
        </p:spPr>
      </p:pic>
      <p:grpSp>
        <p:nvGrpSpPr>
          <p:cNvPr id="8" name="Group 7"/>
          <p:cNvGrpSpPr/>
          <p:nvPr/>
        </p:nvGrpSpPr>
        <p:grpSpPr>
          <a:xfrm>
            <a:off x="101601" y="2837543"/>
            <a:ext cx="3708400" cy="3646768"/>
            <a:chOff x="101601" y="2837543"/>
            <a:chExt cx="3708400" cy="3646768"/>
          </a:xfrm>
        </p:grpSpPr>
        <p:sp>
          <p:nvSpPr>
            <p:cNvPr id="4" name="Rounded Rectangular Callout 3"/>
            <p:cNvSpPr/>
            <p:nvPr/>
          </p:nvSpPr>
          <p:spPr bwMode="auto">
            <a:xfrm>
              <a:off x="2728686" y="2989943"/>
              <a:ext cx="188686" cy="326571"/>
            </a:xfrm>
            <a:prstGeom prst="wedgeRoundRectCallout">
              <a:avLst>
                <a:gd name="adj1" fmla="val -340065"/>
                <a:gd name="adj2" fmla="val 768057"/>
                <a:gd name="adj3" fmla="val 16667"/>
              </a:avLst>
            </a:prstGeom>
            <a:noFill/>
            <a:ln w="38100" cap="flat" cmpd="sng" algn="ctr">
              <a:solidFill>
                <a:srgbClr val="009900"/>
              </a:solidFill>
              <a:prstDash val="solid"/>
              <a:round/>
              <a:headEnd type="none" w="med" len="med"/>
              <a:tailEnd type="stealth"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5" name="Rounded Rectangular Callout 4"/>
            <p:cNvSpPr/>
            <p:nvPr/>
          </p:nvSpPr>
          <p:spPr bwMode="auto">
            <a:xfrm>
              <a:off x="1574800" y="2837543"/>
              <a:ext cx="275771" cy="413658"/>
            </a:xfrm>
            <a:prstGeom prst="wedgeRoundRectCallout">
              <a:avLst>
                <a:gd name="adj1" fmla="val 50219"/>
                <a:gd name="adj2" fmla="val 624430"/>
                <a:gd name="adj3" fmla="val 16667"/>
              </a:avLst>
            </a:prstGeom>
            <a:noFill/>
            <a:ln w="38100" cap="flat" cmpd="sng" algn="ctr">
              <a:solidFill>
                <a:srgbClr val="009900"/>
              </a:solidFill>
              <a:prstDash val="solid"/>
              <a:round/>
              <a:headEnd type="none" w="med" len="med"/>
              <a:tailEnd type="stealth"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6" name="TextBox 5"/>
            <p:cNvSpPr txBox="1"/>
            <p:nvPr/>
          </p:nvSpPr>
          <p:spPr>
            <a:xfrm>
              <a:off x="101601" y="5653314"/>
              <a:ext cx="3708400" cy="830997"/>
            </a:xfrm>
            <a:prstGeom prst="rect">
              <a:avLst/>
            </a:prstGeom>
            <a:solidFill>
              <a:schemeClr val="bg1"/>
            </a:solidFill>
            <a:ln w="38100">
              <a:solidFill>
                <a:srgbClr val="009900"/>
              </a:solidFill>
            </a:ln>
          </p:spPr>
          <p:txBody>
            <a:bodyPr wrap="square" rtlCol="0">
              <a:spAutoFit/>
            </a:bodyPr>
            <a:lstStyle/>
            <a:p>
              <a:pPr algn="ctr"/>
              <a:r>
                <a:rPr lang="en-US" dirty="0" smtClean="0">
                  <a:solidFill>
                    <a:srgbClr val="009900"/>
                  </a:solidFill>
                </a:rPr>
                <a:t>Summer monsoon precipitation  reduction</a:t>
              </a:r>
              <a:endParaRPr lang="en-US" dirty="0">
                <a:solidFill>
                  <a:srgbClr val="009900"/>
                </a:solidFill>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extBox 3"/>
          <p:cNvSpPr txBox="1">
            <a:spLocks noChangeArrowheads="1"/>
          </p:cNvSpPr>
          <p:nvPr/>
        </p:nvSpPr>
        <p:spPr bwMode="auto">
          <a:xfrm>
            <a:off x="327025" y="1365250"/>
            <a:ext cx="8162925" cy="3662363"/>
          </a:xfrm>
          <a:prstGeom prst="rect">
            <a:avLst/>
          </a:prstGeom>
          <a:noFill/>
          <a:ln w="9525">
            <a:noFill/>
            <a:miter lim="800000"/>
            <a:headEnd/>
            <a:tailEnd/>
          </a:ln>
        </p:spPr>
        <p:txBody>
          <a:bodyPr>
            <a:spAutoFit/>
          </a:bodyPr>
          <a:lstStyle/>
          <a:p>
            <a:pPr algn="ctr"/>
            <a:r>
              <a:rPr lang="en-US" sz="2800" b="1"/>
              <a:t>Results from G2 experiments</a:t>
            </a:r>
            <a:br>
              <a:rPr lang="en-US" sz="2800" b="1"/>
            </a:br>
            <a:r>
              <a:rPr lang="en-US" sz="2800" b="1"/>
              <a:t>by 11 climate models.</a:t>
            </a:r>
          </a:p>
          <a:p>
            <a:pPr algn="ctr"/>
            <a:endParaRPr lang="en-US"/>
          </a:p>
          <a:p>
            <a:pPr algn="ctr"/>
            <a:r>
              <a:rPr lang="en-US" b="1"/>
              <a:t>This is a 1%/year increase of CO</a:t>
            </a:r>
            <a:r>
              <a:rPr lang="en-US" b="1" baseline="-25000"/>
              <a:t>2</a:t>
            </a:r>
            <a:endParaRPr lang="en-US" b="1"/>
          </a:p>
          <a:p>
            <a:pPr algn="ctr"/>
            <a:r>
              <a:rPr lang="en-US" b="1"/>
              <a:t>balanced by a reduction of insolation.</a:t>
            </a:r>
            <a:endParaRPr lang="en-US"/>
          </a:p>
          <a:p>
            <a:pPr algn="ctr"/>
            <a:endParaRPr lang="en-US"/>
          </a:p>
          <a:p>
            <a:pPr algn="ctr"/>
            <a:r>
              <a:rPr lang="en-US" sz="2000">
                <a:solidFill>
                  <a:schemeClr val="accent2"/>
                </a:solidFill>
              </a:rPr>
              <a:t>Jones, Andy, et al., 2013: The impact of abrupt suspension of solar radiation management (termination effect) in experiment G2 of the Geoengineering Model Intercomparison Project (GeoMIP). </a:t>
            </a:r>
            <a:r>
              <a:rPr lang="en-US" sz="2000" i="1">
                <a:solidFill>
                  <a:schemeClr val="accent2"/>
                </a:solidFill>
              </a:rPr>
              <a:t>J. Geophys. Res. Atmos.</a:t>
            </a:r>
            <a:r>
              <a:rPr lang="en-US" sz="2000">
                <a:solidFill>
                  <a:schemeClr val="accent2"/>
                </a:solidFill>
              </a:rPr>
              <a:t>, </a:t>
            </a:r>
            <a:r>
              <a:rPr lang="en-US" sz="2000" b="1">
                <a:solidFill>
                  <a:schemeClr val="accent2"/>
                </a:solidFill>
              </a:rPr>
              <a:t>118</a:t>
            </a:r>
            <a:r>
              <a:rPr lang="en-US" sz="2000">
                <a:solidFill>
                  <a:schemeClr val="accent2"/>
                </a:solidFill>
              </a:rPr>
              <a:t>, 9743-9752, doi:10.1002/jgrd.50762.</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Box 2"/>
          <p:cNvSpPr txBox="1">
            <a:spLocks noChangeArrowheads="1"/>
          </p:cNvSpPr>
          <p:nvPr/>
        </p:nvSpPr>
        <p:spPr bwMode="auto">
          <a:xfrm>
            <a:off x="515938" y="6302375"/>
            <a:ext cx="8120062" cy="461963"/>
          </a:xfrm>
          <a:prstGeom prst="rect">
            <a:avLst/>
          </a:prstGeom>
          <a:solidFill>
            <a:srgbClr val="99CCFF"/>
          </a:solidFill>
          <a:ln w="9525">
            <a:noFill/>
            <a:miter lim="800000"/>
            <a:headEnd/>
            <a:tailEnd/>
          </a:ln>
        </p:spPr>
        <p:txBody>
          <a:bodyPr>
            <a:spAutoFit/>
          </a:bodyPr>
          <a:lstStyle/>
          <a:p>
            <a:pPr algn="ctr"/>
            <a:r>
              <a:rPr lang="en-US"/>
              <a:t>dotted lines are +1%/yr CO</a:t>
            </a:r>
            <a:r>
              <a:rPr lang="en-US" baseline="-25000"/>
              <a:t>2</a:t>
            </a:r>
            <a:r>
              <a:rPr lang="en-US"/>
              <a:t>        solid lines are G2</a:t>
            </a:r>
          </a:p>
        </p:txBody>
      </p:sp>
      <p:pic>
        <p:nvPicPr>
          <p:cNvPr id="133123" name="Picture 4"/>
          <p:cNvPicPr>
            <a:picLocks noChangeAspect="1" noChangeArrowheads="1"/>
          </p:cNvPicPr>
          <p:nvPr/>
        </p:nvPicPr>
        <p:blipFill>
          <a:blip r:embed="rId3" cstate="print"/>
          <a:srcRect/>
          <a:stretch>
            <a:fillRect/>
          </a:stretch>
        </p:blipFill>
        <p:spPr bwMode="auto">
          <a:xfrm>
            <a:off x="9525" y="42863"/>
            <a:ext cx="9134475" cy="6126162"/>
          </a:xfrm>
          <a:prstGeom prst="rect">
            <a:avLst/>
          </a:prstGeom>
          <a:noFill/>
          <a:ln w="38100">
            <a:noFill/>
            <a:miter lim="800000"/>
            <a:headEnd/>
            <a:tailEnd type="none" w="lg" len="lg"/>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4146" name="TextBox 2"/>
          <p:cNvSpPr txBox="1">
            <a:spLocks noChangeArrowheads="1"/>
          </p:cNvSpPr>
          <p:nvPr/>
        </p:nvSpPr>
        <p:spPr bwMode="auto">
          <a:xfrm>
            <a:off x="4656138" y="373063"/>
            <a:ext cx="4038600" cy="1200150"/>
          </a:xfrm>
          <a:prstGeom prst="rect">
            <a:avLst/>
          </a:prstGeom>
          <a:noFill/>
          <a:ln w="9525">
            <a:noFill/>
            <a:miter lim="800000"/>
            <a:headEnd/>
            <a:tailEnd/>
          </a:ln>
        </p:spPr>
        <p:txBody>
          <a:bodyPr>
            <a:spAutoFit/>
          </a:bodyPr>
          <a:lstStyle/>
          <a:p>
            <a:r>
              <a:rPr lang="en-US"/>
              <a:t>Rate of change of temperature in first 10 years of G2 (K/decade)</a:t>
            </a:r>
          </a:p>
        </p:txBody>
      </p:sp>
      <p:sp>
        <p:nvSpPr>
          <p:cNvPr id="134147" name="TextBox 3"/>
          <p:cNvSpPr txBox="1">
            <a:spLocks noChangeArrowheads="1"/>
          </p:cNvSpPr>
          <p:nvPr/>
        </p:nvSpPr>
        <p:spPr bwMode="auto">
          <a:xfrm>
            <a:off x="4640263" y="2674938"/>
            <a:ext cx="4064000" cy="1200150"/>
          </a:xfrm>
          <a:prstGeom prst="rect">
            <a:avLst/>
          </a:prstGeom>
          <a:noFill/>
          <a:ln w="9525">
            <a:noFill/>
            <a:miter lim="800000"/>
            <a:headEnd/>
            <a:tailEnd/>
          </a:ln>
        </p:spPr>
        <p:txBody>
          <a:bodyPr>
            <a:spAutoFit/>
          </a:bodyPr>
          <a:lstStyle/>
          <a:p>
            <a:r>
              <a:rPr lang="en-US"/>
              <a:t>Rate of change of temperature in 70 years of +1%/yr CO</a:t>
            </a:r>
            <a:r>
              <a:rPr lang="en-US" baseline="-25000"/>
              <a:t>2</a:t>
            </a:r>
            <a:r>
              <a:rPr lang="en-US"/>
              <a:t> (K/decade)</a:t>
            </a:r>
          </a:p>
        </p:txBody>
      </p:sp>
      <p:sp>
        <p:nvSpPr>
          <p:cNvPr id="134148" name="TextBox 4"/>
          <p:cNvSpPr txBox="1">
            <a:spLocks noChangeArrowheads="1"/>
          </p:cNvSpPr>
          <p:nvPr/>
        </p:nvSpPr>
        <p:spPr bwMode="auto">
          <a:xfrm>
            <a:off x="4614863" y="5334000"/>
            <a:ext cx="4173537" cy="461963"/>
          </a:xfrm>
          <a:prstGeom prst="rect">
            <a:avLst/>
          </a:prstGeom>
          <a:noFill/>
          <a:ln w="9525">
            <a:noFill/>
            <a:miter lim="800000"/>
            <a:headEnd/>
            <a:tailEnd/>
          </a:ln>
        </p:spPr>
        <p:txBody>
          <a:bodyPr>
            <a:spAutoFit/>
          </a:bodyPr>
          <a:lstStyle/>
          <a:p>
            <a:r>
              <a:rPr lang="en-US"/>
              <a:t>Ratio of G2 to +1%/yr CO</a:t>
            </a:r>
            <a:r>
              <a:rPr lang="en-US" baseline="-25000"/>
              <a:t>2</a:t>
            </a:r>
            <a:r>
              <a:rPr lang="en-US"/>
              <a:t> </a:t>
            </a:r>
          </a:p>
        </p:txBody>
      </p:sp>
      <p:pic>
        <p:nvPicPr>
          <p:cNvPr id="134149" name="Picture 6"/>
          <p:cNvPicPr>
            <a:picLocks noChangeAspect="1" noChangeArrowheads="1"/>
          </p:cNvPicPr>
          <p:nvPr/>
        </p:nvPicPr>
        <p:blipFill>
          <a:blip r:embed="rId3" cstate="print"/>
          <a:srcRect/>
          <a:stretch>
            <a:fillRect/>
          </a:stretch>
        </p:blipFill>
        <p:spPr bwMode="auto">
          <a:xfrm>
            <a:off x="844550" y="0"/>
            <a:ext cx="3284538" cy="6853238"/>
          </a:xfrm>
          <a:prstGeom prst="rect">
            <a:avLst/>
          </a:prstGeom>
          <a:noFill/>
          <a:ln w="38100">
            <a:noFill/>
            <a:miter lim="800000"/>
            <a:headEnd/>
            <a:tailEnd type="none" w="lg" len="lg"/>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19650" name="Picture 2" descr="http://production-streamsend.ezpublishing.netdna-cdn.com/assets/351669/images/MAS8_banner-5d92406295e53768985deed400415b6f.jpg"/>
          <p:cNvPicPr>
            <a:picLocks noChangeAspect="1" noChangeArrowheads="1"/>
          </p:cNvPicPr>
          <p:nvPr/>
        </p:nvPicPr>
        <p:blipFill>
          <a:blip r:embed="rId3" cstate="print"/>
          <a:srcRect/>
          <a:stretch>
            <a:fillRect/>
          </a:stretch>
        </p:blipFill>
        <p:spPr bwMode="auto">
          <a:xfrm>
            <a:off x="130063" y="76200"/>
            <a:ext cx="8937737" cy="1981200"/>
          </a:xfrm>
          <a:prstGeom prst="rect">
            <a:avLst/>
          </a:prstGeom>
          <a:noFill/>
        </p:spPr>
      </p:pic>
      <p:pic>
        <p:nvPicPr>
          <p:cNvPr id="1819651" name="Picture 3"/>
          <p:cNvPicPr>
            <a:picLocks noChangeAspect="1" noChangeArrowheads="1"/>
          </p:cNvPicPr>
          <p:nvPr/>
        </p:nvPicPr>
        <p:blipFill>
          <a:blip r:embed="rId4" cstate="print"/>
          <a:srcRect l="3185" t="28000" r="19375" b="8048"/>
          <a:stretch>
            <a:fillRect/>
          </a:stretch>
        </p:blipFill>
        <p:spPr bwMode="auto">
          <a:xfrm>
            <a:off x="76200" y="2133600"/>
            <a:ext cx="9005667" cy="4648200"/>
          </a:xfrm>
          <a:prstGeom prst="rect">
            <a:avLst/>
          </a:prstGeom>
          <a:noFill/>
          <a:ln w="28575">
            <a:solidFill>
              <a:schemeClr val="tx1"/>
            </a:solidFill>
            <a:miter lim="800000"/>
            <a:headEnd/>
            <a:tailEnd/>
          </a:ln>
        </p:spPr>
      </p:pic>
      <p:pic>
        <p:nvPicPr>
          <p:cNvPr id="1819652" name="Picture 4"/>
          <p:cNvPicPr>
            <a:picLocks noChangeAspect="1" noChangeArrowheads="1"/>
          </p:cNvPicPr>
          <p:nvPr/>
        </p:nvPicPr>
        <p:blipFill>
          <a:blip r:embed="rId5" cstate="print"/>
          <a:srcRect l="2500" t="28000" r="47500" b="29000"/>
          <a:stretch>
            <a:fillRect/>
          </a:stretch>
        </p:blipFill>
        <p:spPr bwMode="auto">
          <a:xfrm>
            <a:off x="2895600" y="3276600"/>
            <a:ext cx="6096000" cy="3276600"/>
          </a:xfrm>
          <a:prstGeom prst="rect">
            <a:avLst/>
          </a:prstGeom>
          <a:noFill/>
          <a:ln w="19050">
            <a:solidFill>
              <a:schemeClr val="tx1"/>
            </a:solid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4"/>
          <p:cNvPicPr>
            <a:picLocks noChangeAspect="1" noChangeArrowheads="1"/>
          </p:cNvPicPr>
          <p:nvPr/>
        </p:nvPicPr>
        <p:blipFill>
          <a:blip r:embed="rId3" cstate="print"/>
          <a:srcRect/>
          <a:stretch>
            <a:fillRect/>
          </a:stretch>
        </p:blipFill>
        <p:spPr bwMode="auto">
          <a:xfrm>
            <a:off x="-9525" y="87313"/>
            <a:ext cx="9144000" cy="6059487"/>
          </a:xfrm>
          <a:prstGeom prst="rect">
            <a:avLst/>
          </a:prstGeom>
          <a:noFill/>
          <a:ln w="38100">
            <a:noFill/>
            <a:miter lim="800000"/>
            <a:headEnd/>
            <a:tailEnd type="none" w="lg" len="lg"/>
          </a:ln>
        </p:spPr>
      </p:pic>
      <p:sp>
        <p:nvSpPr>
          <p:cNvPr id="135171" name="TextBox 2"/>
          <p:cNvSpPr txBox="1">
            <a:spLocks noChangeArrowheads="1"/>
          </p:cNvSpPr>
          <p:nvPr/>
        </p:nvSpPr>
        <p:spPr bwMode="auto">
          <a:xfrm>
            <a:off x="515938" y="6302375"/>
            <a:ext cx="8120062" cy="461963"/>
          </a:xfrm>
          <a:prstGeom prst="rect">
            <a:avLst/>
          </a:prstGeom>
          <a:solidFill>
            <a:srgbClr val="99CCFF"/>
          </a:solidFill>
          <a:ln w="9525">
            <a:noFill/>
            <a:miter lim="800000"/>
            <a:headEnd/>
            <a:tailEnd/>
          </a:ln>
        </p:spPr>
        <p:txBody>
          <a:bodyPr>
            <a:spAutoFit/>
          </a:bodyPr>
          <a:lstStyle/>
          <a:p>
            <a:pPr algn="ctr"/>
            <a:r>
              <a:rPr lang="en-US"/>
              <a:t>dotted lines are +1%/yr CO</a:t>
            </a:r>
            <a:r>
              <a:rPr lang="en-US" baseline="-25000"/>
              <a:t>2</a:t>
            </a:r>
            <a:r>
              <a:rPr lang="en-US"/>
              <a:t>        solid lines are G2</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550863" y="3598863"/>
            <a:ext cx="7924800" cy="3168650"/>
          </a:xfrm>
          <a:prstGeom prst="rect">
            <a:avLst/>
          </a:prstGeom>
          <a:solidFill>
            <a:srgbClr val="99CCFF"/>
          </a:solidFill>
          <a:ln w="28575">
            <a:solidFill>
              <a:schemeClr val="tx1"/>
            </a:solidFill>
            <a:miter lim="800000"/>
            <a:headEnd/>
            <a:tailEnd/>
          </a:ln>
        </p:spPr>
        <p:txBody>
          <a:bodyPr>
            <a:spAutoFit/>
          </a:bodyPr>
          <a:lstStyle/>
          <a:p>
            <a:pPr>
              <a:spcBef>
                <a:spcPct val="50000"/>
              </a:spcBef>
            </a:pPr>
            <a:r>
              <a:rPr lang="en-US" sz="2000"/>
              <a:t>If we compensate for the increased downward longwave radiation from greenhouse gases by reducing solar radiation by the same amount, we can produce a net radiation balance at the surface so temperature will not change.  </a:t>
            </a:r>
          </a:p>
          <a:p>
            <a:pPr>
              <a:spcBef>
                <a:spcPct val="50000"/>
              </a:spcBef>
            </a:pPr>
            <a:r>
              <a:rPr lang="en-US" sz="2000">
                <a:solidFill>
                  <a:schemeClr val="accent2"/>
                </a:solidFill>
              </a:rPr>
              <a:t>However, this will result in a reduction of precipitation, since changing solar radiation has a larger impact on precipitation than changing longwave radiation.</a:t>
            </a:r>
          </a:p>
          <a:p>
            <a:pPr>
              <a:spcBef>
                <a:spcPct val="50000"/>
              </a:spcBef>
            </a:pPr>
            <a:r>
              <a:rPr lang="en-US" sz="2000"/>
              <a:t>This will produce warming from drier surfaces requiring even more solar reduction and more drying.</a:t>
            </a:r>
          </a:p>
        </p:txBody>
      </p:sp>
      <p:sp>
        <p:nvSpPr>
          <p:cNvPr id="76803" name="Text Box 3"/>
          <p:cNvSpPr txBox="1">
            <a:spLocks noChangeArrowheads="1"/>
          </p:cNvSpPr>
          <p:nvPr/>
        </p:nvSpPr>
        <p:spPr bwMode="auto">
          <a:xfrm>
            <a:off x="644525" y="152400"/>
            <a:ext cx="7878763" cy="793750"/>
          </a:xfrm>
          <a:prstGeom prst="rect">
            <a:avLst/>
          </a:prstGeom>
          <a:noFill/>
          <a:ln w="9525">
            <a:noFill/>
            <a:miter lim="800000"/>
            <a:headEnd/>
            <a:tailEnd/>
          </a:ln>
        </p:spPr>
        <p:txBody>
          <a:bodyPr>
            <a:spAutoFit/>
          </a:bodyPr>
          <a:lstStyle/>
          <a:p>
            <a:pPr algn="ctr">
              <a:spcBef>
                <a:spcPct val="50000"/>
              </a:spcBef>
            </a:pPr>
            <a:r>
              <a:rPr lang="en-US" sz="2300"/>
              <a:t>Reducing solar radiation to keep temperature constant </a:t>
            </a:r>
            <a:r>
              <a:rPr lang="en-US" sz="2300" b="1"/>
              <a:t>reduces precipitation </a:t>
            </a:r>
          </a:p>
        </p:txBody>
      </p:sp>
      <p:sp>
        <p:nvSpPr>
          <p:cNvPr id="76804" name="Line 4"/>
          <p:cNvSpPr>
            <a:spLocks noChangeShapeType="1"/>
          </p:cNvSpPr>
          <p:nvPr/>
        </p:nvSpPr>
        <p:spPr bwMode="auto">
          <a:xfrm>
            <a:off x="1008063" y="2971800"/>
            <a:ext cx="2578100" cy="0"/>
          </a:xfrm>
          <a:prstGeom prst="line">
            <a:avLst/>
          </a:prstGeom>
          <a:noFill/>
          <a:ln w="38100">
            <a:solidFill>
              <a:schemeClr val="tx1"/>
            </a:solidFill>
            <a:round/>
            <a:headEnd/>
            <a:tailEnd type="none" w="lg" len="lg"/>
          </a:ln>
        </p:spPr>
        <p:txBody>
          <a:bodyPr/>
          <a:lstStyle/>
          <a:p>
            <a:endParaRPr lang="en-US"/>
          </a:p>
        </p:txBody>
      </p:sp>
      <p:sp>
        <p:nvSpPr>
          <p:cNvPr id="76805" name="Freeform 10"/>
          <p:cNvSpPr>
            <a:spLocks/>
          </p:cNvSpPr>
          <p:nvPr/>
        </p:nvSpPr>
        <p:spPr bwMode="auto">
          <a:xfrm>
            <a:off x="920750" y="1539875"/>
            <a:ext cx="922338" cy="1417638"/>
          </a:xfrm>
          <a:custGeom>
            <a:avLst/>
            <a:gdLst>
              <a:gd name="T0" fmla="*/ 0 w 581"/>
              <a:gd name="T1" fmla="*/ 0 h 893"/>
              <a:gd name="T2" fmla="*/ 2147483647 w 581"/>
              <a:gd name="T3" fmla="*/ 2147483647 h 893"/>
              <a:gd name="T4" fmla="*/ 2147483647 w 581"/>
              <a:gd name="T5" fmla="*/ 2147483647 h 893"/>
              <a:gd name="T6" fmla="*/ 2147483647 w 581"/>
              <a:gd name="T7" fmla="*/ 2147483647 h 893"/>
              <a:gd name="T8" fmla="*/ 0 60000 65536"/>
              <a:gd name="T9" fmla="*/ 0 60000 65536"/>
              <a:gd name="T10" fmla="*/ 0 60000 65536"/>
              <a:gd name="T11" fmla="*/ 0 60000 65536"/>
              <a:gd name="T12" fmla="*/ 0 w 581"/>
              <a:gd name="T13" fmla="*/ 0 h 893"/>
              <a:gd name="T14" fmla="*/ 581 w 581"/>
              <a:gd name="T15" fmla="*/ 893 h 893"/>
            </a:gdLst>
            <a:ahLst/>
            <a:cxnLst>
              <a:cxn ang="T8">
                <a:pos x="T0" y="T1"/>
              </a:cxn>
              <a:cxn ang="T9">
                <a:pos x="T2" y="T3"/>
              </a:cxn>
              <a:cxn ang="T10">
                <a:pos x="T4" y="T5"/>
              </a:cxn>
              <a:cxn ang="T11">
                <a:pos x="T6" y="T7"/>
              </a:cxn>
            </a:cxnLst>
            <a:rect l="T12" t="T13" r="T14" b="T15"/>
            <a:pathLst>
              <a:path w="581" h="893">
                <a:moveTo>
                  <a:pt x="0" y="0"/>
                </a:moveTo>
                <a:cubicBezTo>
                  <a:pt x="104" y="100"/>
                  <a:pt x="212" y="241"/>
                  <a:pt x="291" y="351"/>
                </a:cubicBezTo>
                <a:cubicBezTo>
                  <a:pt x="370" y="461"/>
                  <a:pt x="425" y="569"/>
                  <a:pt x="473" y="659"/>
                </a:cubicBezTo>
                <a:cubicBezTo>
                  <a:pt x="521" y="749"/>
                  <a:pt x="559" y="844"/>
                  <a:pt x="581" y="893"/>
                </a:cubicBezTo>
              </a:path>
            </a:pathLst>
          </a:custGeom>
          <a:noFill/>
          <a:ln w="38100" cap="flat" cmpd="sng">
            <a:solidFill>
              <a:schemeClr val="tx1"/>
            </a:solidFill>
            <a:prstDash val="solid"/>
            <a:round/>
            <a:headEnd type="none" w="med" len="med"/>
            <a:tailEnd type="none" w="lg" len="lg"/>
          </a:ln>
        </p:spPr>
        <p:txBody>
          <a:bodyPr/>
          <a:lstStyle/>
          <a:p>
            <a:endParaRPr lang="en-US"/>
          </a:p>
        </p:txBody>
      </p:sp>
      <p:sp>
        <p:nvSpPr>
          <p:cNvPr id="76806" name="Line 14"/>
          <p:cNvSpPr>
            <a:spLocks noChangeShapeType="1"/>
          </p:cNvSpPr>
          <p:nvPr/>
        </p:nvSpPr>
        <p:spPr bwMode="auto">
          <a:xfrm>
            <a:off x="542925" y="1651000"/>
            <a:ext cx="0" cy="814388"/>
          </a:xfrm>
          <a:prstGeom prst="line">
            <a:avLst/>
          </a:prstGeom>
          <a:noFill/>
          <a:ln w="38100">
            <a:solidFill>
              <a:schemeClr val="tx1"/>
            </a:solidFill>
            <a:round/>
            <a:headEnd type="arrow" w="med" len="med"/>
            <a:tailEnd type="none" w="lg" len="lg"/>
          </a:ln>
        </p:spPr>
        <p:txBody>
          <a:bodyPr/>
          <a:lstStyle/>
          <a:p>
            <a:endParaRPr lang="en-US"/>
          </a:p>
        </p:txBody>
      </p:sp>
      <p:sp>
        <p:nvSpPr>
          <p:cNvPr id="76807" name="Text Box 15"/>
          <p:cNvSpPr txBox="1">
            <a:spLocks noChangeArrowheads="1"/>
          </p:cNvSpPr>
          <p:nvPr/>
        </p:nvSpPr>
        <p:spPr bwMode="auto">
          <a:xfrm>
            <a:off x="344488" y="2393950"/>
            <a:ext cx="506412" cy="457200"/>
          </a:xfrm>
          <a:prstGeom prst="rect">
            <a:avLst/>
          </a:prstGeom>
          <a:noFill/>
          <a:ln w="38100">
            <a:noFill/>
            <a:miter lim="800000"/>
            <a:headEnd/>
            <a:tailEnd type="none" w="lg" len="lg"/>
          </a:ln>
        </p:spPr>
        <p:txBody>
          <a:bodyPr>
            <a:spAutoFit/>
          </a:bodyPr>
          <a:lstStyle/>
          <a:p>
            <a:pPr>
              <a:spcBef>
                <a:spcPct val="50000"/>
              </a:spcBef>
            </a:pPr>
            <a:r>
              <a:rPr lang="en-US"/>
              <a:t>z</a:t>
            </a:r>
          </a:p>
        </p:txBody>
      </p:sp>
      <p:sp>
        <p:nvSpPr>
          <p:cNvPr id="76808" name="Line 16"/>
          <p:cNvSpPr>
            <a:spLocks noChangeShapeType="1"/>
          </p:cNvSpPr>
          <p:nvPr/>
        </p:nvSpPr>
        <p:spPr bwMode="auto">
          <a:xfrm flipH="1" flipV="1">
            <a:off x="1495425" y="3309938"/>
            <a:ext cx="942975" cy="14287"/>
          </a:xfrm>
          <a:prstGeom prst="line">
            <a:avLst/>
          </a:prstGeom>
          <a:noFill/>
          <a:ln w="38100">
            <a:solidFill>
              <a:schemeClr val="tx1"/>
            </a:solidFill>
            <a:round/>
            <a:headEnd type="arrow" w="med" len="med"/>
            <a:tailEnd type="none" w="lg" len="lg"/>
          </a:ln>
        </p:spPr>
        <p:txBody>
          <a:bodyPr/>
          <a:lstStyle/>
          <a:p>
            <a:endParaRPr lang="en-US"/>
          </a:p>
        </p:txBody>
      </p:sp>
      <p:sp>
        <p:nvSpPr>
          <p:cNvPr id="76809" name="Text Box 17"/>
          <p:cNvSpPr txBox="1">
            <a:spLocks noChangeArrowheads="1"/>
          </p:cNvSpPr>
          <p:nvPr/>
        </p:nvSpPr>
        <p:spPr bwMode="auto">
          <a:xfrm>
            <a:off x="1092200" y="3086100"/>
            <a:ext cx="622300" cy="457200"/>
          </a:xfrm>
          <a:prstGeom prst="rect">
            <a:avLst/>
          </a:prstGeom>
          <a:noFill/>
          <a:ln w="38100">
            <a:noFill/>
            <a:miter lim="800000"/>
            <a:headEnd/>
            <a:tailEnd type="none" w="lg" len="lg"/>
          </a:ln>
        </p:spPr>
        <p:txBody>
          <a:bodyPr>
            <a:spAutoFit/>
          </a:bodyPr>
          <a:lstStyle/>
          <a:p>
            <a:pPr>
              <a:spcBef>
                <a:spcPct val="50000"/>
              </a:spcBef>
            </a:pPr>
            <a:r>
              <a:rPr lang="en-US"/>
              <a:t>T</a:t>
            </a:r>
          </a:p>
        </p:txBody>
      </p:sp>
      <p:grpSp>
        <p:nvGrpSpPr>
          <p:cNvPr id="2" name="Group 19"/>
          <p:cNvGrpSpPr>
            <a:grpSpLocks/>
          </p:cNvGrpSpPr>
          <p:nvPr/>
        </p:nvGrpSpPr>
        <p:grpSpPr bwMode="auto">
          <a:xfrm>
            <a:off x="679450" y="993775"/>
            <a:ext cx="5265738" cy="1965325"/>
            <a:chOff x="428" y="626"/>
            <a:chExt cx="3317" cy="1238"/>
          </a:xfrm>
        </p:grpSpPr>
        <p:sp>
          <p:nvSpPr>
            <p:cNvPr id="76814" name="Freeform 12"/>
            <p:cNvSpPr>
              <a:spLocks/>
            </p:cNvSpPr>
            <p:nvPr/>
          </p:nvSpPr>
          <p:spPr bwMode="auto">
            <a:xfrm>
              <a:off x="1140" y="971"/>
              <a:ext cx="383" cy="893"/>
            </a:xfrm>
            <a:custGeom>
              <a:avLst/>
              <a:gdLst>
                <a:gd name="T0" fmla="*/ 0 w 581"/>
                <a:gd name="T1" fmla="*/ 0 h 893"/>
                <a:gd name="T2" fmla="*/ 1 w 581"/>
                <a:gd name="T3" fmla="*/ 351 h 893"/>
                <a:gd name="T4" fmla="*/ 1 w 581"/>
                <a:gd name="T5" fmla="*/ 659 h 893"/>
                <a:gd name="T6" fmla="*/ 1 w 581"/>
                <a:gd name="T7" fmla="*/ 893 h 893"/>
                <a:gd name="T8" fmla="*/ 0 60000 65536"/>
                <a:gd name="T9" fmla="*/ 0 60000 65536"/>
                <a:gd name="T10" fmla="*/ 0 60000 65536"/>
                <a:gd name="T11" fmla="*/ 0 60000 65536"/>
                <a:gd name="T12" fmla="*/ 0 w 581"/>
                <a:gd name="T13" fmla="*/ 0 h 893"/>
                <a:gd name="T14" fmla="*/ 581 w 581"/>
                <a:gd name="T15" fmla="*/ 893 h 893"/>
              </a:gdLst>
              <a:ahLst/>
              <a:cxnLst>
                <a:cxn ang="T8">
                  <a:pos x="T0" y="T1"/>
                </a:cxn>
                <a:cxn ang="T9">
                  <a:pos x="T2" y="T3"/>
                </a:cxn>
                <a:cxn ang="T10">
                  <a:pos x="T4" y="T5"/>
                </a:cxn>
                <a:cxn ang="T11">
                  <a:pos x="T6" y="T7"/>
                </a:cxn>
              </a:cxnLst>
              <a:rect l="T12" t="T13" r="T14" b="T15"/>
              <a:pathLst>
                <a:path w="581" h="893">
                  <a:moveTo>
                    <a:pt x="0" y="0"/>
                  </a:moveTo>
                  <a:cubicBezTo>
                    <a:pt x="104" y="100"/>
                    <a:pt x="212" y="241"/>
                    <a:pt x="291" y="351"/>
                  </a:cubicBezTo>
                  <a:cubicBezTo>
                    <a:pt x="370" y="461"/>
                    <a:pt x="425" y="569"/>
                    <a:pt x="473" y="659"/>
                  </a:cubicBezTo>
                  <a:cubicBezTo>
                    <a:pt x="521" y="749"/>
                    <a:pt x="559" y="844"/>
                    <a:pt x="581" y="893"/>
                  </a:cubicBezTo>
                </a:path>
              </a:pathLst>
            </a:custGeom>
            <a:noFill/>
            <a:ln w="38100" cap="flat" cmpd="sng">
              <a:solidFill>
                <a:schemeClr val="hlink"/>
              </a:solidFill>
              <a:prstDash val="solid"/>
              <a:round/>
              <a:headEnd type="none" w="med" len="med"/>
              <a:tailEnd type="none" w="lg" len="lg"/>
            </a:ln>
          </p:spPr>
          <p:txBody>
            <a:bodyPr/>
            <a:lstStyle/>
            <a:p>
              <a:endParaRPr lang="en-US"/>
            </a:p>
          </p:txBody>
        </p:sp>
        <p:sp>
          <p:nvSpPr>
            <p:cNvPr id="76815" name="Text Box 18"/>
            <p:cNvSpPr txBox="1">
              <a:spLocks noChangeArrowheads="1"/>
            </p:cNvSpPr>
            <p:nvPr/>
          </p:nvSpPr>
          <p:spPr bwMode="auto">
            <a:xfrm>
              <a:off x="428" y="626"/>
              <a:ext cx="3317" cy="250"/>
            </a:xfrm>
            <a:prstGeom prst="rect">
              <a:avLst/>
            </a:prstGeom>
            <a:noFill/>
            <a:ln w="38100">
              <a:noFill/>
              <a:miter lim="800000"/>
              <a:headEnd/>
              <a:tailEnd type="none" w="lg" len="lg"/>
            </a:ln>
          </p:spPr>
          <p:txBody>
            <a:bodyPr>
              <a:spAutoFit/>
            </a:bodyPr>
            <a:lstStyle/>
            <a:p>
              <a:pPr>
                <a:spcBef>
                  <a:spcPct val="50000"/>
                </a:spcBef>
              </a:pPr>
              <a:r>
                <a:rPr lang="en-US" sz="2000">
                  <a:solidFill>
                    <a:schemeClr val="accent2"/>
                  </a:solidFill>
                </a:rPr>
                <a:t>Increasing short wave to warm surface</a:t>
              </a:r>
            </a:p>
          </p:txBody>
        </p:sp>
      </p:grpSp>
      <p:grpSp>
        <p:nvGrpSpPr>
          <p:cNvPr id="3" name="Group 21"/>
          <p:cNvGrpSpPr>
            <a:grpSpLocks/>
          </p:cNvGrpSpPr>
          <p:nvPr/>
        </p:nvGrpSpPr>
        <p:grpSpPr bwMode="auto">
          <a:xfrm>
            <a:off x="2039938" y="1487488"/>
            <a:ext cx="2217737" cy="1493837"/>
            <a:chOff x="1285" y="937"/>
            <a:chExt cx="1397" cy="941"/>
          </a:xfrm>
        </p:grpSpPr>
        <p:sp>
          <p:nvSpPr>
            <p:cNvPr id="76812" name="Freeform 13"/>
            <p:cNvSpPr>
              <a:spLocks/>
            </p:cNvSpPr>
            <p:nvPr/>
          </p:nvSpPr>
          <p:spPr bwMode="auto">
            <a:xfrm>
              <a:off x="1285" y="985"/>
              <a:ext cx="244" cy="893"/>
            </a:xfrm>
            <a:custGeom>
              <a:avLst/>
              <a:gdLst>
                <a:gd name="T0" fmla="*/ 0 w 581"/>
                <a:gd name="T1" fmla="*/ 0 h 893"/>
                <a:gd name="T2" fmla="*/ 0 w 581"/>
                <a:gd name="T3" fmla="*/ 351 h 893"/>
                <a:gd name="T4" fmla="*/ 0 w 581"/>
                <a:gd name="T5" fmla="*/ 659 h 893"/>
                <a:gd name="T6" fmla="*/ 0 w 581"/>
                <a:gd name="T7" fmla="*/ 893 h 893"/>
                <a:gd name="T8" fmla="*/ 0 60000 65536"/>
                <a:gd name="T9" fmla="*/ 0 60000 65536"/>
                <a:gd name="T10" fmla="*/ 0 60000 65536"/>
                <a:gd name="T11" fmla="*/ 0 60000 65536"/>
                <a:gd name="T12" fmla="*/ 0 w 581"/>
                <a:gd name="T13" fmla="*/ 0 h 893"/>
                <a:gd name="T14" fmla="*/ 581 w 581"/>
                <a:gd name="T15" fmla="*/ 893 h 893"/>
              </a:gdLst>
              <a:ahLst/>
              <a:cxnLst>
                <a:cxn ang="T8">
                  <a:pos x="T0" y="T1"/>
                </a:cxn>
                <a:cxn ang="T9">
                  <a:pos x="T2" y="T3"/>
                </a:cxn>
                <a:cxn ang="T10">
                  <a:pos x="T4" y="T5"/>
                </a:cxn>
                <a:cxn ang="T11">
                  <a:pos x="T6" y="T7"/>
                </a:cxn>
              </a:cxnLst>
              <a:rect l="T12" t="T13" r="T14" b="T15"/>
              <a:pathLst>
                <a:path w="581" h="893">
                  <a:moveTo>
                    <a:pt x="0" y="0"/>
                  </a:moveTo>
                  <a:cubicBezTo>
                    <a:pt x="104" y="100"/>
                    <a:pt x="212" y="241"/>
                    <a:pt x="291" y="351"/>
                  </a:cubicBezTo>
                  <a:cubicBezTo>
                    <a:pt x="370" y="461"/>
                    <a:pt x="425" y="569"/>
                    <a:pt x="473" y="659"/>
                  </a:cubicBezTo>
                  <a:cubicBezTo>
                    <a:pt x="521" y="749"/>
                    <a:pt x="559" y="844"/>
                    <a:pt x="581" y="893"/>
                  </a:cubicBezTo>
                </a:path>
              </a:pathLst>
            </a:custGeom>
            <a:noFill/>
            <a:ln w="38100" cap="flat" cmpd="sng">
              <a:solidFill>
                <a:srgbClr val="FF0000"/>
              </a:solidFill>
              <a:prstDash val="solid"/>
              <a:round/>
              <a:headEnd type="none" w="med" len="med"/>
              <a:tailEnd type="none" w="lg" len="lg"/>
            </a:ln>
          </p:spPr>
          <p:txBody>
            <a:bodyPr/>
            <a:lstStyle/>
            <a:p>
              <a:endParaRPr lang="en-US"/>
            </a:p>
          </p:txBody>
        </p:sp>
        <p:sp>
          <p:nvSpPr>
            <p:cNvPr id="76813" name="Text Box 20"/>
            <p:cNvSpPr txBox="1">
              <a:spLocks noChangeArrowheads="1"/>
            </p:cNvSpPr>
            <p:nvPr/>
          </p:nvSpPr>
          <p:spPr bwMode="auto">
            <a:xfrm>
              <a:off x="1638" y="937"/>
              <a:ext cx="1044" cy="826"/>
            </a:xfrm>
            <a:prstGeom prst="rect">
              <a:avLst/>
            </a:prstGeom>
            <a:noFill/>
            <a:ln w="38100">
              <a:noFill/>
              <a:miter lim="800000"/>
              <a:headEnd/>
              <a:tailEnd type="none" w="lg" len="lg"/>
            </a:ln>
          </p:spPr>
          <p:txBody>
            <a:bodyPr>
              <a:spAutoFit/>
            </a:bodyPr>
            <a:lstStyle/>
            <a:p>
              <a:pPr>
                <a:spcBef>
                  <a:spcPct val="50000"/>
                </a:spcBef>
              </a:pPr>
              <a:r>
                <a:rPr lang="en-US" sz="2000">
                  <a:solidFill>
                    <a:srgbClr val="FF0000"/>
                  </a:solidFill>
                </a:rPr>
                <a:t>Increasing GHG to warm surface</a:t>
              </a: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550863" y="3598863"/>
            <a:ext cx="7924800" cy="3168650"/>
          </a:xfrm>
          <a:prstGeom prst="rect">
            <a:avLst/>
          </a:prstGeom>
          <a:solidFill>
            <a:srgbClr val="99CCFF"/>
          </a:solidFill>
          <a:ln w="28575">
            <a:solidFill>
              <a:schemeClr val="tx1"/>
            </a:solidFill>
            <a:miter lim="800000"/>
            <a:headEnd/>
            <a:tailEnd/>
          </a:ln>
        </p:spPr>
        <p:txBody>
          <a:bodyPr>
            <a:spAutoFit/>
          </a:bodyPr>
          <a:lstStyle/>
          <a:p>
            <a:pPr>
              <a:spcBef>
                <a:spcPct val="50000"/>
              </a:spcBef>
            </a:pPr>
            <a:r>
              <a:rPr lang="en-US" sz="2000"/>
              <a:t>If we compensate for the increased downward longwave radiation from greenhouse gases by reducing solar radiation by the same amount, we can produce a net radiation balance at the surface so temperature will not change.  </a:t>
            </a:r>
          </a:p>
          <a:p>
            <a:pPr>
              <a:spcBef>
                <a:spcPct val="50000"/>
              </a:spcBef>
            </a:pPr>
            <a:r>
              <a:rPr lang="en-US" sz="2000">
                <a:solidFill>
                  <a:schemeClr val="accent2"/>
                </a:solidFill>
              </a:rPr>
              <a:t>However, this will result in a reduction of precipitation, since changing solar radiation has a larger impact on precipitation than changing longwave radiation.</a:t>
            </a:r>
          </a:p>
          <a:p>
            <a:pPr>
              <a:spcBef>
                <a:spcPct val="50000"/>
              </a:spcBef>
            </a:pPr>
            <a:r>
              <a:rPr lang="en-US" sz="2000"/>
              <a:t>This will produce warming from drier surfaces requiring even more solar reduction and more drying.</a:t>
            </a:r>
          </a:p>
        </p:txBody>
      </p:sp>
      <p:sp>
        <p:nvSpPr>
          <p:cNvPr id="77827" name="Text Box 3"/>
          <p:cNvSpPr txBox="1">
            <a:spLocks noChangeArrowheads="1"/>
          </p:cNvSpPr>
          <p:nvPr/>
        </p:nvSpPr>
        <p:spPr bwMode="auto">
          <a:xfrm>
            <a:off x="644525" y="152400"/>
            <a:ext cx="7878763" cy="793750"/>
          </a:xfrm>
          <a:prstGeom prst="rect">
            <a:avLst/>
          </a:prstGeom>
          <a:noFill/>
          <a:ln w="9525">
            <a:noFill/>
            <a:miter lim="800000"/>
            <a:headEnd/>
            <a:tailEnd/>
          </a:ln>
        </p:spPr>
        <p:txBody>
          <a:bodyPr>
            <a:spAutoFit/>
          </a:bodyPr>
          <a:lstStyle/>
          <a:p>
            <a:pPr algn="ctr">
              <a:spcBef>
                <a:spcPct val="50000"/>
              </a:spcBef>
            </a:pPr>
            <a:r>
              <a:rPr lang="en-US" sz="2300"/>
              <a:t>Reducing solar radiation to keep temperature constant </a:t>
            </a:r>
            <a:r>
              <a:rPr lang="en-US" sz="2300" b="1"/>
              <a:t>reduces precipitation </a:t>
            </a:r>
          </a:p>
        </p:txBody>
      </p:sp>
      <p:sp>
        <p:nvSpPr>
          <p:cNvPr id="77828" name="Line 4"/>
          <p:cNvSpPr>
            <a:spLocks noChangeShapeType="1"/>
          </p:cNvSpPr>
          <p:nvPr/>
        </p:nvSpPr>
        <p:spPr bwMode="auto">
          <a:xfrm>
            <a:off x="1008063" y="2971800"/>
            <a:ext cx="2578100" cy="0"/>
          </a:xfrm>
          <a:prstGeom prst="line">
            <a:avLst/>
          </a:prstGeom>
          <a:noFill/>
          <a:ln w="38100">
            <a:solidFill>
              <a:schemeClr val="tx1"/>
            </a:solidFill>
            <a:round/>
            <a:headEnd/>
            <a:tailEnd type="none" w="lg" len="lg"/>
          </a:ln>
        </p:spPr>
        <p:txBody>
          <a:bodyPr/>
          <a:lstStyle/>
          <a:p>
            <a:endParaRPr lang="en-US"/>
          </a:p>
        </p:txBody>
      </p:sp>
      <p:sp>
        <p:nvSpPr>
          <p:cNvPr id="77829" name="Freeform 5"/>
          <p:cNvSpPr>
            <a:spLocks/>
          </p:cNvSpPr>
          <p:nvPr/>
        </p:nvSpPr>
        <p:spPr bwMode="auto">
          <a:xfrm>
            <a:off x="920750" y="1539875"/>
            <a:ext cx="922338" cy="1417638"/>
          </a:xfrm>
          <a:custGeom>
            <a:avLst/>
            <a:gdLst>
              <a:gd name="T0" fmla="*/ 0 w 581"/>
              <a:gd name="T1" fmla="*/ 0 h 893"/>
              <a:gd name="T2" fmla="*/ 2147483647 w 581"/>
              <a:gd name="T3" fmla="*/ 2147483647 h 893"/>
              <a:gd name="T4" fmla="*/ 2147483647 w 581"/>
              <a:gd name="T5" fmla="*/ 2147483647 h 893"/>
              <a:gd name="T6" fmla="*/ 2147483647 w 581"/>
              <a:gd name="T7" fmla="*/ 2147483647 h 893"/>
              <a:gd name="T8" fmla="*/ 0 60000 65536"/>
              <a:gd name="T9" fmla="*/ 0 60000 65536"/>
              <a:gd name="T10" fmla="*/ 0 60000 65536"/>
              <a:gd name="T11" fmla="*/ 0 60000 65536"/>
              <a:gd name="T12" fmla="*/ 0 w 581"/>
              <a:gd name="T13" fmla="*/ 0 h 893"/>
              <a:gd name="T14" fmla="*/ 581 w 581"/>
              <a:gd name="T15" fmla="*/ 893 h 893"/>
            </a:gdLst>
            <a:ahLst/>
            <a:cxnLst>
              <a:cxn ang="T8">
                <a:pos x="T0" y="T1"/>
              </a:cxn>
              <a:cxn ang="T9">
                <a:pos x="T2" y="T3"/>
              </a:cxn>
              <a:cxn ang="T10">
                <a:pos x="T4" y="T5"/>
              </a:cxn>
              <a:cxn ang="T11">
                <a:pos x="T6" y="T7"/>
              </a:cxn>
            </a:cxnLst>
            <a:rect l="T12" t="T13" r="T14" b="T15"/>
            <a:pathLst>
              <a:path w="581" h="893">
                <a:moveTo>
                  <a:pt x="0" y="0"/>
                </a:moveTo>
                <a:cubicBezTo>
                  <a:pt x="104" y="100"/>
                  <a:pt x="212" y="241"/>
                  <a:pt x="291" y="351"/>
                </a:cubicBezTo>
                <a:cubicBezTo>
                  <a:pt x="370" y="461"/>
                  <a:pt x="425" y="569"/>
                  <a:pt x="473" y="659"/>
                </a:cubicBezTo>
                <a:cubicBezTo>
                  <a:pt x="521" y="749"/>
                  <a:pt x="559" y="844"/>
                  <a:pt x="581" y="893"/>
                </a:cubicBezTo>
              </a:path>
            </a:pathLst>
          </a:custGeom>
          <a:noFill/>
          <a:ln w="38100" cap="flat" cmpd="sng">
            <a:solidFill>
              <a:schemeClr val="tx1"/>
            </a:solidFill>
            <a:prstDash val="solid"/>
            <a:round/>
            <a:headEnd type="none" w="med" len="med"/>
            <a:tailEnd type="none" w="lg" len="lg"/>
          </a:ln>
        </p:spPr>
        <p:txBody>
          <a:bodyPr/>
          <a:lstStyle/>
          <a:p>
            <a:endParaRPr lang="en-US"/>
          </a:p>
        </p:txBody>
      </p:sp>
      <p:sp>
        <p:nvSpPr>
          <p:cNvPr id="77830" name="Line 6"/>
          <p:cNvSpPr>
            <a:spLocks noChangeShapeType="1"/>
          </p:cNvSpPr>
          <p:nvPr/>
        </p:nvSpPr>
        <p:spPr bwMode="auto">
          <a:xfrm>
            <a:off x="542925" y="1651000"/>
            <a:ext cx="0" cy="814388"/>
          </a:xfrm>
          <a:prstGeom prst="line">
            <a:avLst/>
          </a:prstGeom>
          <a:noFill/>
          <a:ln w="38100">
            <a:solidFill>
              <a:schemeClr val="tx1"/>
            </a:solidFill>
            <a:round/>
            <a:headEnd type="arrow" w="med" len="med"/>
            <a:tailEnd type="none" w="lg" len="lg"/>
          </a:ln>
        </p:spPr>
        <p:txBody>
          <a:bodyPr/>
          <a:lstStyle/>
          <a:p>
            <a:endParaRPr lang="en-US"/>
          </a:p>
        </p:txBody>
      </p:sp>
      <p:sp>
        <p:nvSpPr>
          <p:cNvPr id="77831" name="Text Box 7"/>
          <p:cNvSpPr txBox="1">
            <a:spLocks noChangeArrowheads="1"/>
          </p:cNvSpPr>
          <p:nvPr/>
        </p:nvSpPr>
        <p:spPr bwMode="auto">
          <a:xfrm>
            <a:off x="344488" y="2393950"/>
            <a:ext cx="506412" cy="457200"/>
          </a:xfrm>
          <a:prstGeom prst="rect">
            <a:avLst/>
          </a:prstGeom>
          <a:noFill/>
          <a:ln w="38100">
            <a:noFill/>
            <a:miter lim="800000"/>
            <a:headEnd/>
            <a:tailEnd type="none" w="lg" len="lg"/>
          </a:ln>
        </p:spPr>
        <p:txBody>
          <a:bodyPr>
            <a:spAutoFit/>
          </a:bodyPr>
          <a:lstStyle/>
          <a:p>
            <a:pPr>
              <a:spcBef>
                <a:spcPct val="50000"/>
              </a:spcBef>
            </a:pPr>
            <a:r>
              <a:rPr lang="en-US"/>
              <a:t>z</a:t>
            </a:r>
          </a:p>
        </p:txBody>
      </p:sp>
      <p:sp>
        <p:nvSpPr>
          <p:cNvPr id="77832" name="Line 8"/>
          <p:cNvSpPr>
            <a:spLocks noChangeShapeType="1"/>
          </p:cNvSpPr>
          <p:nvPr/>
        </p:nvSpPr>
        <p:spPr bwMode="auto">
          <a:xfrm flipH="1" flipV="1">
            <a:off x="1495425" y="3309938"/>
            <a:ext cx="942975" cy="14287"/>
          </a:xfrm>
          <a:prstGeom prst="line">
            <a:avLst/>
          </a:prstGeom>
          <a:noFill/>
          <a:ln w="38100">
            <a:solidFill>
              <a:schemeClr val="tx1"/>
            </a:solidFill>
            <a:round/>
            <a:headEnd type="arrow" w="med" len="med"/>
            <a:tailEnd type="none" w="lg" len="lg"/>
          </a:ln>
        </p:spPr>
        <p:txBody>
          <a:bodyPr/>
          <a:lstStyle/>
          <a:p>
            <a:endParaRPr lang="en-US"/>
          </a:p>
        </p:txBody>
      </p:sp>
      <p:sp>
        <p:nvSpPr>
          <p:cNvPr id="77833" name="Text Box 9"/>
          <p:cNvSpPr txBox="1">
            <a:spLocks noChangeArrowheads="1"/>
          </p:cNvSpPr>
          <p:nvPr/>
        </p:nvSpPr>
        <p:spPr bwMode="auto">
          <a:xfrm>
            <a:off x="1092200" y="3086100"/>
            <a:ext cx="622300" cy="457200"/>
          </a:xfrm>
          <a:prstGeom prst="rect">
            <a:avLst/>
          </a:prstGeom>
          <a:noFill/>
          <a:ln w="38100">
            <a:noFill/>
            <a:miter lim="800000"/>
            <a:headEnd/>
            <a:tailEnd type="none" w="lg" len="lg"/>
          </a:ln>
        </p:spPr>
        <p:txBody>
          <a:bodyPr>
            <a:spAutoFit/>
          </a:bodyPr>
          <a:lstStyle/>
          <a:p>
            <a:pPr>
              <a:spcBef>
                <a:spcPct val="50000"/>
              </a:spcBef>
            </a:pPr>
            <a:r>
              <a:rPr lang="en-US"/>
              <a:t>T</a:t>
            </a:r>
          </a:p>
        </p:txBody>
      </p:sp>
      <p:sp>
        <p:nvSpPr>
          <p:cNvPr id="77834" name="Freeform 11"/>
          <p:cNvSpPr>
            <a:spLocks/>
          </p:cNvSpPr>
          <p:nvPr/>
        </p:nvSpPr>
        <p:spPr bwMode="auto">
          <a:xfrm>
            <a:off x="1809750" y="1541463"/>
            <a:ext cx="608013" cy="1417637"/>
          </a:xfrm>
          <a:custGeom>
            <a:avLst/>
            <a:gdLst>
              <a:gd name="T0" fmla="*/ 0 w 581"/>
              <a:gd name="T1" fmla="*/ 0 h 893"/>
              <a:gd name="T2" fmla="*/ 2147483647 w 581"/>
              <a:gd name="T3" fmla="*/ 2147483647 h 893"/>
              <a:gd name="T4" fmla="*/ 2147483647 w 581"/>
              <a:gd name="T5" fmla="*/ 2147483647 h 893"/>
              <a:gd name="T6" fmla="*/ 2147483647 w 581"/>
              <a:gd name="T7" fmla="*/ 2147483647 h 893"/>
              <a:gd name="T8" fmla="*/ 0 60000 65536"/>
              <a:gd name="T9" fmla="*/ 0 60000 65536"/>
              <a:gd name="T10" fmla="*/ 0 60000 65536"/>
              <a:gd name="T11" fmla="*/ 0 60000 65536"/>
              <a:gd name="T12" fmla="*/ 0 w 581"/>
              <a:gd name="T13" fmla="*/ 0 h 893"/>
              <a:gd name="T14" fmla="*/ 581 w 581"/>
              <a:gd name="T15" fmla="*/ 893 h 893"/>
            </a:gdLst>
            <a:ahLst/>
            <a:cxnLst>
              <a:cxn ang="T8">
                <a:pos x="T0" y="T1"/>
              </a:cxn>
              <a:cxn ang="T9">
                <a:pos x="T2" y="T3"/>
              </a:cxn>
              <a:cxn ang="T10">
                <a:pos x="T4" y="T5"/>
              </a:cxn>
              <a:cxn ang="T11">
                <a:pos x="T6" y="T7"/>
              </a:cxn>
            </a:cxnLst>
            <a:rect l="T12" t="T13" r="T14" b="T15"/>
            <a:pathLst>
              <a:path w="581" h="893">
                <a:moveTo>
                  <a:pt x="0" y="0"/>
                </a:moveTo>
                <a:cubicBezTo>
                  <a:pt x="104" y="100"/>
                  <a:pt x="212" y="241"/>
                  <a:pt x="291" y="351"/>
                </a:cubicBezTo>
                <a:cubicBezTo>
                  <a:pt x="370" y="461"/>
                  <a:pt x="425" y="569"/>
                  <a:pt x="473" y="659"/>
                </a:cubicBezTo>
                <a:cubicBezTo>
                  <a:pt x="521" y="749"/>
                  <a:pt x="559" y="844"/>
                  <a:pt x="581" y="893"/>
                </a:cubicBezTo>
              </a:path>
            </a:pathLst>
          </a:custGeom>
          <a:noFill/>
          <a:ln w="38100" cap="flat" cmpd="sng">
            <a:solidFill>
              <a:schemeClr val="hlink"/>
            </a:solidFill>
            <a:prstDash val="solid"/>
            <a:round/>
            <a:headEnd type="none" w="med" len="med"/>
            <a:tailEnd type="none" w="lg" len="lg"/>
          </a:ln>
        </p:spPr>
        <p:txBody>
          <a:bodyPr/>
          <a:lstStyle/>
          <a:p>
            <a:endParaRPr lang="en-US"/>
          </a:p>
        </p:txBody>
      </p:sp>
      <p:sp>
        <p:nvSpPr>
          <p:cNvPr id="77835" name="Freeform 14"/>
          <p:cNvSpPr>
            <a:spLocks/>
          </p:cNvSpPr>
          <p:nvPr/>
        </p:nvSpPr>
        <p:spPr bwMode="auto">
          <a:xfrm>
            <a:off x="2039938" y="1563688"/>
            <a:ext cx="387350" cy="1417637"/>
          </a:xfrm>
          <a:custGeom>
            <a:avLst/>
            <a:gdLst>
              <a:gd name="T0" fmla="*/ 0 w 581"/>
              <a:gd name="T1" fmla="*/ 0 h 893"/>
              <a:gd name="T2" fmla="*/ 2147483647 w 581"/>
              <a:gd name="T3" fmla="*/ 2147483647 h 893"/>
              <a:gd name="T4" fmla="*/ 2147483647 w 581"/>
              <a:gd name="T5" fmla="*/ 2147483647 h 893"/>
              <a:gd name="T6" fmla="*/ 2147483647 w 581"/>
              <a:gd name="T7" fmla="*/ 2147483647 h 893"/>
              <a:gd name="T8" fmla="*/ 0 60000 65536"/>
              <a:gd name="T9" fmla="*/ 0 60000 65536"/>
              <a:gd name="T10" fmla="*/ 0 60000 65536"/>
              <a:gd name="T11" fmla="*/ 0 60000 65536"/>
              <a:gd name="T12" fmla="*/ 0 w 581"/>
              <a:gd name="T13" fmla="*/ 0 h 893"/>
              <a:gd name="T14" fmla="*/ 581 w 581"/>
              <a:gd name="T15" fmla="*/ 893 h 893"/>
            </a:gdLst>
            <a:ahLst/>
            <a:cxnLst>
              <a:cxn ang="T8">
                <a:pos x="T0" y="T1"/>
              </a:cxn>
              <a:cxn ang="T9">
                <a:pos x="T2" y="T3"/>
              </a:cxn>
              <a:cxn ang="T10">
                <a:pos x="T4" y="T5"/>
              </a:cxn>
              <a:cxn ang="T11">
                <a:pos x="T6" y="T7"/>
              </a:cxn>
            </a:cxnLst>
            <a:rect l="T12" t="T13" r="T14" b="T15"/>
            <a:pathLst>
              <a:path w="581" h="893">
                <a:moveTo>
                  <a:pt x="0" y="0"/>
                </a:moveTo>
                <a:cubicBezTo>
                  <a:pt x="104" y="100"/>
                  <a:pt x="212" y="241"/>
                  <a:pt x="291" y="351"/>
                </a:cubicBezTo>
                <a:cubicBezTo>
                  <a:pt x="370" y="461"/>
                  <a:pt x="425" y="569"/>
                  <a:pt x="473" y="659"/>
                </a:cubicBezTo>
                <a:cubicBezTo>
                  <a:pt x="521" y="749"/>
                  <a:pt x="559" y="844"/>
                  <a:pt x="581" y="893"/>
                </a:cubicBezTo>
              </a:path>
            </a:pathLst>
          </a:custGeom>
          <a:noFill/>
          <a:ln w="38100" cap="flat" cmpd="sng">
            <a:solidFill>
              <a:srgbClr val="FF0000"/>
            </a:solidFill>
            <a:prstDash val="solid"/>
            <a:round/>
            <a:headEnd type="none" w="med" len="med"/>
            <a:tailEnd type="none" w="lg" len="lg"/>
          </a:ln>
        </p:spPr>
        <p:txBody>
          <a:bodyPr/>
          <a:lstStyle/>
          <a:p>
            <a:endParaRPr lang="en-US"/>
          </a:p>
        </p:txBody>
      </p:sp>
      <p:sp>
        <p:nvSpPr>
          <p:cNvPr id="77836" name="Line 16"/>
          <p:cNvSpPr>
            <a:spLocks noChangeShapeType="1"/>
          </p:cNvSpPr>
          <p:nvPr/>
        </p:nvSpPr>
        <p:spPr bwMode="auto">
          <a:xfrm>
            <a:off x="5259388" y="2932113"/>
            <a:ext cx="2578100" cy="0"/>
          </a:xfrm>
          <a:prstGeom prst="line">
            <a:avLst/>
          </a:prstGeom>
          <a:noFill/>
          <a:ln w="38100">
            <a:solidFill>
              <a:schemeClr val="tx1"/>
            </a:solidFill>
            <a:round/>
            <a:headEnd/>
            <a:tailEnd type="none" w="lg" len="lg"/>
          </a:ln>
        </p:spPr>
        <p:txBody>
          <a:bodyPr/>
          <a:lstStyle/>
          <a:p>
            <a:endParaRPr lang="en-US"/>
          </a:p>
        </p:txBody>
      </p:sp>
      <p:sp>
        <p:nvSpPr>
          <p:cNvPr id="77837" name="Freeform 17"/>
          <p:cNvSpPr>
            <a:spLocks/>
          </p:cNvSpPr>
          <p:nvPr/>
        </p:nvSpPr>
        <p:spPr bwMode="auto">
          <a:xfrm>
            <a:off x="5172075" y="1500188"/>
            <a:ext cx="922338" cy="1417637"/>
          </a:xfrm>
          <a:custGeom>
            <a:avLst/>
            <a:gdLst>
              <a:gd name="T0" fmla="*/ 0 w 581"/>
              <a:gd name="T1" fmla="*/ 0 h 893"/>
              <a:gd name="T2" fmla="*/ 2147483647 w 581"/>
              <a:gd name="T3" fmla="*/ 2147483647 h 893"/>
              <a:gd name="T4" fmla="*/ 2147483647 w 581"/>
              <a:gd name="T5" fmla="*/ 2147483647 h 893"/>
              <a:gd name="T6" fmla="*/ 2147483647 w 581"/>
              <a:gd name="T7" fmla="*/ 2147483647 h 893"/>
              <a:gd name="T8" fmla="*/ 0 60000 65536"/>
              <a:gd name="T9" fmla="*/ 0 60000 65536"/>
              <a:gd name="T10" fmla="*/ 0 60000 65536"/>
              <a:gd name="T11" fmla="*/ 0 60000 65536"/>
              <a:gd name="T12" fmla="*/ 0 w 581"/>
              <a:gd name="T13" fmla="*/ 0 h 893"/>
              <a:gd name="T14" fmla="*/ 581 w 581"/>
              <a:gd name="T15" fmla="*/ 893 h 893"/>
            </a:gdLst>
            <a:ahLst/>
            <a:cxnLst>
              <a:cxn ang="T8">
                <a:pos x="T0" y="T1"/>
              </a:cxn>
              <a:cxn ang="T9">
                <a:pos x="T2" y="T3"/>
              </a:cxn>
              <a:cxn ang="T10">
                <a:pos x="T4" y="T5"/>
              </a:cxn>
              <a:cxn ang="T11">
                <a:pos x="T6" y="T7"/>
              </a:cxn>
            </a:cxnLst>
            <a:rect l="T12" t="T13" r="T14" b="T15"/>
            <a:pathLst>
              <a:path w="581" h="893">
                <a:moveTo>
                  <a:pt x="0" y="0"/>
                </a:moveTo>
                <a:cubicBezTo>
                  <a:pt x="104" y="100"/>
                  <a:pt x="212" y="241"/>
                  <a:pt x="291" y="351"/>
                </a:cubicBezTo>
                <a:cubicBezTo>
                  <a:pt x="370" y="461"/>
                  <a:pt x="425" y="569"/>
                  <a:pt x="473" y="659"/>
                </a:cubicBezTo>
                <a:cubicBezTo>
                  <a:pt x="521" y="749"/>
                  <a:pt x="559" y="844"/>
                  <a:pt x="581" y="893"/>
                </a:cubicBezTo>
              </a:path>
            </a:pathLst>
          </a:custGeom>
          <a:noFill/>
          <a:ln w="38100" cap="flat" cmpd="sng">
            <a:solidFill>
              <a:schemeClr val="tx1"/>
            </a:solidFill>
            <a:prstDash val="solid"/>
            <a:round/>
            <a:headEnd type="none" w="med" len="med"/>
            <a:tailEnd type="none" w="lg" len="lg"/>
          </a:ln>
        </p:spPr>
        <p:txBody>
          <a:bodyPr/>
          <a:lstStyle/>
          <a:p>
            <a:endParaRPr lang="en-US"/>
          </a:p>
        </p:txBody>
      </p:sp>
      <p:sp>
        <p:nvSpPr>
          <p:cNvPr id="77838" name="Line 18"/>
          <p:cNvSpPr>
            <a:spLocks noChangeShapeType="1"/>
          </p:cNvSpPr>
          <p:nvPr/>
        </p:nvSpPr>
        <p:spPr bwMode="auto">
          <a:xfrm>
            <a:off x="4794250" y="1611313"/>
            <a:ext cx="0" cy="814387"/>
          </a:xfrm>
          <a:prstGeom prst="line">
            <a:avLst/>
          </a:prstGeom>
          <a:noFill/>
          <a:ln w="38100">
            <a:solidFill>
              <a:schemeClr val="tx1"/>
            </a:solidFill>
            <a:round/>
            <a:headEnd type="arrow" w="med" len="med"/>
            <a:tailEnd type="none" w="lg" len="lg"/>
          </a:ln>
        </p:spPr>
        <p:txBody>
          <a:bodyPr/>
          <a:lstStyle/>
          <a:p>
            <a:endParaRPr lang="en-US"/>
          </a:p>
        </p:txBody>
      </p:sp>
      <p:sp>
        <p:nvSpPr>
          <p:cNvPr id="77839" name="Text Box 19"/>
          <p:cNvSpPr txBox="1">
            <a:spLocks noChangeArrowheads="1"/>
          </p:cNvSpPr>
          <p:nvPr/>
        </p:nvSpPr>
        <p:spPr bwMode="auto">
          <a:xfrm>
            <a:off x="4595813" y="2354263"/>
            <a:ext cx="506412" cy="457200"/>
          </a:xfrm>
          <a:prstGeom prst="rect">
            <a:avLst/>
          </a:prstGeom>
          <a:noFill/>
          <a:ln w="38100">
            <a:noFill/>
            <a:miter lim="800000"/>
            <a:headEnd/>
            <a:tailEnd type="none" w="lg" len="lg"/>
          </a:ln>
        </p:spPr>
        <p:txBody>
          <a:bodyPr>
            <a:spAutoFit/>
          </a:bodyPr>
          <a:lstStyle/>
          <a:p>
            <a:pPr>
              <a:spcBef>
                <a:spcPct val="50000"/>
              </a:spcBef>
            </a:pPr>
            <a:r>
              <a:rPr lang="en-US"/>
              <a:t>z</a:t>
            </a:r>
          </a:p>
        </p:txBody>
      </p:sp>
      <p:sp>
        <p:nvSpPr>
          <p:cNvPr id="77840" name="Line 20"/>
          <p:cNvSpPr>
            <a:spLocks noChangeShapeType="1"/>
          </p:cNvSpPr>
          <p:nvPr/>
        </p:nvSpPr>
        <p:spPr bwMode="auto">
          <a:xfrm flipH="1" flipV="1">
            <a:off x="5746750" y="3270250"/>
            <a:ext cx="942975" cy="14288"/>
          </a:xfrm>
          <a:prstGeom prst="line">
            <a:avLst/>
          </a:prstGeom>
          <a:noFill/>
          <a:ln w="38100">
            <a:solidFill>
              <a:schemeClr val="tx1"/>
            </a:solidFill>
            <a:round/>
            <a:headEnd type="arrow" w="med" len="med"/>
            <a:tailEnd type="none" w="lg" len="lg"/>
          </a:ln>
        </p:spPr>
        <p:txBody>
          <a:bodyPr/>
          <a:lstStyle/>
          <a:p>
            <a:endParaRPr lang="en-US"/>
          </a:p>
        </p:txBody>
      </p:sp>
      <p:sp>
        <p:nvSpPr>
          <p:cNvPr id="77841" name="Text Box 21"/>
          <p:cNvSpPr txBox="1">
            <a:spLocks noChangeArrowheads="1"/>
          </p:cNvSpPr>
          <p:nvPr/>
        </p:nvSpPr>
        <p:spPr bwMode="auto">
          <a:xfrm>
            <a:off x="5343525" y="3046413"/>
            <a:ext cx="622300" cy="457200"/>
          </a:xfrm>
          <a:prstGeom prst="rect">
            <a:avLst/>
          </a:prstGeom>
          <a:noFill/>
          <a:ln w="38100">
            <a:noFill/>
            <a:miter lim="800000"/>
            <a:headEnd/>
            <a:tailEnd type="none" w="lg" len="lg"/>
          </a:ln>
        </p:spPr>
        <p:txBody>
          <a:bodyPr>
            <a:spAutoFit/>
          </a:bodyPr>
          <a:lstStyle/>
          <a:p>
            <a:pPr>
              <a:spcBef>
                <a:spcPct val="50000"/>
              </a:spcBef>
            </a:pPr>
            <a:r>
              <a:rPr lang="en-US"/>
              <a:t>T</a:t>
            </a:r>
          </a:p>
        </p:txBody>
      </p:sp>
      <p:sp>
        <p:nvSpPr>
          <p:cNvPr id="77842" name="Freeform 26"/>
          <p:cNvSpPr>
            <a:spLocks/>
          </p:cNvSpPr>
          <p:nvPr/>
        </p:nvSpPr>
        <p:spPr bwMode="auto">
          <a:xfrm>
            <a:off x="6291263" y="1524000"/>
            <a:ext cx="387350" cy="1417638"/>
          </a:xfrm>
          <a:custGeom>
            <a:avLst/>
            <a:gdLst>
              <a:gd name="T0" fmla="*/ 0 w 581"/>
              <a:gd name="T1" fmla="*/ 0 h 893"/>
              <a:gd name="T2" fmla="*/ 2147483647 w 581"/>
              <a:gd name="T3" fmla="*/ 2147483647 h 893"/>
              <a:gd name="T4" fmla="*/ 2147483647 w 581"/>
              <a:gd name="T5" fmla="*/ 2147483647 h 893"/>
              <a:gd name="T6" fmla="*/ 2147483647 w 581"/>
              <a:gd name="T7" fmla="*/ 2147483647 h 893"/>
              <a:gd name="T8" fmla="*/ 0 60000 65536"/>
              <a:gd name="T9" fmla="*/ 0 60000 65536"/>
              <a:gd name="T10" fmla="*/ 0 60000 65536"/>
              <a:gd name="T11" fmla="*/ 0 60000 65536"/>
              <a:gd name="T12" fmla="*/ 0 w 581"/>
              <a:gd name="T13" fmla="*/ 0 h 893"/>
              <a:gd name="T14" fmla="*/ 581 w 581"/>
              <a:gd name="T15" fmla="*/ 893 h 893"/>
            </a:gdLst>
            <a:ahLst/>
            <a:cxnLst>
              <a:cxn ang="T8">
                <a:pos x="T0" y="T1"/>
              </a:cxn>
              <a:cxn ang="T9">
                <a:pos x="T2" y="T3"/>
              </a:cxn>
              <a:cxn ang="T10">
                <a:pos x="T4" y="T5"/>
              </a:cxn>
              <a:cxn ang="T11">
                <a:pos x="T6" y="T7"/>
              </a:cxn>
            </a:cxnLst>
            <a:rect l="T12" t="T13" r="T14" b="T15"/>
            <a:pathLst>
              <a:path w="581" h="893">
                <a:moveTo>
                  <a:pt x="0" y="0"/>
                </a:moveTo>
                <a:cubicBezTo>
                  <a:pt x="104" y="100"/>
                  <a:pt x="212" y="241"/>
                  <a:pt x="291" y="351"/>
                </a:cubicBezTo>
                <a:cubicBezTo>
                  <a:pt x="370" y="461"/>
                  <a:pt x="425" y="569"/>
                  <a:pt x="473" y="659"/>
                </a:cubicBezTo>
                <a:cubicBezTo>
                  <a:pt x="521" y="749"/>
                  <a:pt x="559" y="844"/>
                  <a:pt x="581" y="893"/>
                </a:cubicBezTo>
              </a:path>
            </a:pathLst>
          </a:custGeom>
          <a:noFill/>
          <a:ln w="38100" cap="flat" cmpd="sng">
            <a:solidFill>
              <a:srgbClr val="FF0000"/>
            </a:solidFill>
            <a:prstDash val="solid"/>
            <a:round/>
            <a:headEnd type="none" w="med" len="med"/>
            <a:tailEnd type="none" w="lg" len="lg"/>
          </a:ln>
        </p:spPr>
        <p:txBody>
          <a:bodyPr/>
          <a:lstStyle/>
          <a:p>
            <a:endParaRPr lang="en-US"/>
          </a:p>
        </p:txBody>
      </p:sp>
      <p:grpSp>
        <p:nvGrpSpPr>
          <p:cNvPr id="2" name="Group 29"/>
          <p:cNvGrpSpPr>
            <a:grpSpLocks/>
          </p:cNvGrpSpPr>
          <p:nvPr/>
        </p:nvGrpSpPr>
        <p:grpSpPr bwMode="auto">
          <a:xfrm>
            <a:off x="3878263" y="976313"/>
            <a:ext cx="5265737" cy="1965325"/>
            <a:chOff x="2443" y="615"/>
            <a:chExt cx="3317" cy="1238"/>
          </a:xfrm>
        </p:grpSpPr>
        <p:sp>
          <p:nvSpPr>
            <p:cNvPr id="77844" name="Freeform 23"/>
            <p:cNvSpPr>
              <a:spLocks/>
            </p:cNvSpPr>
            <p:nvPr/>
          </p:nvSpPr>
          <p:spPr bwMode="auto">
            <a:xfrm>
              <a:off x="3458" y="960"/>
              <a:ext cx="383" cy="893"/>
            </a:xfrm>
            <a:custGeom>
              <a:avLst/>
              <a:gdLst>
                <a:gd name="T0" fmla="*/ 0 w 581"/>
                <a:gd name="T1" fmla="*/ 0 h 893"/>
                <a:gd name="T2" fmla="*/ 1 w 581"/>
                <a:gd name="T3" fmla="*/ 351 h 893"/>
                <a:gd name="T4" fmla="*/ 1 w 581"/>
                <a:gd name="T5" fmla="*/ 659 h 893"/>
                <a:gd name="T6" fmla="*/ 1 w 581"/>
                <a:gd name="T7" fmla="*/ 893 h 893"/>
                <a:gd name="T8" fmla="*/ 0 60000 65536"/>
                <a:gd name="T9" fmla="*/ 0 60000 65536"/>
                <a:gd name="T10" fmla="*/ 0 60000 65536"/>
                <a:gd name="T11" fmla="*/ 0 60000 65536"/>
                <a:gd name="T12" fmla="*/ 0 w 581"/>
                <a:gd name="T13" fmla="*/ 0 h 893"/>
                <a:gd name="T14" fmla="*/ 581 w 581"/>
                <a:gd name="T15" fmla="*/ 893 h 893"/>
              </a:gdLst>
              <a:ahLst/>
              <a:cxnLst>
                <a:cxn ang="T8">
                  <a:pos x="T0" y="T1"/>
                </a:cxn>
                <a:cxn ang="T9">
                  <a:pos x="T2" y="T3"/>
                </a:cxn>
                <a:cxn ang="T10">
                  <a:pos x="T4" y="T5"/>
                </a:cxn>
                <a:cxn ang="T11">
                  <a:pos x="T6" y="T7"/>
                </a:cxn>
              </a:cxnLst>
              <a:rect l="T12" t="T13" r="T14" b="T15"/>
              <a:pathLst>
                <a:path w="581" h="893">
                  <a:moveTo>
                    <a:pt x="0" y="0"/>
                  </a:moveTo>
                  <a:cubicBezTo>
                    <a:pt x="104" y="100"/>
                    <a:pt x="212" y="241"/>
                    <a:pt x="291" y="351"/>
                  </a:cubicBezTo>
                  <a:cubicBezTo>
                    <a:pt x="370" y="461"/>
                    <a:pt x="425" y="569"/>
                    <a:pt x="473" y="659"/>
                  </a:cubicBezTo>
                  <a:cubicBezTo>
                    <a:pt x="521" y="749"/>
                    <a:pt x="559" y="844"/>
                    <a:pt x="581" y="893"/>
                  </a:cubicBezTo>
                </a:path>
              </a:pathLst>
            </a:custGeom>
            <a:noFill/>
            <a:ln w="38100" cap="flat" cmpd="sng">
              <a:solidFill>
                <a:srgbClr val="009900"/>
              </a:solidFill>
              <a:prstDash val="solid"/>
              <a:round/>
              <a:headEnd type="none" w="med" len="med"/>
              <a:tailEnd type="none" w="lg" len="lg"/>
            </a:ln>
          </p:spPr>
          <p:txBody>
            <a:bodyPr/>
            <a:lstStyle/>
            <a:p>
              <a:endParaRPr lang="en-US"/>
            </a:p>
          </p:txBody>
        </p:sp>
        <p:sp>
          <p:nvSpPr>
            <p:cNvPr id="77845" name="Text Box 24"/>
            <p:cNvSpPr txBox="1">
              <a:spLocks noChangeArrowheads="1"/>
            </p:cNvSpPr>
            <p:nvPr/>
          </p:nvSpPr>
          <p:spPr bwMode="auto">
            <a:xfrm>
              <a:off x="2443" y="615"/>
              <a:ext cx="3317" cy="250"/>
            </a:xfrm>
            <a:prstGeom prst="rect">
              <a:avLst/>
            </a:prstGeom>
            <a:noFill/>
            <a:ln w="38100">
              <a:noFill/>
              <a:miter lim="800000"/>
              <a:headEnd/>
              <a:tailEnd type="none" w="lg" len="lg"/>
            </a:ln>
          </p:spPr>
          <p:txBody>
            <a:bodyPr>
              <a:spAutoFit/>
            </a:bodyPr>
            <a:lstStyle/>
            <a:p>
              <a:pPr>
                <a:spcBef>
                  <a:spcPct val="50000"/>
                </a:spcBef>
              </a:pPr>
              <a:r>
                <a:rPr lang="en-US" sz="2000">
                  <a:solidFill>
                    <a:srgbClr val="009900"/>
                  </a:solidFill>
                </a:rPr>
                <a:t>Decreasing short wave to cool surface</a:t>
              </a:r>
            </a:p>
          </p:txBody>
        </p:sp>
        <p:sp>
          <p:nvSpPr>
            <p:cNvPr id="77846" name="Line 28"/>
            <p:cNvSpPr>
              <a:spLocks noChangeShapeType="1"/>
            </p:cNvSpPr>
            <p:nvPr/>
          </p:nvSpPr>
          <p:spPr bwMode="auto">
            <a:xfrm flipH="1">
              <a:off x="3744" y="1391"/>
              <a:ext cx="279" cy="0"/>
            </a:xfrm>
            <a:prstGeom prst="line">
              <a:avLst/>
            </a:prstGeom>
            <a:noFill/>
            <a:ln w="28575">
              <a:solidFill>
                <a:srgbClr val="009900"/>
              </a:solidFill>
              <a:round/>
              <a:headEnd/>
              <a:tailEnd type="arrow" w="med" len="med"/>
            </a:ln>
          </p:spPr>
          <p:txBody>
            <a:bodyPr/>
            <a:lstStyle/>
            <a:p>
              <a:endParaRPr lang="en-US"/>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extBox 2"/>
          <p:cNvSpPr txBox="1">
            <a:spLocks noChangeArrowheads="1"/>
          </p:cNvSpPr>
          <p:nvPr/>
        </p:nvSpPr>
        <p:spPr bwMode="auto">
          <a:xfrm>
            <a:off x="515938" y="6302375"/>
            <a:ext cx="8120062" cy="461963"/>
          </a:xfrm>
          <a:prstGeom prst="rect">
            <a:avLst/>
          </a:prstGeom>
          <a:solidFill>
            <a:srgbClr val="99CCFF"/>
          </a:solidFill>
          <a:ln w="9525">
            <a:noFill/>
            <a:miter lim="800000"/>
            <a:headEnd/>
            <a:tailEnd/>
          </a:ln>
        </p:spPr>
        <p:txBody>
          <a:bodyPr>
            <a:spAutoFit/>
          </a:bodyPr>
          <a:lstStyle/>
          <a:p>
            <a:pPr algn="ctr"/>
            <a:r>
              <a:rPr lang="en-US"/>
              <a:t>dotted lines are +1%/yr CO</a:t>
            </a:r>
            <a:r>
              <a:rPr lang="en-US" baseline="-25000"/>
              <a:t>2</a:t>
            </a:r>
            <a:r>
              <a:rPr lang="en-US"/>
              <a:t>        solid lines are G2</a:t>
            </a:r>
          </a:p>
        </p:txBody>
      </p:sp>
      <p:pic>
        <p:nvPicPr>
          <p:cNvPr id="136195" name="Picture 4"/>
          <p:cNvPicPr>
            <a:picLocks noChangeAspect="1" noChangeArrowheads="1"/>
          </p:cNvPicPr>
          <p:nvPr/>
        </p:nvPicPr>
        <p:blipFill>
          <a:blip r:embed="rId3" cstate="print"/>
          <a:srcRect/>
          <a:stretch>
            <a:fillRect/>
          </a:stretch>
        </p:blipFill>
        <p:spPr bwMode="auto">
          <a:xfrm>
            <a:off x="0" y="0"/>
            <a:ext cx="9144000" cy="6197600"/>
          </a:xfrm>
          <a:prstGeom prst="rect">
            <a:avLst/>
          </a:prstGeom>
          <a:noFill/>
          <a:ln w="38100">
            <a:noFill/>
            <a:miter lim="800000"/>
            <a:headEnd/>
            <a:tailEnd type="none" w="lg" len="lg"/>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3" cstate="print"/>
          <a:srcRect b="1636"/>
          <a:stretch>
            <a:fillRect/>
          </a:stretch>
        </p:blipFill>
        <p:spPr bwMode="auto">
          <a:xfrm>
            <a:off x="261938" y="0"/>
            <a:ext cx="8715375" cy="6211888"/>
          </a:xfrm>
          <a:prstGeom prst="rect">
            <a:avLst/>
          </a:prstGeom>
          <a:noFill/>
          <a:ln w="38100">
            <a:noFill/>
            <a:miter lim="800000"/>
            <a:headEnd/>
            <a:tailEnd type="none" w="lg" len="lg"/>
          </a:ln>
        </p:spPr>
      </p:pic>
      <p:sp>
        <p:nvSpPr>
          <p:cNvPr id="137219" name="TextBox 2"/>
          <p:cNvSpPr txBox="1">
            <a:spLocks noChangeArrowheads="1"/>
          </p:cNvSpPr>
          <p:nvPr/>
        </p:nvSpPr>
        <p:spPr bwMode="auto">
          <a:xfrm>
            <a:off x="515938" y="6302375"/>
            <a:ext cx="8120062" cy="461963"/>
          </a:xfrm>
          <a:prstGeom prst="rect">
            <a:avLst/>
          </a:prstGeom>
          <a:solidFill>
            <a:srgbClr val="99CCFF"/>
          </a:solidFill>
          <a:ln w="9525">
            <a:noFill/>
            <a:miter lim="800000"/>
            <a:headEnd/>
            <a:tailEnd/>
          </a:ln>
        </p:spPr>
        <p:txBody>
          <a:bodyPr>
            <a:spAutoFit/>
          </a:bodyPr>
          <a:lstStyle/>
          <a:p>
            <a:pPr algn="ctr"/>
            <a:r>
              <a:rPr lang="en-US"/>
              <a:t>dotted lines are +1%/yr CO</a:t>
            </a:r>
            <a:r>
              <a:rPr lang="en-US" baseline="-25000"/>
              <a:t>2</a:t>
            </a:r>
            <a:r>
              <a:rPr lang="en-US"/>
              <a:t>        solid lines are G2</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8242" name="Picture 3" descr="Fig1.png"/>
          <p:cNvPicPr>
            <a:picLocks noChangeAspect="1" noChangeArrowheads="1"/>
          </p:cNvPicPr>
          <p:nvPr/>
        </p:nvPicPr>
        <p:blipFill>
          <a:blip r:embed="rId3" cstate="print"/>
          <a:srcRect l="5446" t="6026" r="4538" b="1508"/>
          <a:stretch>
            <a:fillRect/>
          </a:stretch>
        </p:blipFill>
        <p:spPr bwMode="auto">
          <a:xfrm>
            <a:off x="312738" y="180975"/>
            <a:ext cx="8475662" cy="5297488"/>
          </a:xfrm>
          <a:prstGeom prst="rect">
            <a:avLst/>
          </a:prstGeom>
          <a:noFill/>
          <a:ln w="9525">
            <a:noFill/>
            <a:miter lim="800000"/>
            <a:headEnd/>
            <a:tailEnd/>
          </a:ln>
        </p:spPr>
      </p:pic>
      <p:sp>
        <p:nvSpPr>
          <p:cNvPr id="138243" name="TextBox 4"/>
          <p:cNvSpPr txBox="1">
            <a:spLocks noChangeArrowheads="1"/>
          </p:cNvSpPr>
          <p:nvPr/>
        </p:nvSpPr>
        <p:spPr bwMode="auto">
          <a:xfrm>
            <a:off x="222966" y="5565775"/>
            <a:ext cx="8753810" cy="1200329"/>
          </a:xfrm>
          <a:prstGeom prst="rect">
            <a:avLst/>
          </a:prstGeom>
          <a:solidFill>
            <a:srgbClr val="99CCFF"/>
          </a:solidFill>
          <a:ln w="19050">
            <a:noFill/>
            <a:miter lim="800000"/>
            <a:headEnd/>
            <a:tailEnd/>
          </a:ln>
        </p:spPr>
        <p:txBody>
          <a:bodyPr wrap="square">
            <a:spAutoFit/>
          </a:bodyPr>
          <a:lstStyle/>
          <a:p>
            <a:r>
              <a:rPr lang="en-US" sz="1800" dirty="0" err="1"/>
              <a:t>Berdahl</a:t>
            </a:r>
            <a:r>
              <a:rPr lang="en-US" sz="1800" dirty="0"/>
              <a:t>, Mira, Alan Robock, </a:t>
            </a:r>
            <a:r>
              <a:rPr lang="en-US" sz="1800" dirty="0" err="1"/>
              <a:t>Duoying</a:t>
            </a:r>
            <a:r>
              <a:rPr lang="en-US" sz="1800" dirty="0"/>
              <a:t> </a:t>
            </a:r>
            <a:r>
              <a:rPr lang="en-US" sz="1800" dirty="0" err="1"/>
              <a:t>Ji</a:t>
            </a:r>
            <a:r>
              <a:rPr lang="en-US" sz="1800" dirty="0"/>
              <a:t>, Andy Jones, Ben </a:t>
            </a:r>
            <a:r>
              <a:rPr lang="en-US" sz="1800" dirty="0" err="1"/>
              <a:t>Kravitz</a:t>
            </a:r>
            <a:r>
              <a:rPr lang="en-US" sz="1800" dirty="0"/>
              <a:t>, John C. Moore, and Shingo </a:t>
            </a:r>
            <a:r>
              <a:rPr lang="en-US" sz="1800" dirty="0" smtClean="0"/>
              <a:t>Watanabe, 2014: </a:t>
            </a:r>
            <a:r>
              <a:rPr lang="en-US" sz="1800" dirty="0"/>
              <a:t>Arctic cryosphere response in the Geoengineering Model Intercomparison Project (GeoMIP) G3 and G4 scenarios. </a:t>
            </a:r>
            <a:r>
              <a:rPr lang="en-US" sz="1800" i="1" dirty="0" smtClean="0"/>
              <a:t>J</a:t>
            </a:r>
            <a:r>
              <a:rPr lang="en-US" sz="1800" i="1" dirty="0"/>
              <a:t>. </a:t>
            </a:r>
            <a:r>
              <a:rPr lang="en-US" sz="1800" i="1" dirty="0" err="1"/>
              <a:t>Geophys</a:t>
            </a:r>
            <a:r>
              <a:rPr lang="en-US" sz="1800" i="1" dirty="0"/>
              <a:t>. Res. Atmos</a:t>
            </a:r>
            <a:r>
              <a:rPr lang="en-US" sz="1800" i="1" dirty="0" smtClean="0"/>
              <a:t>.</a:t>
            </a:r>
            <a:r>
              <a:rPr lang="en-US" sz="1800" dirty="0" smtClean="0"/>
              <a:t>,</a:t>
            </a:r>
            <a:r>
              <a:rPr lang="en-US" sz="1800" i="1" dirty="0" smtClean="0"/>
              <a:t> </a:t>
            </a:r>
            <a:r>
              <a:rPr lang="en-US" sz="1800" b="1" dirty="0" smtClean="0"/>
              <a:t>119</a:t>
            </a:r>
            <a:r>
              <a:rPr lang="en-US" sz="1800" dirty="0" smtClean="0"/>
              <a:t>, </a:t>
            </a:r>
            <a:r>
              <a:rPr lang="en-US" sz="1800" dirty="0"/>
              <a:t>1308–</a:t>
            </a:r>
            <a:r>
              <a:rPr lang="en-US" sz="1800" dirty="0" smtClean="0"/>
              <a:t>1321, doi</a:t>
            </a:r>
            <a:r>
              <a:rPr lang="en-US" sz="1800" dirty="0"/>
              <a:t>:10.1002/</a:t>
            </a:r>
            <a:r>
              <a:rPr lang="en-US" sz="1800" dirty="0" smtClean="0"/>
              <a:t>2013JD020627.</a:t>
            </a:r>
            <a:endParaRPr lang="en-US" sz="18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p:nvPr/>
        </p:nvPicPr>
        <p:blipFill>
          <a:blip r:embed="rId3" cstate="print"/>
          <a:srcRect/>
          <a:stretch>
            <a:fillRect/>
          </a:stretch>
        </p:blipFill>
        <p:spPr bwMode="auto">
          <a:xfrm>
            <a:off x="413654" y="21770"/>
            <a:ext cx="8193311" cy="6212115"/>
          </a:xfrm>
          <a:prstGeom prst="rect">
            <a:avLst/>
          </a:prstGeom>
          <a:noFill/>
          <a:ln w="9525">
            <a:noFill/>
            <a:miter lim="800000"/>
            <a:headEnd/>
            <a:tailEnd/>
          </a:ln>
        </p:spPr>
      </p:pic>
      <p:sp>
        <p:nvSpPr>
          <p:cNvPr id="4" name="TextBox 3"/>
          <p:cNvSpPr txBox="1"/>
          <p:nvPr/>
        </p:nvSpPr>
        <p:spPr>
          <a:xfrm>
            <a:off x="1734459" y="6211669"/>
            <a:ext cx="4593770" cy="646331"/>
          </a:xfrm>
          <a:prstGeom prst="rect">
            <a:avLst/>
          </a:prstGeom>
          <a:noFill/>
        </p:spPr>
        <p:txBody>
          <a:bodyPr wrap="square" rtlCol="0">
            <a:spAutoFit/>
          </a:bodyPr>
          <a:lstStyle/>
          <a:p>
            <a:r>
              <a:rPr lang="en-US" sz="1200" dirty="0" smtClean="0">
                <a:solidFill>
                  <a:srgbClr val="FFFF00"/>
                </a:solidFill>
              </a:rPr>
              <a:t>Berdahl, Mira, et al., 2014: Arctic cryosphere response in the Geoengineering Model Intercomparison Project (GeoMIP) G3 and G4 scenarios. </a:t>
            </a:r>
            <a:r>
              <a:rPr lang="en-US" sz="1200" i="1" dirty="0" smtClean="0">
                <a:solidFill>
                  <a:srgbClr val="FFFF00"/>
                </a:solidFill>
              </a:rPr>
              <a:t>J. Geophys. Res. Atmos.</a:t>
            </a:r>
            <a:r>
              <a:rPr lang="en-US" sz="1200" dirty="0" smtClean="0">
                <a:solidFill>
                  <a:srgbClr val="FFFF00"/>
                </a:solidFill>
              </a:rPr>
              <a:t>,</a:t>
            </a:r>
            <a:r>
              <a:rPr lang="en-US" sz="1200" i="1" dirty="0">
                <a:solidFill>
                  <a:srgbClr val="FFFF00"/>
                </a:solidFill>
              </a:rPr>
              <a:t> </a:t>
            </a:r>
            <a:r>
              <a:rPr lang="en-US" sz="1200" b="1" dirty="0">
                <a:solidFill>
                  <a:srgbClr val="FFFF00"/>
                </a:solidFill>
              </a:rPr>
              <a:t>119</a:t>
            </a:r>
            <a:r>
              <a:rPr lang="en-US" sz="1200" dirty="0">
                <a:solidFill>
                  <a:srgbClr val="FFFF00"/>
                </a:solidFill>
              </a:rPr>
              <a:t>, 1308–</a:t>
            </a:r>
            <a:r>
              <a:rPr lang="en-US" sz="1200" dirty="0" smtClean="0">
                <a:solidFill>
                  <a:srgbClr val="FFFF00"/>
                </a:solidFill>
              </a:rPr>
              <a:t>1321. </a:t>
            </a:r>
            <a:endParaRPr lang="en-US" sz="1200" dirty="0">
              <a:solidFill>
                <a:srgbClr val="FFFF00"/>
              </a:solidFill>
            </a:endParaRPr>
          </a:p>
        </p:txBody>
      </p:sp>
    </p:spTree>
    <p:extLst>
      <p:ext uri="{BB962C8B-B14F-4D97-AF65-F5344CB8AC3E}">
        <p14:creationId xmlns:p14="http://schemas.microsoft.com/office/powerpoint/2010/main" val="10211734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4" descr="WorldsLargestCrops"/>
          <p:cNvPicPr>
            <a:picLocks noChangeAspect="1" noChangeArrowheads="1"/>
          </p:cNvPicPr>
          <p:nvPr/>
        </p:nvPicPr>
        <p:blipFill>
          <a:blip r:embed="rId3" cstate="print"/>
          <a:srcRect/>
          <a:stretch>
            <a:fillRect/>
          </a:stretch>
        </p:blipFill>
        <p:spPr bwMode="auto">
          <a:xfrm>
            <a:off x="193675" y="579438"/>
            <a:ext cx="8689975" cy="4959350"/>
          </a:xfrm>
          <a:prstGeom prst="rect">
            <a:avLst/>
          </a:prstGeom>
          <a:noFill/>
          <a:ln w="9525">
            <a:noFill/>
            <a:miter lim="800000"/>
            <a:headEnd/>
            <a:tailEnd/>
          </a:ln>
        </p:spPr>
      </p:pic>
      <p:sp>
        <p:nvSpPr>
          <p:cNvPr id="199683" name="Text Box 5"/>
          <p:cNvSpPr txBox="1">
            <a:spLocks noChangeArrowheads="1"/>
          </p:cNvSpPr>
          <p:nvPr/>
        </p:nvSpPr>
        <p:spPr bwMode="auto">
          <a:xfrm>
            <a:off x="593725" y="5816600"/>
            <a:ext cx="7686675" cy="304800"/>
          </a:xfrm>
          <a:prstGeom prst="rect">
            <a:avLst/>
          </a:prstGeom>
          <a:noFill/>
          <a:ln w="38100">
            <a:noFill/>
            <a:miter lim="800000"/>
            <a:headEnd/>
            <a:tailEnd type="none" w="lg" len="lg"/>
          </a:ln>
        </p:spPr>
        <p:txBody>
          <a:bodyPr>
            <a:spAutoFit/>
          </a:bodyPr>
          <a:lstStyle/>
          <a:p>
            <a:pPr algn="ctr">
              <a:spcBef>
                <a:spcPct val="50000"/>
              </a:spcBef>
            </a:pPr>
            <a:r>
              <a:rPr lang="en-US" sz="1400" i="1"/>
              <a:t>New York Times</a:t>
            </a:r>
            <a:r>
              <a:rPr lang="en-US" sz="1400"/>
              <a:t>, February 9, 2011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bwMode="auto">
          <a:xfrm>
            <a:off x="166914" y="6096000"/>
            <a:ext cx="6894286" cy="762000"/>
          </a:xfrm>
          <a:prstGeom prst="rect">
            <a:avLst/>
          </a:prstGeom>
          <a:solidFill>
            <a:srgbClr val="99CCFF"/>
          </a:solidFill>
          <a:ln w="38100" cap="flat" cmpd="sng" algn="ctr">
            <a:noFill/>
            <a:prstDash val="solid"/>
            <a:round/>
            <a:headEnd type="none" w="med" len="med"/>
            <a:tailEnd type="stealth"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4685" y="50799"/>
            <a:ext cx="2718333" cy="231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2" name="Group 41"/>
          <p:cNvGrpSpPr/>
          <p:nvPr/>
        </p:nvGrpSpPr>
        <p:grpSpPr>
          <a:xfrm>
            <a:off x="220243" y="1123988"/>
            <a:ext cx="6797414" cy="5646926"/>
            <a:chOff x="220243" y="1123988"/>
            <a:chExt cx="5977357" cy="4874702"/>
          </a:xfrm>
        </p:grpSpPr>
        <p:sp>
          <p:nvSpPr>
            <p:cNvPr id="6" name="Oval 5"/>
            <p:cNvSpPr/>
            <p:nvPr/>
          </p:nvSpPr>
          <p:spPr>
            <a:xfrm>
              <a:off x="3322773" y="1123988"/>
              <a:ext cx="1829697" cy="101605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solidFill>
                    <a:schemeClr val="tx1"/>
                  </a:solidFill>
                  <a:latin typeface="Comic Sans MS" pitchFamily="66" charset="0"/>
                </a:rPr>
                <a:t>Main Program</a:t>
              </a:r>
              <a:endParaRPr lang="zh-CN" altLang="en-US" sz="2000" b="1" dirty="0">
                <a:solidFill>
                  <a:schemeClr val="tx1"/>
                </a:solidFill>
                <a:latin typeface="Comic Sans MS" pitchFamily="66" charset="0"/>
              </a:endParaRPr>
            </a:p>
          </p:txBody>
        </p:sp>
        <p:sp>
          <p:nvSpPr>
            <p:cNvPr id="7" name="Rectangle 6"/>
            <p:cNvSpPr/>
            <p:nvPr/>
          </p:nvSpPr>
          <p:spPr>
            <a:xfrm>
              <a:off x="220243" y="2445523"/>
              <a:ext cx="1312999" cy="3457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solidFill>
                    <a:srgbClr val="FFC000"/>
                  </a:solidFill>
                </a:rPr>
                <a:t>Weather</a:t>
              </a:r>
              <a:endParaRPr lang="zh-CN" altLang="en-US" sz="2000" dirty="0">
                <a:solidFill>
                  <a:srgbClr val="FFC000"/>
                </a:solidFill>
              </a:endParaRPr>
            </a:p>
          </p:txBody>
        </p:sp>
        <p:sp>
          <p:nvSpPr>
            <p:cNvPr id="9" name="Rectangle 8"/>
            <p:cNvSpPr/>
            <p:nvPr/>
          </p:nvSpPr>
          <p:spPr>
            <a:xfrm>
              <a:off x="1890837" y="2435518"/>
              <a:ext cx="1750145" cy="38138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solidFill>
                    <a:srgbClr val="FFC000"/>
                  </a:solidFill>
                </a:rPr>
                <a:t>Management</a:t>
              </a:r>
              <a:endParaRPr lang="zh-CN" altLang="en-US" sz="2000" dirty="0">
                <a:solidFill>
                  <a:srgbClr val="FFC000"/>
                </a:solidFill>
              </a:endParaRPr>
            </a:p>
          </p:txBody>
        </p:sp>
        <p:sp>
          <p:nvSpPr>
            <p:cNvPr id="10" name="Rectangle 9"/>
            <p:cNvSpPr/>
            <p:nvPr/>
          </p:nvSpPr>
          <p:spPr>
            <a:xfrm>
              <a:off x="3800086" y="2452669"/>
              <a:ext cx="795520" cy="3659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solidFill>
                    <a:srgbClr val="FFC000"/>
                  </a:solidFill>
                </a:rPr>
                <a:t>Soil</a:t>
              </a:r>
              <a:endParaRPr lang="zh-CN" altLang="en-US" sz="2000" dirty="0">
                <a:solidFill>
                  <a:srgbClr val="FFC000"/>
                </a:solidFill>
              </a:endParaRPr>
            </a:p>
          </p:txBody>
        </p:sp>
        <p:sp>
          <p:nvSpPr>
            <p:cNvPr id="11" name="Rectangle 10"/>
            <p:cNvSpPr/>
            <p:nvPr/>
          </p:nvSpPr>
          <p:spPr>
            <a:xfrm>
              <a:off x="5166247" y="2440656"/>
              <a:ext cx="861296" cy="3554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solidFill>
                    <a:srgbClr val="FFC000"/>
                  </a:solidFill>
                </a:rPr>
                <a:t>Plant</a:t>
              </a:r>
              <a:endParaRPr lang="zh-CN" altLang="en-US" sz="2000" dirty="0">
                <a:solidFill>
                  <a:srgbClr val="FFC000"/>
                </a:solidFill>
              </a:endParaRPr>
            </a:p>
          </p:txBody>
        </p:sp>
        <p:sp>
          <p:nvSpPr>
            <p:cNvPr id="12" name="Rectangle 11"/>
            <p:cNvSpPr/>
            <p:nvPr/>
          </p:nvSpPr>
          <p:spPr>
            <a:xfrm>
              <a:off x="1006964" y="1280303"/>
              <a:ext cx="1758945" cy="7321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solidFill>
                    <a:srgbClr val="FFC000"/>
                  </a:solidFill>
                </a:rPr>
                <a:t>Soil-Plant-Atmosphere</a:t>
              </a:r>
              <a:endParaRPr lang="zh-CN" altLang="en-US" sz="2000" dirty="0">
                <a:solidFill>
                  <a:srgbClr val="FFC000"/>
                </a:solidFill>
              </a:endParaRPr>
            </a:p>
          </p:txBody>
        </p:sp>
        <p:sp>
          <p:nvSpPr>
            <p:cNvPr id="15" name="Rectangle 14"/>
            <p:cNvSpPr/>
            <p:nvPr/>
          </p:nvSpPr>
          <p:spPr>
            <a:xfrm>
              <a:off x="1890837" y="3077931"/>
              <a:ext cx="1081870" cy="234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solidFill>
                    <a:srgbClr val="C00000"/>
                  </a:solidFill>
                </a:rPr>
                <a:t>Planting</a:t>
              </a:r>
              <a:endParaRPr lang="zh-CN" altLang="en-US" sz="1600" dirty="0">
                <a:solidFill>
                  <a:srgbClr val="C00000"/>
                </a:solidFill>
              </a:endParaRPr>
            </a:p>
          </p:txBody>
        </p:sp>
        <p:sp>
          <p:nvSpPr>
            <p:cNvPr id="16" name="Rectangle 15"/>
            <p:cNvSpPr/>
            <p:nvPr/>
          </p:nvSpPr>
          <p:spPr>
            <a:xfrm>
              <a:off x="1890837" y="3546877"/>
              <a:ext cx="1311188" cy="277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solidFill>
                    <a:srgbClr val="C00000"/>
                  </a:solidFill>
                </a:rPr>
                <a:t>Harvesting</a:t>
              </a:r>
              <a:endParaRPr lang="zh-CN" altLang="en-US" sz="1600" dirty="0">
                <a:solidFill>
                  <a:srgbClr val="C00000"/>
                </a:solidFill>
              </a:endParaRPr>
            </a:p>
          </p:txBody>
        </p:sp>
        <p:sp>
          <p:nvSpPr>
            <p:cNvPr id="17" name="Rectangle 16"/>
            <p:cNvSpPr/>
            <p:nvPr/>
          </p:nvSpPr>
          <p:spPr>
            <a:xfrm>
              <a:off x="1890837" y="4093981"/>
              <a:ext cx="1142821" cy="318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solidFill>
                    <a:srgbClr val="C00000"/>
                  </a:solidFill>
                </a:rPr>
                <a:t>Irrigation</a:t>
              </a:r>
              <a:endParaRPr lang="zh-CN" altLang="en-US" sz="1600" dirty="0">
                <a:solidFill>
                  <a:srgbClr val="C00000"/>
                </a:solidFill>
              </a:endParaRPr>
            </a:p>
          </p:txBody>
        </p:sp>
        <p:sp>
          <p:nvSpPr>
            <p:cNvPr id="18" name="Rectangle 17"/>
            <p:cNvSpPr/>
            <p:nvPr/>
          </p:nvSpPr>
          <p:spPr>
            <a:xfrm>
              <a:off x="1890837" y="4678878"/>
              <a:ext cx="1209949" cy="240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solidFill>
                    <a:srgbClr val="C00000"/>
                  </a:solidFill>
                </a:rPr>
                <a:t>Fertilizer</a:t>
              </a:r>
              <a:endParaRPr lang="zh-CN" altLang="en-US" sz="1600" dirty="0">
                <a:solidFill>
                  <a:srgbClr val="C00000"/>
                </a:solidFill>
              </a:endParaRPr>
            </a:p>
          </p:txBody>
        </p:sp>
        <p:sp>
          <p:nvSpPr>
            <p:cNvPr id="19" name="Rectangle 18"/>
            <p:cNvSpPr/>
            <p:nvPr/>
          </p:nvSpPr>
          <p:spPr>
            <a:xfrm>
              <a:off x="1890837" y="5188189"/>
              <a:ext cx="1083203" cy="277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rgbClr val="C00000"/>
                  </a:solidFill>
                </a:rPr>
                <a:t>R</a:t>
              </a:r>
              <a:r>
                <a:rPr lang="en-US" altLang="zh-CN" sz="1600" dirty="0" smtClean="0">
                  <a:solidFill>
                    <a:srgbClr val="C00000"/>
                  </a:solidFill>
                </a:rPr>
                <a:t>esidue</a:t>
              </a:r>
              <a:endParaRPr lang="zh-CN" altLang="en-US" sz="1600" dirty="0">
                <a:solidFill>
                  <a:srgbClr val="C00000"/>
                </a:solidFill>
              </a:endParaRPr>
            </a:p>
          </p:txBody>
        </p:sp>
        <p:sp>
          <p:nvSpPr>
            <p:cNvPr id="20" name="Rectangle 19"/>
            <p:cNvSpPr/>
            <p:nvPr/>
          </p:nvSpPr>
          <p:spPr>
            <a:xfrm>
              <a:off x="1890837" y="5720779"/>
              <a:ext cx="988349" cy="277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solidFill>
                    <a:srgbClr val="C00000"/>
                  </a:solidFill>
                </a:rPr>
                <a:t>Tillage</a:t>
              </a:r>
              <a:endParaRPr lang="zh-CN" altLang="en-US" sz="1600" dirty="0">
                <a:solidFill>
                  <a:srgbClr val="C00000"/>
                </a:solidFill>
              </a:endParaRPr>
            </a:p>
          </p:txBody>
        </p:sp>
        <p:sp>
          <p:nvSpPr>
            <p:cNvPr id="21" name="Rectangle 20"/>
            <p:cNvSpPr/>
            <p:nvPr/>
          </p:nvSpPr>
          <p:spPr>
            <a:xfrm>
              <a:off x="229045" y="3126109"/>
              <a:ext cx="1391278" cy="299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solidFill>
                    <a:srgbClr val="0070C0"/>
                  </a:solidFill>
                </a:rPr>
                <a:t>Daily T</a:t>
              </a:r>
              <a:r>
                <a:rPr lang="en-US" altLang="zh-CN" sz="1600" baseline="-25000" dirty="0" smtClean="0">
                  <a:solidFill>
                    <a:srgbClr val="0070C0"/>
                  </a:solidFill>
                </a:rPr>
                <a:t>max</a:t>
              </a:r>
              <a:endParaRPr lang="zh-CN" altLang="en-US" sz="1600" baseline="-25000" dirty="0">
                <a:solidFill>
                  <a:srgbClr val="0070C0"/>
                </a:solidFill>
              </a:endParaRPr>
            </a:p>
          </p:txBody>
        </p:sp>
        <p:sp>
          <p:nvSpPr>
            <p:cNvPr id="23" name="Rectangle 22"/>
            <p:cNvSpPr/>
            <p:nvPr/>
          </p:nvSpPr>
          <p:spPr>
            <a:xfrm>
              <a:off x="229045" y="3551618"/>
              <a:ext cx="1391278" cy="301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solidFill>
                    <a:srgbClr val="0070C0"/>
                  </a:solidFill>
                </a:rPr>
                <a:t>Daily T</a:t>
              </a:r>
              <a:r>
                <a:rPr lang="en-US" altLang="zh-CN" sz="1600" baseline="-25000" dirty="0" smtClean="0">
                  <a:solidFill>
                    <a:srgbClr val="0070C0"/>
                  </a:solidFill>
                </a:rPr>
                <a:t>min</a:t>
              </a:r>
              <a:endParaRPr lang="zh-CN" altLang="en-US" sz="1600" baseline="-25000" dirty="0">
                <a:solidFill>
                  <a:srgbClr val="0070C0"/>
                </a:solidFill>
              </a:endParaRPr>
            </a:p>
          </p:txBody>
        </p:sp>
        <p:sp>
          <p:nvSpPr>
            <p:cNvPr id="24" name="Rectangle 23"/>
            <p:cNvSpPr/>
            <p:nvPr/>
          </p:nvSpPr>
          <p:spPr>
            <a:xfrm>
              <a:off x="229045" y="3985843"/>
              <a:ext cx="1396555" cy="259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solidFill>
                    <a:srgbClr val="0070C0"/>
                  </a:solidFill>
                </a:rPr>
                <a:t>Daily </a:t>
              </a:r>
              <a:r>
                <a:rPr lang="en-US" altLang="zh-CN" sz="1600" dirty="0" err="1" smtClean="0">
                  <a:solidFill>
                    <a:srgbClr val="0070C0"/>
                  </a:solidFill>
                </a:rPr>
                <a:t>precip</a:t>
              </a:r>
              <a:endParaRPr lang="zh-CN" altLang="en-US" sz="1600" dirty="0">
                <a:solidFill>
                  <a:srgbClr val="0070C0"/>
                </a:solidFill>
              </a:endParaRPr>
            </a:p>
          </p:txBody>
        </p:sp>
        <p:sp>
          <p:nvSpPr>
            <p:cNvPr id="25" name="Rectangle 24"/>
            <p:cNvSpPr/>
            <p:nvPr/>
          </p:nvSpPr>
          <p:spPr>
            <a:xfrm>
              <a:off x="229045" y="4397886"/>
              <a:ext cx="1391278" cy="477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solidFill>
                    <a:srgbClr val="0070C0"/>
                  </a:solidFill>
                </a:rPr>
                <a:t>Daily solar radiation</a:t>
              </a:r>
              <a:endParaRPr lang="zh-CN" altLang="en-US" sz="1600" dirty="0">
                <a:solidFill>
                  <a:srgbClr val="0070C0"/>
                </a:solidFill>
              </a:endParaRPr>
            </a:p>
          </p:txBody>
        </p:sp>
        <p:cxnSp>
          <p:nvCxnSpPr>
            <p:cNvPr id="26" name="Straight Connector 25"/>
            <p:cNvCxnSpPr/>
            <p:nvPr/>
          </p:nvCxnSpPr>
          <p:spPr>
            <a:xfrm>
              <a:off x="220244" y="2796126"/>
              <a:ext cx="0" cy="2584138"/>
            </a:xfrm>
            <a:prstGeom prst="line">
              <a:avLst/>
            </a:prstGeom>
            <a:solidFill>
              <a:schemeClr val="bg1">
                <a:lumMod val="75000"/>
              </a:schemeClr>
            </a:solidFill>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890837" y="2796125"/>
              <a:ext cx="0" cy="3196460"/>
            </a:xfrm>
            <a:prstGeom prst="line">
              <a:avLst/>
            </a:prstGeom>
            <a:solidFill>
              <a:schemeClr val="bg1">
                <a:lumMod val="75000"/>
              </a:schemeClr>
            </a:solidFill>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3800086" y="3622414"/>
              <a:ext cx="954624" cy="303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solidFill>
                    <a:srgbClr val="0070C0"/>
                  </a:solidFill>
                </a:rPr>
                <a:t>Water</a:t>
              </a:r>
              <a:endParaRPr lang="zh-CN" altLang="en-US" sz="1600" dirty="0">
                <a:solidFill>
                  <a:srgbClr val="0070C0"/>
                </a:solidFill>
              </a:endParaRPr>
            </a:p>
          </p:txBody>
        </p:sp>
        <p:sp>
          <p:nvSpPr>
            <p:cNvPr id="31" name="Rectangle 30"/>
            <p:cNvSpPr/>
            <p:nvPr/>
          </p:nvSpPr>
          <p:spPr>
            <a:xfrm>
              <a:off x="3800086" y="4172139"/>
              <a:ext cx="945825" cy="240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solidFill>
                    <a:srgbClr val="0070C0"/>
                  </a:solidFill>
                </a:rPr>
                <a:t>N</a:t>
              </a:r>
              <a:endParaRPr lang="zh-CN" altLang="en-US" sz="1600" dirty="0">
                <a:solidFill>
                  <a:srgbClr val="0070C0"/>
                </a:solidFill>
              </a:endParaRPr>
            </a:p>
          </p:txBody>
        </p:sp>
        <p:sp>
          <p:nvSpPr>
            <p:cNvPr id="32" name="Rectangle 31"/>
            <p:cNvSpPr/>
            <p:nvPr/>
          </p:nvSpPr>
          <p:spPr>
            <a:xfrm>
              <a:off x="3800086" y="4689263"/>
              <a:ext cx="954624" cy="2455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solidFill>
                    <a:srgbClr val="0070C0"/>
                  </a:solidFill>
                </a:rPr>
                <a:t>P</a:t>
              </a:r>
              <a:endParaRPr lang="zh-CN" altLang="en-US" sz="1600" dirty="0">
                <a:solidFill>
                  <a:srgbClr val="0070C0"/>
                </a:solidFill>
              </a:endParaRPr>
            </a:p>
          </p:txBody>
        </p:sp>
        <p:sp>
          <p:nvSpPr>
            <p:cNvPr id="33" name="Rectangle 32"/>
            <p:cNvSpPr/>
            <p:nvPr/>
          </p:nvSpPr>
          <p:spPr>
            <a:xfrm>
              <a:off x="3800086" y="5158209"/>
              <a:ext cx="1025376" cy="524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solidFill>
                    <a:srgbClr val="0070C0"/>
                  </a:solidFill>
                </a:rPr>
                <a:t>Organic matter</a:t>
              </a:r>
              <a:endParaRPr lang="zh-CN" altLang="en-US" sz="1600" dirty="0">
                <a:solidFill>
                  <a:srgbClr val="0070C0"/>
                </a:solidFill>
              </a:endParaRPr>
            </a:p>
          </p:txBody>
        </p:sp>
        <p:sp>
          <p:nvSpPr>
            <p:cNvPr id="34" name="Rectangle 33"/>
            <p:cNvSpPr/>
            <p:nvPr/>
          </p:nvSpPr>
          <p:spPr>
            <a:xfrm>
              <a:off x="3801456" y="3077931"/>
              <a:ext cx="937459" cy="311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solidFill>
                    <a:srgbClr val="0070C0"/>
                  </a:solidFill>
                </a:rPr>
                <a:t>Physics</a:t>
              </a:r>
              <a:endParaRPr lang="zh-CN" altLang="en-US" sz="1600" dirty="0">
                <a:solidFill>
                  <a:srgbClr val="0070C0"/>
                </a:solidFill>
              </a:endParaRPr>
            </a:p>
          </p:txBody>
        </p:sp>
        <p:cxnSp>
          <p:nvCxnSpPr>
            <p:cNvPr id="29" name="Straight Connector 28"/>
            <p:cNvCxnSpPr/>
            <p:nvPr/>
          </p:nvCxnSpPr>
          <p:spPr>
            <a:xfrm>
              <a:off x="3791285" y="2793214"/>
              <a:ext cx="0" cy="2905457"/>
            </a:xfrm>
            <a:prstGeom prst="line">
              <a:avLst/>
            </a:prstGeom>
            <a:solidFill>
              <a:schemeClr val="bg1">
                <a:lumMod val="75000"/>
              </a:schemeClr>
            </a:solidFill>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5166247" y="3104370"/>
              <a:ext cx="875071" cy="258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solidFill>
                    <a:srgbClr val="C00000"/>
                  </a:solidFill>
                </a:rPr>
                <a:t>Maize</a:t>
              </a:r>
              <a:endParaRPr lang="zh-CN" altLang="en-US" sz="1600" dirty="0">
                <a:solidFill>
                  <a:srgbClr val="C00000"/>
                </a:solidFill>
              </a:endParaRPr>
            </a:p>
          </p:txBody>
        </p:sp>
        <p:sp>
          <p:nvSpPr>
            <p:cNvPr id="38" name="Rectangle 37"/>
            <p:cNvSpPr/>
            <p:nvPr/>
          </p:nvSpPr>
          <p:spPr>
            <a:xfrm>
              <a:off x="5187971" y="3652180"/>
              <a:ext cx="875071" cy="258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solidFill>
                    <a:srgbClr val="C00000"/>
                  </a:solidFill>
                </a:rPr>
                <a:t>Wheat</a:t>
              </a:r>
              <a:endParaRPr lang="zh-CN" altLang="en-US" sz="1600" dirty="0">
                <a:solidFill>
                  <a:srgbClr val="C00000"/>
                </a:solidFill>
              </a:endParaRPr>
            </a:p>
          </p:txBody>
        </p:sp>
        <p:sp>
          <p:nvSpPr>
            <p:cNvPr id="39" name="Rectangle 38"/>
            <p:cNvSpPr/>
            <p:nvPr/>
          </p:nvSpPr>
          <p:spPr>
            <a:xfrm>
              <a:off x="5187971" y="4165582"/>
              <a:ext cx="875071" cy="258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solidFill>
                    <a:srgbClr val="C00000"/>
                  </a:solidFill>
                </a:rPr>
                <a:t>Rice</a:t>
              </a:r>
              <a:endParaRPr lang="zh-CN" altLang="en-US" sz="1600" dirty="0">
                <a:solidFill>
                  <a:srgbClr val="C00000"/>
                </a:solidFill>
              </a:endParaRPr>
            </a:p>
          </p:txBody>
        </p:sp>
        <p:sp>
          <p:nvSpPr>
            <p:cNvPr id="40" name="Rectangle 39"/>
            <p:cNvSpPr/>
            <p:nvPr/>
          </p:nvSpPr>
          <p:spPr>
            <a:xfrm>
              <a:off x="5174960" y="4653239"/>
              <a:ext cx="1022640" cy="303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solidFill>
                    <a:srgbClr val="C00000"/>
                  </a:solidFill>
                </a:rPr>
                <a:t>Soybean</a:t>
              </a:r>
              <a:endParaRPr lang="zh-CN" altLang="en-US" sz="1600" dirty="0">
                <a:solidFill>
                  <a:srgbClr val="C00000"/>
                </a:solidFill>
              </a:endParaRPr>
            </a:p>
          </p:txBody>
        </p:sp>
        <p:sp>
          <p:nvSpPr>
            <p:cNvPr id="41" name="Rectangle 40"/>
            <p:cNvSpPr/>
            <p:nvPr/>
          </p:nvSpPr>
          <p:spPr>
            <a:xfrm>
              <a:off x="5173457" y="5261428"/>
              <a:ext cx="875071" cy="612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solidFill>
                    <a:srgbClr val="C00000"/>
                  </a:solidFill>
                </a:rPr>
                <a:t>Other crops</a:t>
              </a:r>
              <a:endParaRPr lang="zh-CN" altLang="en-US" sz="1600" dirty="0">
                <a:solidFill>
                  <a:srgbClr val="C00000"/>
                </a:solidFill>
              </a:endParaRPr>
            </a:p>
          </p:txBody>
        </p:sp>
        <p:cxnSp>
          <p:nvCxnSpPr>
            <p:cNvPr id="36" name="Straight Connector 35"/>
            <p:cNvCxnSpPr/>
            <p:nvPr/>
          </p:nvCxnSpPr>
          <p:spPr>
            <a:xfrm>
              <a:off x="5157446" y="2802385"/>
              <a:ext cx="0" cy="3077715"/>
            </a:xfrm>
            <a:prstGeom prst="line">
              <a:avLst/>
            </a:prstGeom>
            <a:solidFill>
              <a:schemeClr val="bg1">
                <a:lumMod val="75000"/>
              </a:schemeClr>
            </a:solidFill>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V="1">
              <a:off x="2765909" y="1632013"/>
              <a:ext cx="556864" cy="1"/>
            </a:xfrm>
            <a:prstGeom prst="straightConnector1">
              <a:avLst/>
            </a:prstGeom>
            <a:solidFill>
              <a:schemeClr val="bg1">
                <a:lumMod val="75000"/>
              </a:schemeClr>
            </a:solidFill>
            <a:ln w="28575">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1174869" y="1905565"/>
              <a:ext cx="2227457" cy="547104"/>
            </a:xfrm>
            <a:prstGeom prst="straightConnector1">
              <a:avLst/>
            </a:prstGeom>
            <a:solidFill>
              <a:schemeClr val="bg1">
                <a:lumMod val="75000"/>
              </a:schemeClr>
            </a:solidFill>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3202025" y="2012426"/>
              <a:ext cx="359405" cy="423091"/>
            </a:xfrm>
            <a:prstGeom prst="straightConnector1">
              <a:avLst/>
            </a:prstGeom>
            <a:solidFill>
              <a:schemeClr val="bg1">
                <a:lumMod val="75000"/>
              </a:schemeClr>
            </a:solidFill>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6" idx="4"/>
            </p:cNvCxnSpPr>
            <p:nvPr/>
          </p:nvCxnSpPr>
          <p:spPr>
            <a:xfrm>
              <a:off x="4237622" y="2140038"/>
              <a:ext cx="0" cy="295479"/>
            </a:xfrm>
            <a:prstGeom prst="straightConnector1">
              <a:avLst/>
            </a:prstGeom>
            <a:solidFill>
              <a:schemeClr val="bg1">
                <a:lumMod val="75000"/>
              </a:schemeClr>
            </a:solidFill>
            <a:ln w="28575">
              <a:solidFill>
                <a:schemeClr val="tx2"/>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flipV="1">
              <a:off x="5072918" y="1905565"/>
              <a:ext cx="397760" cy="529954"/>
            </a:xfrm>
            <a:prstGeom prst="straightConnector1">
              <a:avLst/>
            </a:prstGeom>
            <a:solidFill>
              <a:schemeClr val="bg1">
                <a:lumMod val="75000"/>
              </a:schemeClr>
            </a:solidFill>
            <a:ln w="28575">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239486" y="5068042"/>
              <a:ext cx="1357085" cy="294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solidFill>
                    <a:srgbClr val="0070C0"/>
                  </a:solidFill>
                </a:rPr>
                <a:t>CO</a:t>
              </a:r>
              <a:r>
                <a:rPr lang="en-US" altLang="zh-CN" sz="1600" baseline="-25000" dirty="0" smtClean="0">
                  <a:solidFill>
                    <a:srgbClr val="0070C0"/>
                  </a:solidFill>
                </a:rPr>
                <a:t>2</a:t>
              </a:r>
              <a:endParaRPr lang="zh-CN" altLang="en-US" sz="1600" baseline="-25000" dirty="0">
                <a:solidFill>
                  <a:srgbClr val="0070C0"/>
                </a:solidFill>
              </a:endParaRPr>
            </a:p>
          </p:txBody>
        </p:sp>
      </p:grpSp>
      <p:sp>
        <p:nvSpPr>
          <p:cNvPr id="52" name="TextBox 51"/>
          <p:cNvSpPr txBox="1"/>
          <p:nvPr/>
        </p:nvSpPr>
        <p:spPr>
          <a:xfrm>
            <a:off x="174171" y="246743"/>
            <a:ext cx="5725886" cy="461665"/>
          </a:xfrm>
          <a:prstGeom prst="rect">
            <a:avLst/>
          </a:prstGeom>
          <a:noFill/>
        </p:spPr>
        <p:txBody>
          <a:bodyPr wrap="square" rtlCol="0">
            <a:spAutoFit/>
          </a:bodyPr>
          <a:lstStyle/>
          <a:p>
            <a:pPr algn="ctr"/>
            <a:r>
              <a:rPr lang="en-US" altLang="zh-CN" b="1" dirty="0" smtClean="0"/>
              <a:t>Crop model - DSSAT</a:t>
            </a:r>
            <a:endParaRPr lang="en-US" dirty="0"/>
          </a:p>
        </p:txBody>
      </p:sp>
    </p:spTree>
    <p:extLst>
      <p:ext uri="{BB962C8B-B14F-4D97-AF65-F5344CB8AC3E}">
        <p14:creationId xmlns:p14="http://schemas.microsoft.com/office/powerpoint/2010/main" val="15401345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srcRect b="29251"/>
          <a:stretch/>
        </p:blipFill>
        <p:spPr>
          <a:xfrm>
            <a:off x="35496" y="1053296"/>
            <a:ext cx="3611766" cy="5040000"/>
          </a:xfrm>
          <a:prstGeom prst="rect">
            <a:avLst/>
          </a:prstGeom>
        </p:spPr>
      </p:pic>
      <p:pic>
        <p:nvPicPr>
          <p:cNvPr id="5" name="Picture 4"/>
          <p:cNvPicPr>
            <a:picLocks noChangeAspect="1"/>
          </p:cNvPicPr>
          <p:nvPr/>
        </p:nvPicPr>
        <p:blipFill rotWithShape="1">
          <a:blip r:embed="rId4" cstate="print"/>
          <a:srcRect b="29600"/>
          <a:stretch/>
        </p:blipFill>
        <p:spPr>
          <a:xfrm>
            <a:off x="3771059" y="1053295"/>
            <a:ext cx="3537245" cy="5040000"/>
          </a:xfrm>
          <a:prstGeom prst="rect">
            <a:avLst/>
          </a:prstGeom>
        </p:spPr>
      </p:pic>
      <p:sp>
        <p:nvSpPr>
          <p:cNvPr id="6" name="Title 1"/>
          <p:cNvSpPr txBox="1">
            <a:spLocks/>
          </p:cNvSpPr>
          <p:nvPr/>
        </p:nvSpPr>
        <p:spPr bwMode="auto">
          <a:xfrm>
            <a:off x="0" y="-20538"/>
            <a:ext cx="9144000" cy="713234"/>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000">
                <a:solidFill>
                  <a:schemeClr val="tx2"/>
                </a:solidFill>
                <a:latin typeface="Comic Sans MS" pitchFamily="66" charset="0"/>
                <a:ea typeface="+mj-ea"/>
                <a:cs typeface="+mj-cs"/>
              </a:defRPr>
            </a:lvl1pPr>
            <a:lvl2pPr algn="l" rtl="0" eaLnBrk="1" fontAlgn="base" hangingPunct="1">
              <a:spcBef>
                <a:spcPct val="0"/>
              </a:spcBef>
              <a:spcAft>
                <a:spcPct val="0"/>
              </a:spcAft>
              <a:defRPr sz="3000">
                <a:solidFill>
                  <a:schemeClr val="tx2"/>
                </a:solidFill>
                <a:latin typeface="Arial" charset="0"/>
              </a:defRPr>
            </a:lvl2pPr>
            <a:lvl3pPr algn="l" rtl="0" eaLnBrk="1" fontAlgn="base" hangingPunct="1">
              <a:spcBef>
                <a:spcPct val="0"/>
              </a:spcBef>
              <a:spcAft>
                <a:spcPct val="0"/>
              </a:spcAft>
              <a:defRPr sz="3000">
                <a:solidFill>
                  <a:schemeClr val="tx2"/>
                </a:solidFill>
                <a:latin typeface="Arial" charset="0"/>
              </a:defRPr>
            </a:lvl3pPr>
            <a:lvl4pPr algn="l" rtl="0" eaLnBrk="1" fontAlgn="base" hangingPunct="1">
              <a:spcBef>
                <a:spcPct val="0"/>
              </a:spcBef>
              <a:spcAft>
                <a:spcPct val="0"/>
              </a:spcAft>
              <a:defRPr sz="3000">
                <a:solidFill>
                  <a:schemeClr val="tx2"/>
                </a:solidFill>
                <a:latin typeface="Arial" charset="0"/>
              </a:defRPr>
            </a:lvl4pPr>
            <a:lvl5pPr algn="l" rtl="0" eaLnBrk="1" fontAlgn="base" hangingPunct="1">
              <a:spcBef>
                <a:spcPct val="0"/>
              </a:spcBef>
              <a:spcAft>
                <a:spcPct val="0"/>
              </a:spcAft>
              <a:defRPr sz="3000">
                <a:solidFill>
                  <a:schemeClr val="tx2"/>
                </a:solidFill>
                <a:latin typeface="Arial" charset="0"/>
              </a:defRPr>
            </a:lvl5pPr>
            <a:lvl6pPr marL="457200" algn="l" rtl="0" eaLnBrk="1" fontAlgn="base" hangingPunct="1">
              <a:spcBef>
                <a:spcPct val="0"/>
              </a:spcBef>
              <a:spcAft>
                <a:spcPct val="0"/>
              </a:spcAft>
              <a:defRPr sz="3000">
                <a:solidFill>
                  <a:schemeClr val="tx2"/>
                </a:solidFill>
                <a:latin typeface="Arial" charset="0"/>
              </a:defRPr>
            </a:lvl6pPr>
            <a:lvl7pPr marL="914400" algn="l" rtl="0" eaLnBrk="1" fontAlgn="base" hangingPunct="1">
              <a:spcBef>
                <a:spcPct val="0"/>
              </a:spcBef>
              <a:spcAft>
                <a:spcPct val="0"/>
              </a:spcAft>
              <a:defRPr sz="3000">
                <a:solidFill>
                  <a:schemeClr val="tx2"/>
                </a:solidFill>
                <a:latin typeface="Arial" charset="0"/>
              </a:defRPr>
            </a:lvl7pPr>
            <a:lvl8pPr marL="1371600" algn="l" rtl="0" eaLnBrk="1" fontAlgn="base" hangingPunct="1">
              <a:spcBef>
                <a:spcPct val="0"/>
              </a:spcBef>
              <a:spcAft>
                <a:spcPct val="0"/>
              </a:spcAft>
              <a:defRPr sz="3000">
                <a:solidFill>
                  <a:schemeClr val="tx2"/>
                </a:solidFill>
                <a:latin typeface="Arial" charset="0"/>
              </a:defRPr>
            </a:lvl8pPr>
            <a:lvl9pPr marL="1828800" algn="l" rtl="0" eaLnBrk="1" fontAlgn="base" hangingPunct="1">
              <a:spcBef>
                <a:spcPct val="0"/>
              </a:spcBef>
              <a:spcAft>
                <a:spcPct val="0"/>
              </a:spcAft>
              <a:defRPr sz="3000">
                <a:solidFill>
                  <a:schemeClr val="tx2"/>
                </a:solidFill>
                <a:latin typeface="Arial" charset="0"/>
              </a:defRPr>
            </a:lvl9pPr>
          </a:lstStyle>
          <a:p>
            <a:pPr algn="ctr"/>
            <a:r>
              <a:rPr lang="en-US" altLang="zh-CN" kern="0" dirty="0" smtClean="0">
                <a:solidFill>
                  <a:schemeClr val="tx1"/>
                </a:solidFill>
              </a:rPr>
              <a:t>Crop Simulations - Geoengineering – G2</a:t>
            </a:r>
            <a:endParaRPr lang="zh-CN" altLang="en-US" kern="0" dirty="0">
              <a:solidFill>
                <a:schemeClr val="tx1"/>
              </a:solidFill>
            </a:endParaRPr>
          </a:p>
        </p:txBody>
      </p:sp>
      <p:pic>
        <p:nvPicPr>
          <p:cNvPr id="7" name="Picture 6"/>
          <p:cNvPicPr/>
          <p:nvPr/>
        </p:nvPicPr>
        <p:blipFill rotWithShape="1">
          <a:blip r:embed="rId4" cstate="print"/>
          <a:srcRect l="16486" t="70579" r="23634" b="327"/>
          <a:stretch/>
        </p:blipFill>
        <p:spPr>
          <a:xfrm>
            <a:off x="7284258" y="1037952"/>
            <a:ext cx="1859742" cy="1828800"/>
          </a:xfrm>
          <a:prstGeom prst="rect">
            <a:avLst/>
          </a:prstGeom>
        </p:spPr>
      </p:pic>
      <p:sp>
        <p:nvSpPr>
          <p:cNvPr id="8" name="TextBox 7"/>
          <p:cNvSpPr txBox="1"/>
          <p:nvPr/>
        </p:nvSpPr>
        <p:spPr>
          <a:xfrm>
            <a:off x="1403648" y="698240"/>
            <a:ext cx="798617" cy="461665"/>
          </a:xfrm>
          <a:prstGeom prst="rect">
            <a:avLst/>
          </a:prstGeom>
          <a:solidFill>
            <a:schemeClr val="bg1"/>
          </a:solidFill>
          <a:ln w="28575">
            <a:solidFill>
              <a:schemeClr val="tx1"/>
            </a:solidFill>
          </a:ln>
        </p:spPr>
        <p:txBody>
          <a:bodyPr wrap="none" rtlCol="0">
            <a:spAutoFit/>
          </a:bodyPr>
          <a:lstStyle/>
          <a:p>
            <a:r>
              <a:rPr lang="en-US" altLang="zh-CN" sz="2400" b="1" dirty="0">
                <a:solidFill>
                  <a:srgbClr val="000000"/>
                </a:solidFill>
                <a:latin typeface="Comic Sans MS" panose="030F0702030302020204" pitchFamily="66" charset="0"/>
              </a:rPr>
              <a:t>Rice</a:t>
            </a:r>
            <a:endParaRPr lang="zh-CN" altLang="en-US" sz="2400" b="1" dirty="0">
              <a:solidFill>
                <a:srgbClr val="000000"/>
              </a:solidFill>
              <a:latin typeface="Comic Sans MS" panose="030F0702030302020204" pitchFamily="66" charset="0"/>
            </a:endParaRPr>
          </a:p>
        </p:txBody>
      </p:sp>
      <p:sp>
        <p:nvSpPr>
          <p:cNvPr id="9" name="TextBox 8"/>
          <p:cNvSpPr txBox="1"/>
          <p:nvPr/>
        </p:nvSpPr>
        <p:spPr>
          <a:xfrm>
            <a:off x="4981715" y="749893"/>
            <a:ext cx="1051891" cy="461665"/>
          </a:xfrm>
          <a:prstGeom prst="rect">
            <a:avLst/>
          </a:prstGeom>
          <a:solidFill>
            <a:schemeClr val="bg1"/>
          </a:solidFill>
          <a:ln w="28575">
            <a:solidFill>
              <a:schemeClr val="tx1"/>
            </a:solidFill>
          </a:ln>
        </p:spPr>
        <p:txBody>
          <a:bodyPr wrap="none" rtlCol="0">
            <a:spAutoFit/>
          </a:bodyPr>
          <a:lstStyle/>
          <a:p>
            <a:r>
              <a:rPr lang="en-US" altLang="zh-CN" sz="2400" b="1" dirty="0">
                <a:solidFill>
                  <a:srgbClr val="000000"/>
                </a:solidFill>
                <a:latin typeface="Comic Sans MS" panose="030F0702030302020204" pitchFamily="66" charset="0"/>
              </a:rPr>
              <a:t>Maize</a:t>
            </a:r>
            <a:endParaRPr lang="zh-CN" altLang="en-US" sz="2400" b="1" dirty="0">
              <a:solidFill>
                <a:srgbClr val="000000"/>
              </a:solidFill>
              <a:latin typeface="Comic Sans MS" panose="030F0702030302020204" pitchFamily="66" charset="0"/>
            </a:endParaRPr>
          </a:p>
        </p:txBody>
      </p:sp>
      <p:cxnSp>
        <p:nvCxnSpPr>
          <p:cNvPr id="3" name="Straight Connector 2"/>
          <p:cNvCxnSpPr/>
          <p:nvPr/>
        </p:nvCxnSpPr>
        <p:spPr>
          <a:xfrm flipH="1" flipV="1">
            <a:off x="1763688" y="1313156"/>
            <a:ext cx="46814" cy="521827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5483350" y="1335243"/>
            <a:ext cx="24821" cy="506975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807029" y="6198564"/>
            <a:ext cx="3708400" cy="369332"/>
          </a:xfrm>
          <a:prstGeom prst="rect">
            <a:avLst/>
          </a:prstGeom>
          <a:solidFill>
            <a:srgbClr val="99CCFF"/>
          </a:solidFill>
          <a:ln w="19050">
            <a:solidFill>
              <a:schemeClr val="accent2"/>
            </a:solidFill>
          </a:ln>
        </p:spPr>
        <p:txBody>
          <a:bodyPr wrap="square" rtlCol="0">
            <a:spAutoFit/>
          </a:bodyPr>
          <a:lstStyle/>
          <a:p>
            <a:pPr algn="ctr"/>
            <a:r>
              <a:rPr lang="en-US" altLang="zh-CN" sz="1800" dirty="0" smtClean="0">
                <a:solidFill>
                  <a:srgbClr val="000000"/>
                </a:solidFill>
              </a:rPr>
              <a:t>End </a:t>
            </a:r>
            <a:r>
              <a:rPr lang="en-US" altLang="zh-CN" sz="1800" dirty="0">
                <a:solidFill>
                  <a:srgbClr val="000000"/>
                </a:solidFill>
              </a:rPr>
              <a:t>of G2 geoengineering</a:t>
            </a:r>
            <a:endParaRPr lang="zh-CN" altLang="en-US" sz="1800" dirty="0">
              <a:solidFill>
                <a:srgbClr val="000000"/>
              </a:solidFill>
            </a:endParaRPr>
          </a:p>
        </p:txBody>
      </p:sp>
      <p:sp>
        <p:nvSpPr>
          <p:cNvPr id="12" name="TextBox 11"/>
          <p:cNvSpPr txBox="1"/>
          <p:nvPr/>
        </p:nvSpPr>
        <p:spPr>
          <a:xfrm>
            <a:off x="7336971" y="3026229"/>
            <a:ext cx="1807029" cy="3785652"/>
          </a:xfrm>
          <a:prstGeom prst="rect">
            <a:avLst/>
          </a:prstGeom>
          <a:solidFill>
            <a:srgbClr val="99CCFF"/>
          </a:solidFill>
        </p:spPr>
        <p:txBody>
          <a:bodyPr wrap="square" rtlCol="0">
            <a:spAutoFit/>
          </a:bodyPr>
          <a:lstStyle/>
          <a:p>
            <a:pPr algn="ctr"/>
            <a:r>
              <a:rPr lang="en-US" sz="1500" dirty="0" smtClean="0"/>
              <a:t>Xia et al., 2014: Solar radiation management impacts on agriculture in China: A case study in the Geoengineering Model Intercomparison Project (GeoMIP). </a:t>
            </a:r>
            <a:r>
              <a:rPr lang="en-US" sz="1500" i="1" dirty="0" smtClean="0"/>
              <a:t> J. Geophys. Res. Atmos.</a:t>
            </a:r>
            <a:r>
              <a:rPr lang="en-US" sz="1500" dirty="0" smtClean="0"/>
              <a:t>, </a:t>
            </a:r>
            <a:r>
              <a:rPr lang="en-US" sz="1500" b="1" dirty="0" smtClean="0"/>
              <a:t>119</a:t>
            </a:r>
            <a:r>
              <a:rPr lang="en-US" sz="1500" dirty="0" smtClean="0"/>
              <a:t>, doi:10.1002/2013JD020630.</a:t>
            </a:r>
            <a:endParaRPr lang="en-US" sz="1500" dirty="0"/>
          </a:p>
        </p:txBody>
      </p:sp>
    </p:spTree>
    <p:extLst>
      <p:ext uri="{BB962C8B-B14F-4D97-AF65-F5344CB8AC3E}">
        <p14:creationId xmlns:p14="http://schemas.microsoft.com/office/powerpoint/2010/main" val="27508062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66018" name="Text Box 2"/>
          <p:cNvSpPr txBox="1">
            <a:spLocks noChangeArrowheads="1"/>
          </p:cNvSpPr>
          <p:nvPr/>
        </p:nvSpPr>
        <p:spPr bwMode="auto">
          <a:xfrm>
            <a:off x="0" y="120650"/>
            <a:ext cx="9144000" cy="641350"/>
          </a:xfrm>
          <a:prstGeom prst="rect">
            <a:avLst/>
          </a:prstGeom>
          <a:noFill/>
          <a:ln w="9525">
            <a:noFill/>
            <a:miter lim="800000"/>
            <a:headEnd/>
            <a:tailEnd/>
          </a:ln>
          <a:effectLst/>
        </p:spPr>
        <p:txBody>
          <a:bodyPr>
            <a:spAutoFit/>
          </a:bodyPr>
          <a:lstStyle/>
          <a:p>
            <a:pPr algn="ctr">
              <a:spcBef>
                <a:spcPct val="50000"/>
              </a:spcBef>
            </a:pPr>
            <a:r>
              <a:rPr lang="en-US" sz="3600" b="1"/>
              <a:t>Global Warming Fundamental Questions</a:t>
            </a:r>
            <a:endParaRPr lang="en-US" sz="3200" b="1"/>
          </a:p>
        </p:txBody>
      </p:sp>
      <p:sp>
        <p:nvSpPr>
          <p:cNvPr id="1366019" name="Text Box 3"/>
          <p:cNvSpPr txBox="1">
            <a:spLocks noChangeArrowheads="1"/>
          </p:cNvSpPr>
          <p:nvPr/>
        </p:nvSpPr>
        <p:spPr bwMode="auto">
          <a:xfrm>
            <a:off x="152400" y="914400"/>
            <a:ext cx="7543800" cy="3937000"/>
          </a:xfrm>
          <a:prstGeom prst="rect">
            <a:avLst/>
          </a:prstGeom>
          <a:noFill/>
          <a:ln w="9525">
            <a:noFill/>
            <a:miter lim="800000"/>
            <a:headEnd/>
            <a:tailEnd/>
          </a:ln>
          <a:effectLst/>
        </p:spPr>
        <p:txBody>
          <a:bodyPr>
            <a:spAutoFit/>
          </a:bodyPr>
          <a:lstStyle/>
          <a:p>
            <a:pPr>
              <a:spcBef>
                <a:spcPct val="50000"/>
              </a:spcBef>
            </a:pPr>
            <a:r>
              <a:rPr lang="en-US" sz="2800" b="1" dirty="0">
                <a:solidFill>
                  <a:schemeClr val="accent2"/>
                </a:solidFill>
              </a:rPr>
              <a:t>1. How will climate change in the future? </a:t>
            </a:r>
          </a:p>
          <a:p>
            <a:pPr>
              <a:spcBef>
                <a:spcPct val="250000"/>
              </a:spcBef>
            </a:pPr>
            <a:r>
              <a:rPr lang="en-US" sz="2800" b="1" dirty="0">
                <a:solidFill>
                  <a:schemeClr val="accent2"/>
                </a:solidFill>
              </a:rPr>
              <a:t/>
            </a:r>
            <a:br>
              <a:rPr lang="en-US" sz="2800" b="1" dirty="0">
                <a:solidFill>
                  <a:schemeClr val="accent2"/>
                </a:solidFill>
              </a:rPr>
            </a:br>
            <a:r>
              <a:rPr lang="en-US" sz="2800" b="1" dirty="0">
                <a:solidFill>
                  <a:schemeClr val="accent2"/>
                </a:solidFill>
              </a:rPr>
              <a:t>2. How will climate change affect us? </a:t>
            </a:r>
          </a:p>
          <a:p>
            <a:pPr>
              <a:spcBef>
                <a:spcPct val="250000"/>
              </a:spcBef>
            </a:pPr>
            <a:r>
              <a:rPr lang="en-US" sz="2800" b="1" dirty="0">
                <a:solidFill>
                  <a:schemeClr val="accent2"/>
                </a:solidFill>
              </a:rPr>
              <a:t>3. What should we do about it?</a:t>
            </a:r>
            <a:endParaRPr lang="en-US" b="1" dirty="0">
              <a:solidFill>
                <a:schemeClr val="accent2"/>
              </a:solidFill>
            </a:endParaRPr>
          </a:p>
        </p:txBody>
      </p:sp>
      <p:sp>
        <p:nvSpPr>
          <p:cNvPr id="1366020" name="Text Box 4"/>
          <p:cNvSpPr txBox="1">
            <a:spLocks noChangeArrowheads="1"/>
          </p:cNvSpPr>
          <p:nvPr/>
        </p:nvSpPr>
        <p:spPr bwMode="auto">
          <a:xfrm>
            <a:off x="1143000" y="1549400"/>
            <a:ext cx="8153400" cy="3937000"/>
          </a:xfrm>
          <a:prstGeom prst="rect">
            <a:avLst/>
          </a:prstGeom>
          <a:noFill/>
          <a:ln w="9525">
            <a:noFill/>
            <a:miter lim="800000"/>
            <a:headEnd/>
            <a:tailEnd/>
          </a:ln>
          <a:effectLst/>
        </p:spPr>
        <p:txBody>
          <a:bodyPr>
            <a:spAutoFit/>
          </a:bodyPr>
          <a:lstStyle/>
          <a:p>
            <a:pPr>
              <a:spcBef>
                <a:spcPct val="100000"/>
              </a:spcBef>
            </a:pPr>
            <a:r>
              <a:rPr lang="en-US" sz="2800" b="1" dirty="0">
                <a:solidFill>
                  <a:srgbClr val="C00000"/>
                </a:solidFill>
              </a:rPr>
              <a:t>Intergovernmental Panel on Climate Change (IPCC) Working Group I  (WG I)</a:t>
            </a:r>
          </a:p>
          <a:p>
            <a:pPr>
              <a:spcBef>
                <a:spcPct val="150000"/>
              </a:spcBef>
            </a:pPr>
            <a:r>
              <a:rPr lang="en-US" sz="2800" b="1" dirty="0">
                <a:solidFill>
                  <a:srgbClr val="C00000"/>
                </a:solidFill>
              </a:rPr>
              <a:t/>
            </a:r>
            <a:br>
              <a:rPr lang="en-US" sz="2800" b="1" dirty="0">
                <a:solidFill>
                  <a:srgbClr val="C00000"/>
                </a:solidFill>
              </a:rPr>
            </a:br>
            <a:r>
              <a:rPr lang="en-US" sz="2800" b="1" dirty="0">
                <a:solidFill>
                  <a:srgbClr val="C00000"/>
                </a:solidFill>
              </a:rPr>
              <a:t>IPCC WG II</a:t>
            </a:r>
          </a:p>
          <a:p>
            <a:pPr>
              <a:spcBef>
                <a:spcPct val="250000"/>
              </a:spcBef>
            </a:pPr>
            <a:r>
              <a:rPr lang="en-US" sz="2800" b="1" dirty="0">
                <a:solidFill>
                  <a:srgbClr val="C00000"/>
                </a:solidFill>
              </a:rPr>
              <a:t>IPCC WG III</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660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020"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35496" y="710896"/>
            <a:ext cx="9145016" cy="4428432"/>
            <a:chOff x="35496" y="1268760"/>
            <a:chExt cx="9145016" cy="4428432"/>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3825" t="8496" r="19980" b="52945"/>
            <a:stretch/>
          </p:blipFill>
          <p:spPr bwMode="auto">
            <a:xfrm>
              <a:off x="35496" y="1268760"/>
              <a:ext cx="4590716" cy="3780000"/>
            </a:xfrm>
            <a:prstGeom prst="rect">
              <a:avLst/>
            </a:prstGeom>
            <a:ln>
              <a:noFill/>
            </a:ln>
            <a:extLst>
              <a:ext uri="{53640926-AAD7-44d8-BBD7-CCE9431645EC}">
                <a14:shadowObscured xmlns:a14="http://schemas.microsoft.com/office/drawing/2010/main"/>
              </a:ext>
            </a:ex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4974" t="47957" r="19980" b="14299"/>
            <a:stretch/>
          </p:blipFill>
          <p:spPr bwMode="auto">
            <a:xfrm>
              <a:off x="4572000" y="1268760"/>
              <a:ext cx="4608512" cy="3780000"/>
            </a:xfrm>
            <a:prstGeom prst="rect">
              <a:avLst/>
            </a:prstGeom>
            <a:ln>
              <a:noFill/>
            </a:ln>
            <a:extLst>
              <a:ext uri="{53640926-AAD7-44d8-BBD7-CCE9431645EC}">
                <a14:shadowObscured xmlns:a14="http://schemas.microsoft.com/office/drawing/2010/main"/>
              </a:ext>
            </a:extLst>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3825" t="85644" r="19980" b="10198"/>
            <a:stretch/>
          </p:blipFill>
          <p:spPr bwMode="auto">
            <a:xfrm>
              <a:off x="1585181" y="5157192"/>
              <a:ext cx="6082062" cy="540000"/>
            </a:xfrm>
            <a:prstGeom prst="rect">
              <a:avLst/>
            </a:prstGeom>
            <a:ln>
              <a:noFill/>
            </a:ln>
            <a:extLst>
              <a:ext uri="{53640926-AAD7-44d8-BBD7-CCE9431645EC}">
                <a14:shadowObscured xmlns:a14="http://schemas.microsoft.com/office/drawing/2010/main"/>
              </a:ext>
            </a:extLst>
          </p:spPr>
        </p:pic>
      </p:grpSp>
      <p:sp>
        <p:nvSpPr>
          <p:cNvPr id="8" name="TextBox 7"/>
          <p:cNvSpPr txBox="1"/>
          <p:nvPr/>
        </p:nvSpPr>
        <p:spPr>
          <a:xfrm>
            <a:off x="533225" y="5327761"/>
            <a:ext cx="8584402" cy="707886"/>
          </a:xfrm>
          <a:prstGeom prst="rect">
            <a:avLst/>
          </a:prstGeom>
          <a:noFill/>
          <a:ln>
            <a:noFill/>
          </a:ln>
        </p:spPr>
        <p:txBody>
          <a:bodyPr wrap="none" rtlCol="0">
            <a:spAutoFit/>
          </a:bodyPr>
          <a:lstStyle/>
          <a:p>
            <a:pPr algn="ctr"/>
            <a:r>
              <a:rPr lang="en-US" altLang="zh-CN" sz="2000" dirty="0">
                <a:solidFill>
                  <a:srgbClr val="000000"/>
                </a:solidFill>
                <a:latin typeface="Comic Sans MS" panose="030F0702030302020204" pitchFamily="66" charset="0"/>
              </a:rPr>
              <a:t>Crop yield changes under simulated G2 geoengineering </a:t>
            </a:r>
            <a:r>
              <a:rPr lang="en-US" altLang="zh-CN" sz="2000" b="1" dirty="0">
                <a:solidFill>
                  <a:srgbClr val="000000"/>
                </a:solidFill>
                <a:latin typeface="Comic Sans MS" panose="030F0702030302020204" pitchFamily="66" charset="0"/>
              </a:rPr>
              <a:t>(</a:t>
            </a:r>
            <a:r>
              <a:rPr lang="en-US" altLang="zh-CN" sz="2000" b="1" dirty="0" smtClean="0">
                <a:solidFill>
                  <a:srgbClr val="000000"/>
                </a:solidFill>
                <a:latin typeface="Comic Sans MS" panose="030F0702030302020204" pitchFamily="66" charset="0"/>
              </a:rPr>
              <a:t>Years </a:t>
            </a:r>
            <a:r>
              <a:rPr lang="en-US" altLang="zh-CN" sz="2000" b="1" dirty="0">
                <a:solidFill>
                  <a:srgbClr val="000000"/>
                </a:solidFill>
                <a:latin typeface="Comic Sans MS" panose="030F0702030302020204" pitchFamily="66" charset="0"/>
              </a:rPr>
              <a:t>36-50)</a:t>
            </a:r>
            <a:r>
              <a:rPr lang="en-US" altLang="zh-CN" sz="2000" dirty="0">
                <a:solidFill>
                  <a:srgbClr val="000000"/>
                </a:solidFill>
                <a:latin typeface="Comic Sans MS" panose="030F0702030302020204" pitchFamily="66" charset="0"/>
              </a:rPr>
              <a:t> </a:t>
            </a:r>
          </a:p>
          <a:p>
            <a:pPr algn="ctr"/>
            <a:r>
              <a:rPr lang="en-US" altLang="zh-CN" sz="2000" dirty="0">
                <a:solidFill>
                  <a:srgbClr val="000000"/>
                </a:solidFill>
                <a:latin typeface="Comic Sans MS" panose="030F0702030302020204" pitchFamily="66" charset="0"/>
              </a:rPr>
              <a:t>compared with the same period of 1pctCO2.</a:t>
            </a:r>
            <a:endParaRPr lang="zh-CN" altLang="en-US" sz="2000" dirty="0">
              <a:solidFill>
                <a:srgbClr val="000000"/>
              </a:solidFill>
              <a:latin typeface="Comic Sans MS" panose="030F0702030302020204" pitchFamily="66" charset="0"/>
            </a:endParaRPr>
          </a:p>
        </p:txBody>
      </p:sp>
      <p:sp>
        <p:nvSpPr>
          <p:cNvPr id="9" name="Title 1"/>
          <p:cNvSpPr txBox="1">
            <a:spLocks/>
          </p:cNvSpPr>
          <p:nvPr/>
        </p:nvSpPr>
        <p:spPr bwMode="auto">
          <a:xfrm>
            <a:off x="0" y="-20538"/>
            <a:ext cx="9144000" cy="713234"/>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000">
                <a:solidFill>
                  <a:schemeClr val="tx2"/>
                </a:solidFill>
                <a:latin typeface="Comic Sans MS" pitchFamily="66" charset="0"/>
                <a:ea typeface="+mj-ea"/>
                <a:cs typeface="+mj-cs"/>
              </a:defRPr>
            </a:lvl1pPr>
            <a:lvl2pPr algn="l" rtl="0" eaLnBrk="1" fontAlgn="base" hangingPunct="1">
              <a:spcBef>
                <a:spcPct val="0"/>
              </a:spcBef>
              <a:spcAft>
                <a:spcPct val="0"/>
              </a:spcAft>
              <a:defRPr sz="3000">
                <a:solidFill>
                  <a:schemeClr val="tx2"/>
                </a:solidFill>
                <a:latin typeface="Arial" charset="0"/>
              </a:defRPr>
            </a:lvl2pPr>
            <a:lvl3pPr algn="l" rtl="0" eaLnBrk="1" fontAlgn="base" hangingPunct="1">
              <a:spcBef>
                <a:spcPct val="0"/>
              </a:spcBef>
              <a:spcAft>
                <a:spcPct val="0"/>
              </a:spcAft>
              <a:defRPr sz="3000">
                <a:solidFill>
                  <a:schemeClr val="tx2"/>
                </a:solidFill>
                <a:latin typeface="Arial" charset="0"/>
              </a:defRPr>
            </a:lvl3pPr>
            <a:lvl4pPr algn="l" rtl="0" eaLnBrk="1" fontAlgn="base" hangingPunct="1">
              <a:spcBef>
                <a:spcPct val="0"/>
              </a:spcBef>
              <a:spcAft>
                <a:spcPct val="0"/>
              </a:spcAft>
              <a:defRPr sz="3000">
                <a:solidFill>
                  <a:schemeClr val="tx2"/>
                </a:solidFill>
                <a:latin typeface="Arial" charset="0"/>
              </a:defRPr>
            </a:lvl4pPr>
            <a:lvl5pPr algn="l" rtl="0" eaLnBrk="1" fontAlgn="base" hangingPunct="1">
              <a:spcBef>
                <a:spcPct val="0"/>
              </a:spcBef>
              <a:spcAft>
                <a:spcPct val="0"/>
              </a:spcAft>
              <a:defRPr sz="3000">
                <a:solidFill>
                  <a:schemeClr val="tx2"/>
                </a:solidFill>
                <a:latin typeface="Arial" charset="0"/>
              </a:defRPr>
            </a:lvl5pPr>
            <a:lvl6pPr marL="457200" algn="l" rtl="0" eaLnBrk="1" fontAlgn="base" hangingPunct="1">
              <a:spcBef>
                <a:spcPct val="0"/>
              </a:spcBef>
              <a:spcAft>
                <a:spcPct val="0"/>
              </a:spcAft>
              <a:defRPr sz="3000">
                <a:solidFill>
                  <a:schemeClr val="tx2"/>
                </a:solidFill>
                <a:latin typeface="Arial" charset="0"/>
              </a:defRPr>
            </a:lvl6pPr>
            <a:lvl7pPr marL="914400" algn="l" rtl="0" eaLnBrk="1" fontAlgn="base" hangingPunct="1">
              <a:spcBef>
                <a:spcPct val="0"/>
              </a:spcBef>
              <a:spcAft>
                <a:spcPct val="0"/>
              </a:spcAft>
              <a:defRPr sz="3000">
                <a:solidFill>
                  <a:schemeClr val="tx2"/>
                </a:solidFill>
                <a:latin typeface="Arial" charset="0"/>
              </a:defRPr>
            </a:lvl7pPr>
            <a:lvl8pPr marL="1371600" algn="l" rtl="0" eaLnBrk="1" fontAlgn="base" hangingPunct="1">
              <a:spcBef>
                <a:spcPct val="0"/>
              </a:spcBef>
              <a:spcAft>
                <a:spcPct val="0"/>
              </a:spcAft>
              <a:defRPr sz="3000">
                <a:solidFill>
                  <a:schemeClr val="tx2"/>
                </a:solidFill>
                <a:latin typeface="Arial" charset="0"/>
              </a:defRPr>
            </a:lvl8pPr>
            <a:lvl9pPr marL="1828800" algn="l" rtl="0" eaLnBrk="1" fontAlgn="base" hangingPunct="1">
              <a:spcBef>
                <a:spcPct val="0"/>
              </a:spcBef>
              <a:spcAft>
                <a:spcPct val="0"/>
              </a:spcAft>
              <a:defRPr sz="3000">
                <a:solidFill>
                  <a:schemeClr val="tx2"/>
                </a:solidFill>
                <a:latin typeface="Arial" charset="0"/>
              </a:defRPr>
            </a:lvl9pPr>
          </a:lstStyle>
          <a:p>
            <a:pPr algn="ctr"/>
            <a:r>
              <a:rPr lang="en-US" altLang="zh-CN" kern="0" dirty="0" smtClean="0">
                <a:solidFill>
                  <a:schemeClr val="tx1"/>
                </a:solidFill>
              </a:rPr>
              <a:t>Crop Simulations - Geoengineering – G2</a:t>
            </a:r>
            <a:endParaRPr lang="zh-CN" altLang="en-US" kern="0" dirty="0">
              <a:solidFill>
                <a:schemeClr val="tx1"/>
              </a:solidFill>
            </a:endParaRPr>
          </a:p>
        </p:txBody>
      </p:sp>
    </p:spTree>
    <p:extLst>
      <p:ext uri="{BB962C8B-B14F-4D97-AF65-F5344CB8AC3E}">
        <p14:creationId xmlns:p14="http://schemas.microsoft.com/office/powerpoint/2010/main" val="11657850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srcRect t="-77" b="55169"/>
          <a:stretch/>
        </p:blipFill>
        <p:spPr>
          <a:xfrm>
            <a:off x="35496" y="1200150"/>
            <a:ext cx="4508662" cy="3240000"/>
          </a:xfrm>
          <a:prstGeom prst="rect">
            <a:avLst/>
          </a:prstGeom>
        </p:spPr>
      </p:pic>
      <p:pic>
        <p:nvPicPr>
          <p:cNvPr id="6" name="Picture 5"/>
          <p:cNvPicPr>
            <a:picLocks noChangeAspect="1"/>
          </p:cNvPicPr>
          <p:nvPr/>
        </p:nvPicPr>
        <p:blipFill rotWithShape="1">
          <a:blip r:embed="rId3" cstate="print"/>
          <a:srcRect t="41746" b="12944"/>
          <a:stretch/>
        </p:blipFill>
        <p:spPr>
          <a:xfrm>
            <a:off x="4572000" y="1198484"/>
            <a:ext cx="4468670" cy="3240000"/>
          </a:xfrm>
          <a:prstGeom prst="rect">
            <a:avLst/>
          </a:prstGeom>
        </p:spPr>
      </p:pic>
      <p:pic>
        <p:nvPicPr>
          <p:cNvPr id="8" name="Picture 7"/>
          <p:cNvPicPr>
            <a:picLocks noChangeAspect="1"/>
          </p:cNvPicPr>
          <p:nvPr/>
        </p:nvPicPr>
        <p:blipFill rotWithShape="1">
          <a:blip r:embed="rId3" cstate="print"/>
          <a:srcRect l="11449" t="86946" r="43976" b="512"/>
          <a:stretch/>
        </p:blipFill>
        <p:spPr>
          <a:xfrm>
            <a:off x="467544" y="4440150"/>
            <a:ext cx="2009775" cy="904874"/>
          </a:xfrm>
          <a:prstGeom prst="rect">
            <a:avLst/>
          </a:prstGeom>
        </p:spPr>
      </p:pic>
      <p:sp>
        <p:nvSpPr>
          <p:cNvPr id="11" name="TextBox 10"/>
          <p:cNvSpPr txBox="1"/>
          <p:nvPr/>
        </p:nvSpPr>
        <p:spPr>
          <a:xfrm>
            <a:off x="2627784" y="4581128"/>
            <a:ext cx="6480720" cy="2246769"/>
          </a:xfrm>
          <a:prstGeom prst="rect">
            <a:avLst/>
          </a:prstGeom>
          <a:solidFill>
            <a:srgbClr val="99CCFF"/>
          </a:solidFill>
          <a:ln>
            <a:noFill/>
          </a:ln>
        </p:spPr>
        <p:txBody>
          <a:bodyPr wrap="square" rtlCol="0">
            <a:spAutoFit/>
          </a:bodyPr>
          <a:lstStyle/>
          <a:p>
            <a:r>
              <a:rPr lang="en-US" altLang="zh-CN" sz="2000" b="1" dirty="0">
                <a:solidFill>
                  <a:srgbClr val="000000"/>
                </a:solidFill>
                <a:latin typeface="Comic Sans MS" panose="030F0702030302020204" pitchFamily="66" charset="0"/>
              </a:rPr>
              <a:t>CO</a:t>
            </a:r>
            <a:r>
              <a:rPr lang="en-US" altLang="zh-CN" sz="2000" b="1" baseline="-25000" dirty="0">
                <a:solidFill>
                  <a:srgbClr val="000000"/>
                </a:solidFill>
                <a:latin typeface="Comic Sans MS" panose="030F0702030302020204" pitchFamily="66" charset="0"/>
              </a:rPr>
              <a:t>2</a:t>
            </a:r>
            <a:r>
              <a:rPr lang="en-US" altLang="zh-CN" sz="2000" b="1" dirty="0">
                <a:solidFill>
                  <a:srgbClr val="000000"/>
                </a:solidFill>
                <a:latin typeface="Comic Sans MS" panose="030F0702030302020204" pitchFamily="66" charset="0"/>
              </a:rPr>
              <a:t> fertilization effect:</a:t>
            </a:r>
          </a:p>
          <a:p>
            <a:endParaRPr lang="en-US" altLang="zh-CN" sz="2000" dirty="0">
              <a:solidFill>
                <a:srgbClr val="000000"/>
              </a:solidFill>
              <a:latin typeface="Comic Sans MS" panose="030F0702030302020204" pitchFamily="66" charset="0"/>
            </a:endParaRPr>
          </a:p>
          <a:p>
            <a:pPr marL="285750" indent="-285750">
              <a:buFont typeface="Arial" panose="020B0604020202020204" pitchFamily="34" charset="0"/>
              <a:buChar char="•"/>
            </a:pPr>
            <a:r>
              <a:rPr lang="en-US" altLang="zh-CN" sz="2000" dirty="0">
                <a:solidFill>
                  <a:srgbClr val="000000"/>
                </a:solidFill>
                <a:latin typeface="Comic Sans MS" panose="030F0702030302020204" pitchFamily="66" charset="0"/>
              </a:rPr>
              <a:t>raises rice production by 8.6 Mt and compensates the negative impacts from other climate changes due to G2 on rice.</a:t>
            </a:r>
          </a:p>
          <a:p>
            <a:pPr marL="285750" indent="-285750">
              <a:buFont typeface="Arial" panose="020B0604020202020204" pitchFamily="34" charset="0"/>
              <a:buChar char="•"/>
            </a:pPr>
            <a:r>
              <a:rPr lang="en-US" altLang="zh-CN" sz="2000" dirty="0">
                <a:solidFill>
                  <a:srgbClr val="000000"/>
                </a:solidFill>
                <a:latin typeface="Comic Sans MS" panose="030F0702030302020204" pitchFamily="66" charset="0"/>
              </a:rPr>
              <a:t>contributes 42.4% of the maize production increase compared with 1pctCO2 </a:t>
            </a:r>
            <a:endParaRPr lang="zh-CN" altLang="en-US" sz="2000" dirty="0">
              <a:solidFill>
                <a:srgbClr val="000000"/>
              </a:solidFill>
              <a:latin typeface="Comic Sans MS" panose="030F0702030302020204" pitchFamily="66" charset="0"/>
            </a:endParaRPr>
          </a:p>
        </p:txBody>
      </p:sp>
      <p:sp>
        <p:nvSpPr>
          <p:cNvPr id="12" name="Title 1"/>
          <p:cNvSpPr txBox="1">
            <a:spLocks/>
          </p:cNvSpPr>
          <p:nvPr/>
        </p:nvSpPr>
        <p:spPr bwMode="auto">
          <a:xfrm>
            <a:off x="0" y="-20538"/>
            <a:ext cx="9144000" cy="713234"/>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000">
                <a:solidFill>
                  <a:schemeClr val="tx2"/>
                </a:solidFill>
                <a:latin typeface="Comic Sans MS" pitchFamily="66" charset="0"/>
                <a:ea typeface="+mj-ea"/>
                <a:cs typeface="+mj-cs"/>
              </a:defRPr>
            </a:lvl1pPr>
            <a:lvl2pPr algn="l" rtl="0" eaLnBrk="1" fontAlgn="base" hangingPunct="1">
              <a:spcBef>
                <a:spcPct val="0"/>
              </a:spcBef>
              <a:spcAft>
                <a:spcPct val="0"/>
              </a:spcAft>
              <a:defRPr sz="3000">
                <a:solidFill>
                  <a:schemeClr val="tx2"/>
                </a:solidFill>
                <a:latin typeface="Arial" charset="0"/>
              </a:defRPr>
            </a:lvl2pPr>
            <a:lvl3pPr algn="l" rtl="0" eaLnBrk="1" fontAlgn="base" hangingPunct="1">
              <a:spcBef>
                <a:spcPct val="0"/>
              </a:spcBef>
              <a:spcAft>
                <a:spcPct val="0"/>
              </a:spcAft>
              <a:defRPr sz="3000">
                <a:solidFill>
                  <a:schemeClr val="tx2"/>
                </a:solidFill>
                <a:latin typeface="Arial" charset="0"/>
              </a:defRPr>
            </a:lvl3pPr>
            <a:lvl4pPr algn="l" rtl="0" eaLnBrk="1" fontAlgn="base" hangingPunct="1">
              <a:spcBef>
                <a:spcPct val="0"/>
              </a:spcBef>
              <a:spcAft>
                <a:spcPct val="0"/>
              </a:spcAft>
              <a:defRPr sz="3000">
                <a:solidFill>
                  <a:schemeClr val="tx2"/>
                </a:solidFill>
                <a:latin typeface="Arial" charset="0"/>
              </a:defRPr>
            </a:lvl4pPr>
            <a:lvl5pPr algn="l" rtl="0" eaLnBrk="1" fontAlgn="base" hangingPunct="1">
              <a:spcBef>
                <a:spcPct val="0"/>
              </a:spcBef>
              <a:spcAft>
                <a:spcPct val="0"/>
              </a:spcAft>
              <a:defRPr sz="3000">
                <a:solidFill>
                  <a:schemeClr val="tx2"/>
                </a:solidFill>
                <a:latin typeface="Arial" charset="0"/>
              </a:defRPr>
            </a:lvl5pPr>
            <a:lvl6pPr marL="457200" algn="l" rtl="0" eaLnBrk="1" fontAlgn="base" hangingPunct="1">
              <a:spcBef>
                <a:spcPct val="0"/>
              </a:spcBef>
              <a:spcAft>
                <a:spcPct val="0"/>
              </a:spcAft>
              <a:defRPr sz="3000">
                <a:solidFill>
                  <a:schemeClr val="tx2"/>
                </a:solidFill>
                <a:latin typeface="Arial" charset="0"/>
              </a:defRPr>
            </a:lvl6pPr>
            <a:lvl7pPr marL="914400" algn="l" rtl="0" eaLnBrk="1" fontAlgn="base" hangingPunct="1">
              <a:spcBef>
                <a:spcPct val="0"/>
              </a:spcBef>
              <a:spcAft>
                <a:spcPct val="0"/>
              </a:spcAft>
              <a:defRPr sz="3000">
                <a:solidFill>
                  <a:schemeClr val="tx2"/>
                </a:solidFill>
                <a:latin typeface="Arial" charset="0"/>
              </a:defRPr>
            </a:lvl7pPr>
            <a:lvl8pPr marL="1371600" algn="l" rtl="0" eaLnBrk="1" fontAlgn="base" hangingPunct="1">
              <a:spcBef>
                <a:spcPct val="0"/>
              </a:spcBef>
              <a:spcAft>
                <a:spcPct val="0"/>
              </a:spcAft>
              <a:defRPr sz="3000">
                <a:solidFill>
                  <a:schemeClr val="tx2"/>
                </a:solidFill>
                <a:latin typeface="Arial" charset="0"/>
              </a:defRPr>
            </a:lvl8pPr>
            <a:lvl9pPr marL="1828800" algn="l" rtl="0" eaLnBrk="1" fontAlgn="base" hangingPunct="1">
              <a:spcBef>
                <a:spcPct val="0"/>
              </a:spcBef>
              <a:spcAft>
                <a:spcPct val="0"/>
              </a:spcAft>
              <a:defRPr sz="3000">
                <a:solidFill>
                  <a:schemeClr val="tx2"/>
                </a:solidFill>
                <a:latin typeface="Arial" charset="0"/>
              </a:defRPr>
            </a:lvl9pPr>
          </a:lstStyle>
          <a:p>
            <a:pPr algn="ctr"/>
            <a:r>
              <a:rPr lang="en-US" altLang="zh-CN" kern="0" dirty="0" smtClean="0">
                <a:solidFill>
                  <a:schemeClr val="tx1"/>
                </a:solidFill>
              </a:rPr>
              <a:t>Crop Simulations - Geoengineering – G2</a:t>
            </a:r>
            <a:endParaRPr lang="zh-CN" altLang="en-US" kern="0" dirty="0">
              <a:solidFill>
                <a:schemeClr val="tx1"/>
              </a:solidFill>
            </a:endParaRPr>
          </a:p>
        </p:txBody>
      </p:sp>
      <p:sp>
        <p:nvSpPr>
          <p:cNvPr id="13" name="TextBox 12"/>
          <p:cNvSpPr txBox="1"/>
          <p:nvPr/>
        </p:nvSpPr>
        <p:spPr>
          <a:xfrm>
            <a:off x="1889876" y="850639"/>
            <a:ext cx="798617" cy="461665"/>
          </a:xfrm>
          <a:prstGeom prst="rect">
            <a:avLst/>
          </a:prstGeom>
          <a:solidFill>
            <a:schemeClr val="bg1"/>
          </a:solidFill>
          <a:ln w="28575">
            <a:solidFill>
              <a:schemeClr val="tx1"/>
            </a:solidFill>
          </a:ln>
        </p:spPr>
        <p:txBody>
          <a:bodyPr wrap="none" rtlCol="0">
            <a:spAutoFit/>
          </a:bodyPr>
          <a:lstStyle/>
          <a:p>
            <a:r>
              <a:rPr lang="en-US" altLang="zh-CN" sz="2400" b="1" dirty="0">
                <a:solidFill>
                  <a:srgbClr val="000000"/>
                </a:solidFill>
                <a:latin typeface="Comic Sans MS" panose="030F0702030302020204" pitchFamily="66" charset="0"/>
              </a:rPr>
              <a:t>Rice</a:t>
            </a:r>
            <a:endParaRPr lang="zh-CN" altLang="en-US" sz="2400" b="1" dirty="0">
              <a:solidFill>
                <a:srgbClr val="000000"/>
              </a:solidFill>
              <a:latin typeface="Comic Sans MS" panose="030F0702030302020204" pitchFamily="66" charset="0"/>
            </a:endParaRPr>
          </a:p>
        </p:txBody>
      </p:sp>
      <p:sp>
        <p:nvSpPr>
          <p:cNvPr id="14" name="TextBox 13"/>
          <p:cNvSpPr txBox="1"/>
          <p:nvPr/>
        </p:nvSpPr>
        <p:spPr>
          <a:xfrm>
            <a:off x="6251715" y="858750"/>
            <a:ext cx="1051891" cy="461665"/>
          </a:xfrm>
          <a:prstGeom prst="rect">
            <a:avLst/>
          </a:prstGeom>
          <a:solidFill>
            <a:schemeClr val="bg1"/>
          </a:solidFill>
          <a:ln w="28575">
            <a:solidFill>
              <a:schemeClr val="tx1"/>
            </a:solidFill>
          </a:ln>
        </p:spPr>
        <p:txBody>
          <a:bodyPr wrap="none" rtlCol="0">
            <a:spAutoFit/>
          </a:bodyPr>
          <a:lstStyle/>
          <a:p>
            <a:r>
              <a:rPr lang="en-US" altLang="zh-CN" sz="2400" b="1" dirty="0">
                <a:solidFill>
                  <a:srgbClr val="000000"/>
                </a:solidFill>
                <a:latin typeface="Comic Sans MS" panose="030F0702030302020204" pitchFamily="66" charset="0"/>
              </a:rPr>
              <a:t>Maize</a:t>
            </a:r>
            <a:endParaRPr lang="zh-CN" altLang="en-US" sz="2400" b="1" dirty="0">
              <a:solidFill>
                <a:srgbClr val="000000"/>
              </a:solidFill>
              <a:latin typeface="Comic Sans MS" panose="030F0702030302020204" pitchFamily="66" charset="0"/>
            </a:endParaRPr>
          </a:p>
        </p:txBody>
      </p:sp>
    </p:spTree>
    <p:extLst>
      <p:ext uri="{BB962C8B-B14F-4D97-AF65-F5344CB8AC3E}">
        <p14:creationId xmlns:p14="http://schemas.microsoft.com/office/powerpoint/2010/main" val="1302581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extBox 1"/>
          <p:cNvSpPr txBox="1">
            <a:spLocks noChangeArrowheads="1"/>
          </p:cNvSpPr>
          <p:nvPr/>
        </p:nvSpPr>
        <p:spPr bwMode="auto">
          <a:xfrm>
            <a:off x="406400" y="166688"/>
            <a:ext cx="8353425" cy="1216025"/>
          </a:xfrm>
          <a:prstGeom prst="rect">
            <a:avLst/>
          </a:prstGeom>
          <a:noFill/>
          <a:ln w="9525">
            <a:noFill/>
            <a:miter lim="800000"/>
            <a:headEnd/>
            <a:tailEnd/>
          </a:ln>
        </p:spPr>
        <p:txBody>
          <a:bodyPr>
            <a:spAutoFit/>
          </a:bodyPr>
          <a:lstStyle/>
          <a:p>
            <a:pPr algn="ctr">
              <a:spcAft>
                <a:spcPts val="600"/>
              </a:spcAft>
            </a:pPr>
            <a:r>
              <a:rPr lang="en-US" b="1"/>
              <a:t>Proposed GeoMIP Cloud Brightening Experiments</a:t>
            </a:r>
            <a:endParaRPr lang="en-US"/>
          </a:p>
          <a:p>
            <a:pPr algn="ctr">
              <a:spcAft>
                <a:spcPts val="1200"/>
              </a:spcAft>
            </a:pPr>
            <a:r>
              <a:rPr lang="en-US" sz="2000"/>
              <a:t>to be run for 50 years with solar geoengineering</a:t>
            </a:r>
            <a:br>
              <a:rPr lang="en-US" sz="2000"/>
            </a:br>
            <a:r>
              <a:rPr lang="en-US" sz="2000"/>
              <a:t>followed by 20 years in which geoengineering is ceased</a:t>
            </a:r>
            <a:r>
              <a:rPr lang="en-US"/>
              <a:t> </a:t>
            </a:r>
          </a:p>
        </p:txBody>
      </p:sp>
      <p:sp>
        <p:nvSpPr>
          <p:cNvPr id="3" name="Rectangle 2"/>
          <p:cNvSpPr/>
          <p:nvPr/>
        </p:nvSpPr>
        <p:spPr>
          <a:xfrm>
            <a:off x="312738" y="1576388"/>
            <a:ext cx="8628062" cy="4248150"/>
          </a:xfrm>
          <a:prstGeom prst="rect">
            <a:avLst/>
          </a:prstGeom>
        </p:spPr>
        <p:txBody>
          <a:bodyPr>
            <a:spAutoFit/>
          </a:bodyPr>
          <a:lstStyle/>
          <a:p>
            <a:pPr marL="2460625" indent="-2460625">
              <a:spcAft>
                <a:spcPts val="1200"/>
              </a:spcAft>
              <a:tabLst>
                <a:tab pos="2227263" algn="l"/>
              </a:tabLst>
              <a:defRPr/>
            </a:pPr>
            <a:r>
              <a:rPr lang="en-US" sz="2000" b="1" i="1" u="sng" dirty="0"/>
              <a:t>Experiment</a:t>
            </a:r>
            <a:r>
              <a:rPr lang="en-US" sz="2000" b="1" i="1" dirty="0"/>
              <a:t>	</a:t>
            </a:r>
            <a:r>
              <a:rPr lang="en-US" sz="2000" b="1" i="1" u="sng" dirty="0"/>
              <a:t>Description</a:t>
            </a:r>
            <a:r>
              <a:rPr lang="en-US" sz="2000" i="1" dirty="0"/>
              <a:t>	</a:t>
            </a:r>
            <a:r>
              <a:rPr lang="en-US" sz="2000" dirty="0"/>
              <a:t>				</a:t>
            </a:r>
          </a:p>
          <a:p>
            <a:pPr marL="2517775" indent="-2517775">
              <a:spcAft>
                <a:spcPts val="1200"/>
              </a:spcAft>
              <a:tabLst>
                <a:tab pos="2227263" algn="l"/>
              </a:tabLst>
              <a:defRPr/>
            </a:pPr>
            <a:r>
              <a:rPr lang="en-US" sz="2000" b="1" dirty="0"/>
              <a:t>G1ocean-albedo</a:t>
            </a:r>
            <a:r>
              <a:rPr lang="en-US" sz="2000" dirty="0"/>
              <a:t>	Instantaneously quadruple the preindustrial CO</a:t>
            </a:r>
            <a:r>
              <a:rPr lang="en-US" sz="2000" baseline="-25000" dirty="0"/>
              <a:t>2</a:t>
            </a:r>
            <a:r>
              <a:rPr lang="en-US" sz="2000" dirty="0"/>
              <a:t> concentration while simultaneously increasing ocean albedo to counteract this forcing. 	</a:t>
            </a:r>
          </a:p>
          <a:p>
            <a:pPr marL="2517775" indent="-2517775">
              <a:spcAft>
                <a:spcPts val="1200"/>
              </a:spcAft>
              <a:tabLst>
                <a:tab pos="2227263" algn="l"/>
              </a:tabLst>
              <a:defRPr/>
            </a:pPr>
            <a:r>
              <a:rPr lang="en-US" sz="2000" b="1" dirty="0">
                <a:solidFill>
                  <a:schemeClr val="accent2"/>
                </a:solidFill>
              </a:rPr>
              <a:t>G4cdnc</a:t>
            </a:r>
            <a:r>
              <a:rPr lang="en-US" sz="2000" dirty="0">
                <a:solidFill>
                  <a:schemeClr val="accent2"/>
                </a:solidFill>
              </a:rPr>
              <a:t> 	In combination with RCP4.5 forcing, starting in 2020, increase cloud droplet number concentration by 50% over the ocean.</a:t>
            </a:r>
            <a:r>
              <a:rPr lang="en-US" sz="2000" dirty="0"/>
              <a:t> 	</a:t>
            </a:r>
          </a:p>
          <a:p>
            <a:pPr marL="2517775" indent="-2517775">
              <a:spcAft>
                <a:spcPts val="1200"/>
              </a:spcAft>
              <a:tabLst>
                <a:tab pos="2227263" algn="l"/>
              </a:tabLst>
              <a:defRPr/>
            </a:pPr>
            <a:r>
              <a:rPr lang="en-US" sz="2000" b="1" dirty="0"/>
              <a:t>G4sea-salt</a:t>
            </a:r>
            <a:r>
              <a:rPr lang="en-US" sz="2000" dirty="0"/>
              <a:t> 	In combination with RCP4.5 forcing, starting in 2020, increase sea salt emissions in the marine boundary layer between 30ºS and 30ºN by a uniform amount, with an additional total flux of sea salt of 100 Tg a</a:t>
            </a:r>
            <a:r>
              <a:rPr lang="en-US" sz="2000" baseline="30000" dirty="0"/>
              <a:t>-1</a:t>
            </a:r>
            <a:r>
              <a:rPr lang="en-US" sz="2000" dirty="0"/>
              <a:t>. 	</a:t>
            </a:r>
          </a:p>
        </p:txBody>
      </p:sp>
      <p:sp>
        <p:nvSpPr>
          <p:cNvPr id="143364" name="TextBox 3"/>
          <p:cNvSpPr txBox="1">
            <a:spLocks noChangeArrowheads="1"/>
          </p:cNvSpPr>
          <p:nvPr/>
        </p:nvSpPr>
        <p:spPr bwMode="auto">
          <a:xfrm>
            <a:off x="392113" y="6027738"/>
            <a:ext cx="8374062" cy="830262"/>
          </a:xfrm>
          <a:prstGeom prst="rect">
            <a:avLst/>
          </a:prstGeom>
          <a:solidFill>
            <a:srgbClr val="99CCFF"/>
          </a:solidFill>
          <a:ln w="19050" cmpd="sng">
            <a:solidFill>
              <a:schemeClr val="tx1"/>
            </a:solidFill>
            <a:miter lim="800000"/>
            <a:headEnd/>
            <a:tailEnd/>
          </a:ln>
        </p:spPr>
        <p:txBody>
          <a:bodyPr>
            <a:spAutoFit/>
          </a:bodyPr>
          <a:lstStyle/>
          <a:p>
            <a:r>
              <a:rPr lang="en-US" sz="1600" dirty="0" err="1"/>
              <a:t>Kravitz</a:t>
            </a:r>
            <a:r>
              <a:rPr lang="en-US" sz="1600" dirty="0"/>
              <a:t>, Ben, et al</a:t>
            </a:r>
            <a:r>
              <a:rPr lang="en-US" sz="1600" dirty="0" smtClean="0"/>
              <a:t>., </a:t>
            </a:r>
            <a:r>
              <a:rPr lang="en-US" sz="1600" dirty="0"/>
              <a:t>2013: Sea spray geoengineering experiments in the Geoengineering Model Intercomparison Project (GeoMIP): Experimental design and preliminary results.  </a:t>
            </a:r>
            <a:r>
              <a:rPr lang="en-US" sz="1600" i="1" dirty="0"/>
              <a:t>J. </a:t>
            </a:r>
            <a:r>
              <a:rPr lang="en-US" sz="1600" i="1" dirty="0" err="1"/>
              <a:t>Geophys</a:t>
            </a:r>
            <a:r>
              <a:rPr lang="en-US" sz="1600" i="1" dirty="0"/>
              <a:t>. Res. Atmos.</a:t>
            </a:r>
            <a:r>
              <a:rPr lang="en-US" sz="1600" dirty="0"/>
              <a:t>, </a:t>
            </a:r>
            <a:r>
              <a:rPr lang="en-US" sz="1600" b="1" dirty="0"/>
              <a:t>118</a:t>
            </a:r>
            <a:r>
              <a:rPr lang="en-US" sz="1600" dirty="0"/>
              <a:t>, 11,175–11,186, doi:10.1002/jgrd.50856.</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176045"/>
            <a:ext cx="9144000" cy="5943600"/>
          </a:xfrm>
          <a:prstGeom prst="rect">
            <a:avLst/>
          </a:prstGeom>
        </p:spPr>
      </p:pic>
    </p:spTree>
    <p:extLst>
      <p:ext uri="{BB962C8B-B14F-4D97-AF65-F5344CB8AC3E}">
        <p14:creationId xmlns:p14="http://schemas.microsoft.com/office/powerpoint/2010/main" val="6609632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226845"/>
            <a:ext cx="9144000" cy="5828044"/>
          </a:xfrm>
          <a:prstGeom prst="rect">
            <a:avLst/>
          </a:prstGeom>
        </p:spPr>
      </p:pic>
    </p:spTree>
    <p:extLst>
      <p:ext uri="{BB962C8B-B14F-4D97-AF65-F5344CB8AC3E}">
        <p14:creationId xmlns:p14="http://schemas.microsoft.com/office/powerpoint/2010/main" val="10599839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stretch>
            <a:fillRect/>
          </a:stretch>
        </p:blipFill>
        <p:spPr>
          <a:xfrm>
            <a:off x="4799426" y="3810000"/>
            <a:ext cx="4344688" cy="2286000"/>
          </a:xfrm>
          <a:prstGeom prst="rect">
            <a:avLst/>
          </a:prstGeom>
        </p:spPr>
      </p:pic>
      <p:sp>
        <p:nvSpPr>
          <p:cNvPr id="2" name="Rectangle 1"/>
          <p:cNvSpPr/>
          <p:nvPr/>
        </p:nvSpPr>
        <p:spPr>
          <a:xfrm>
            <a:off x="4939604" y="457706"/>
            <a:ext cx="4281884" cy="3046988"/>
          </a:xfrm>
          <a:prstGeom prst="rect">
            <a:avLst/>
          </a:prstGeom>
        </p:spPr>
        <p:txBody>
          <a:bodyPr wrap="square">
            <a:spAutoFit/>
          </a:bodyPr>
          <a:lstStyle/>
          <a:p>
            <a:pPr algn="ctr"/>
            <a:r>
              <a:rPr lang="en-US" sz="2400" b="1" dirty="0" smtClean="0">
                <a:solidFill>
                  <a:schemeClr val="accent6"/>
                </a:solidFill>
              </a:rPr>
              <a:t>G4SSA Forcing:</a:t>
            </a:r>
          </a:p>
          <a:p>
            <a:pPr algn="ctr"/>
            <a:endParaRPr lang="en-US" sz="2400" b="1" dirty="0" smtClean="0">
              <a:solidFill>
                <a:srgbClr val="FFFF00"/>
              </a:solidFill>
            </a:endParaRPr>
          </a:p>
          <a:p>
            <a:pPr algn="ctr"/>
            <a:r>
              <a:rPr lang="en-US" sz="2400" dirty="0" smtClean="0"/>
              <a:t>Steady-state </a:t>
            </a:r>
            <a:r>
              <a:rPr lang="en-US" sz="2400" dirty="0"/>
              <a:t>prescribed aerosol </a:t>
            </a:r>
            <a:r>
              <a:rPr lang="en-US" sz="2400" dirty="0" smtClean="0"/>
              <a:t>distribution, </a:t>
            </a:r>
            <a:r>
              <a:rPr lang="en-US" sz="2400" dirty="0"/>
              <a:t>based on </a:t>
            </a:r>
            <a:r>
              <a:rPr lang="en-US" sz="2400" dirty="0" smtClean="0"/>
              <a:t>an 8 </a:t>
            </a:r>
            <a:r>
              <a:rPr lang="en-US" sz="2400" dirty="0" err="1"/>
              <a:t>Tg</a:t>
            </a:r>
            <a:r>
              <a:rPr lang="en-US" sz="2400" dirty="0"/>
              <a:t> SO</a:t>
            </a:r>
            <a:r>
              <a:rPr lang="en-US" sz="2400" baseline="-25000" dirty="0"/>
              <a:t>2</a:t>
            </a:r>
            <a:r>
              <a:rPr lang="en-US" sz="2400" dirty="0"/>
              <a:t> year</a:t>
            </a:r>
            <a:r>
              <a:rPr lang="en-US" sz="2400" baseline="30000" dirty="0"/>
              <a:t>-1</a:t>
            </a:r>
            <a:r>
              <a:rPr lang="en-US" sz="2400" dirty="0"/>
              <a:t> emission scenario using the ECHAM5-HAM </a:t>
            </a:r>
            <a:r>
              <a:rPr lang="en-US" sz="2400" dirty="0" smtClean="0"/>
              <a:t>model, combined with RCP6.0</a:t>
            </a:r>
            <a:endParaRPr lang="en-US" sz="2400" dirty="0"/>
          </a:p>
        </p:txBody>
      </p:sp>
      <p:pic>
        <p:nvPicPr>
          <p:cNvPr id="2050" name="Picture 2"/>
          <p:cNvPicPr>
            <a:picLocks noChangeAspect="1" noChangeArrowheads="1"/>
          </p:cNvPicPr>
          <p:nvPr/>
        </p:nvPicPr>
        <p:blipFill>
          <a:blip r:embed="rId4" cstate="print"/>
          <a:srcRect/>
          <a:stretch>
            <a:fillRect/>
          </a:stretch>
        </p:blipFill>
        <p:spPr bwMode="auto">
          <a:xfrm>
            <a:off x="20997" y="0"/>
            <a:ext cx="4743158" cy="6098345"/>
          </a:xfrm>
          <a:prstGeom prst="rect">
            <a:avLst/>
          </a:prstGeom>
          <a:noFill/>
          <a:ln w="9525">
            <a:noFill/>
            <a:miter lim="800000"/>
            <a:headEnd/>
            <a:tailEnd/>
          </a:ln>
        </p:spPr>
      </p:pic>
      <p:sp>
        <p:nvSpPr>
          <p:cNvPr id="9" name="TextBox 8"/>
          <p:cNvSpPr txBox="1"/>
          <p:nvPr/>
        </p:nvSpPr>
        <p:spPr>
          <a:xfrm>
            <a:off x="0" y="6116214"/>
            <a:ext cx="9143999" cy="738664"/>
          </a:xfrm>
          <a:prstGeom prst="rect">
            <a:avLst/>
          </a:prstGeom>
          <a:solidFill>
            <a:srgbClr val="99CCFF"/>
          </a:solidFill>
        </p:spPr>
        <p:txBody>
          <a:bodyPr wrap="square" rtlCol="0">
            <a:spAutoFit/>
          </a:bodyPr>
          <a:lstStyle/>
          <a:p>
            <a:pPr marL="231775" indent="-231775"/>
            <a:r>
              <a:rPr lang="en-US" sz="1400" dirty="0" smtClean="0"/>
              <a:t>Tilmes, S., M. J. Mills, U. Niemeier, H. Schmidt, A. Robock, B. Kravitz, J.-F. </a:t>
            </a:r>
            <a:r>
              <a:rPr lang="en-US" sz="1400" dirty="0" err="1" smtClean="0"/>
              <a:t>Lamarque</a:t>
            </a:r>
            <a:r>
              <a:rPr lang="en-US" sz="1400" dirty="0" smtClean="0"/>
              <a:t>, G. </a:t>
            </a:r>
            <a:r>
              <a:rPr lang="en-US" sz="1400" dirty="0" err="1" smtClean="0"/>
              <a:t>Pitari</a:t>
            </a:r>
            <a:r>
              <a:rPr lang="en-US" sz="1400" dirty="0" smtClean="0"/>
              <a:t>, and J. M. English, 2015: A new Geoengineering Model Intercomparison Project (GeoMIP) experiment designed for climate and chemistry models. </a:t>
            </a:r>
            <a:r>
              <a:rPr lang="en-US" sz="1400" i="1" dirty="0" err="1" smtClean="0"/>
              <a:t>Geosci</a:t>
            </a:r>
            <a:r>
              <a:rPr lang="en-US" sz="1400" i="1" dirty="0" smtClean="0"/>
              <a:t>. Model Dev.</a:t>
            </a:r>
            <a:r>
              <a:rPr lang="en-US" sz="1400" dirty="0" smtClean="0"/>
              <a:t>, </a:t>
            </a:r>
            <a:r>
              <a:rPr lang="en-US" sz="1400" b="1" dirty="0" smtClean="0"/>
              <a:t>8</a:t>
            </a:r>
            <a:r>
              <a:rPr lang="en-US" sz="1400" dirty="0" smtClean="0"/>
              <a:t>, 43-49, doi:10.5194/gmd-8-43-2015.</a:t>
            </a:r>
            <a:endParaRPr lang="en-US" sz="1400" dirty="0"/>
          </a:p>
        </p:txBody>
      </p:sp>
    </p:spTree>
    <p:extLst>
      <p:ext uri="{BB962C8B-B14F-4D97-AF65-F5344CB8AC3E}">
        <p14:creationId xmlns:p14="http://schemas.microsoft.com/office/powerpoint/2010/main" val="689932879"/>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5745" y="176432"/>
            <a:ext cx="7730197" cy="4539704"/>
          </a:xfrm>
          <a:prstGeom prst="rect">
            <a:avLst/>
          </a:prstGeom>
          <a:noFill/>
        </p:spPr>
        <p:txBody>
          <a:bodyPr wrap="square" rtlCol="0">
            <a:spAutoFit/>
          </a:bodyPr>
          <a:lstStyle/>
          <a:p>
            <a:pPr>
              <a:spcAft>
                <a:spcPts val="1200"/>
              </a:spcAft>
            </a:pPr>
            <a:r>
              <a:rPr lang="en-US" b="1" dirty="0" smtClean="0"/>
              <a:t>Scientific questions:</a:t>
            </a:r>
            <a:endParaRPr lang="en-US" dirty="0" smtClean="0"/>
          </a:p>
          <a:p>
            <a:pPr marL="457200" indent="-457200">
              <a:spcAft>
                <a:spcPts val="600"/>
              </a:spcAft>
            </a:pPr>
            <a:r>
              <a:rPr lang="en-US" dirty="0" smtClean="0"/>
              <a:t>- How will stratospheric chemistry and dynamics respond to stratospheric aerosols?</a:t>
            </a:r>
          </a:p>
          <a:p>
            <a:pPr marL="457200" indent="-457200">
              <a:spcAft>
                <a:spcPts val="600"/>
              </a:spcAft>
            </a:pPr>
            <a:r>
              <a:rPr lang="en-US" dirty="0" smtClean="0"/>
              <a:t>- How will the resulting increase in downward diffuse radiation affect the carbon cycle?</a:t>
            </a:r>
          </a:p>
          <a:p>
            <a:pPr marL="457200" indent="-457200">
              <a:spcAft>
                <a:spcPts val="600"/>
              </a:spcAft>
            </a:pPr>
            <a:r>
              <a:rPr lang="en-US" dirty="0" smtClean="0"/>
              <a:t>- How will the troposphere respond to changed radiation, stratosphere-troposphere exchange of ozone, volatile organic carbon (VOC) emissions from vegetation, and increased downward ultraviolet radiation?</a:t>
            </a:r>
          </a:p>
          <a:p>
            <a:pPr marL="457200" indent="-457200"/>
            <a:r>
              <a:rPr lang="en-US" dirty="0" smtClean="0"/>
              <a:t>- What will be the impacts on crops?</a:t>
            </a:r>
            <a:endParaRPr lang="en-US" dirty="0"/>
          </a:p>
        </p:txBody>
      </p:sp>
      <p:sp>
        <p:nvSpPr>
          <p:cNvPr id="5" name="TextBox 4"/>
          <p:cNvSpPr txBox="1"/>
          <p:nvPr/>
        </p:nvSpPr>
        <p:spPr>
          <a:xfrm>
            <a:off x="510540" y="4903768"/>
            <a:ext cx="8054340" cy="1323439"/>
          </a:xfrm>
          <a:prstGeom prst="rect">
            <a:avLst/>
          </a:prstGeom>
          <a:noFill/>
        </p:spPr>
        <p:txBody>
          <a:bodyPr wrap="square" rtlCol="0">
            <a:spAutoFit/>
          </a:bodyPr>
          <a:lstStyle/>
          <a:p>
            <a:pPr marL="288925" indent="-288925"/>
            <a:r>
              <a:rPr lang="en-US" sz="2000" dirty="0" smtClean="0">
                <a:solidFill>
                  <a:schemeClr val="accent6"/>
                </a:solidFill>
              </a:rPr>
              <a:t>Xia, Lili, Alan Robock, Simone Tilmes, and Ryan R. Neely III, 2015: Stratospheric sulfate geoengineering enhances the terrestrial gross primary productivity.  </a:t>
            </a:r>
            <a:r>
              <a:rPr lang="en-US" sz="2000" i="1" dirty="0" smtClean="0">
                <a:solidFill>
                  <a:schemeClr val="accent6"/>
                </a:solidFill>
              </a:rPr>
              <a:t>Atmos. Chem. Phys. Disc.</a:t>
            </a:r>
            <a:r>
              <a:rPr lang="en-US" sz="2000" dirty="0" smtClean="0">
                <a:solidFill>
                  <a:schemeClr val="accent6"/>
                </a:solidFill>
              </a:rPr>
              <a:t>, </a:t>
            </a:r>
            <a:r>
              <a:rPr lang="en-US" sz="2000" b="1" dirty="0" smtClean="0">
                <a:solidFill>
                  <a:schemeClr val="accent6"/>
                </a:solidFill>
              </a:rPr>
              <a:t>15</a:t>
            </a:r>
            <a:r>
              <a:rPr lang="en-US" sz="2000" dirty="0" smtClean="0">
                <a:solidFill>
                  <a:schemeClr val="accent6"/>
                </a:solidFill>
              </a:rPr>
              <a:t>, 25,627-25,645, doi:10.5194/acpd-15-25627-2015.</a:t>
            </a:r>
            <a:endParaRPr lang="en-US" sz="2000" dirty="0">
              <a:solidFill>
                <a:schemeClr val="accent6"/>
              </a:solidFill>
            </a:endParaRPr>
          </a:p>
        </p:txBody>
      </p:sp>
    </p:spTree>
    <p:extLst>
      <p:ext uri="{BB962C8B-B14F-4D97-AF65-F5344CB8AC3E}">
        <p14:creationId xmlns:p14="http://schemas.microsoft.com/office/powerpoint/2010/main" val="1513061251"/>
      </p:ext>
    </p:extLst>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1607" y="330591"/>
            <a:ext cx="7962314" cy="5709255"/>
          </a:xfrm>
          <a:prstGeom prst="rect">
            <a:avLst/>
          </a:prstGeom>
          <a:noFill/>
        </p:spPr>
        <p:txBody>
          <a:bodyPr wrap="square" rtlCol="0">
            <a:spAutoFit/>
          </a:bodyPr>
          <a:lstStyle/>
          <a:p>
            <a:r>
              <a:rPr lang="en-US" dirty="0" smtClean="0"/>
              <a:t>Simulations with:</a:t>
            </a:r>
          </a:p>
          <a:p>
            <a:endParaRPr lang="en-US" dirty="0" smtClean="0"/>
          </a:p>
          <a:p>
            <a:pPr marL="457200" indent="-457200">
              <a:spcAft>
                <a:spcPts val="600"/>
              </a:spcAft>
            </a:pPr>
            <a:r>
              <a:rPr lang="en-US" b="1" dirty="0" smtClean="0"/>
              <a:t>NCAR Community Earth System Model Community Atmospheric Model 4 (CESM CAM4-chem)</a:t>
            </a:r>
          </a:p>
          <a:p>
            <a:r>
              <a:rPr lang="en-US" dirty="0" smtClean="0"/>
              <a:t>- horizontal resolution of 0.9º x 1.25º lat-</a:t>
            </a:r>
            <a:r>
              <a:rPr lang="en-US" dirty="0" err="1" smtClean="0"/>
              <a:t>lon</a:t>
            </a:r>
            <a:endParaRPr lang="en-US" dirty="0" smtClean="0"/>
          </a:p>
          <a:p>
            <a:r>
              <a:rPr lang="en-US" dirty="0" smtClean="0"/>
              <a:t>- 26 levels from the surface to about 40 km (3.5 mb)</a:t>
            </a:r>
          </a:p>
          <a:p>
            <a:pPr marL="457200" indent="-457200"/>
            <a:r>
              <a:rPr lang="en-US" dirty="0" smtClean="0"/>
              <a:t>- coupled with Community Land Model (CLM) version 4.0 with prescribed satellite phenology (CLM4SP)</a:t>
            </a:r>
          </a:p>
          <a:p>
            <a:pPr marL="746125" indent="-746125">
              <a:tabLst>
                <a:tab pos="457200" algn="l"/>
              </a:tabLst>
            </a:pPr>
            <a:r>
              <a:rPr lang="en-US" dirty="0" smtClean="0"/>
              <a:t>	- no interactive carbon-nitrogen cycle, but nitrogen limitation is implicit because nitrogen availability limits the leaf area index in the satellite measurements used in CLM4SP </a:t>
            </a:r>
          </a:p>
          <a:p>
            <a:pPr marL="746125" indent="-746125">
              <a:tabLst>
                <a:tab pos="457200" algn="l"/>
              </a:tabLst>
            </a:pPr>
            <a:r>
              <a:rPr lang="en-US" dirty="0" smtClean="0"/>
              <a:t>- 3 ensemble members of RCP6.0</a:t>
            </a:r>
          </a:p>
          <a:p>
            <a:pPr marL="746125" indent="-746125">
              <a:tabLst>
                <a:tab pos="457200" algn="l"/>
              </a:tabLst>
            </a:pPr>
            <a:r>
              <a:rPr lang="en-US" dirty="0" smtClean="0"/>
              <a:t>- 3 ensemble members of G4SSA</a:t>
            </a:r>
          </a:p>
          <a:p>
            <a:pPr marL="746125" indent="-746125">
              <a:tabLst>
                <a:tab pos="457200" algn="l"/>
              </a:tabLst>
            </a:pPr>
            <a:r>
              <a:rPr lang="en-US" dirty="0" smtClean="0"/>
              <a:t>- G4SSA-solar run now ongoing</a:t>
            </a:r>
          </a:p>
        </p:txBody>
      </p:sp>
      <p:pic>
        <p:nvPicPr>
          <p:cNvPr id="6" name="Picture 2" descr="http://www.cesm.ucar.edu/styles/atmos/images/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8339" y="139171"/>
            <a:ext cx="4667250" cy="628651"/>
          </a:xfrm>
          <a:prstGeom prst="rect">
            <a:avLst/>
          </a:prstGeom>
          <a:solidFill>
            <a:schemeClr val="tx1"/>
          </a:solidFill>
          <a:extLst/>
        </p:spPr>
      </p:pic>
    </p:spTree>
    <p:extLst>
      <p:ext uri="{BB962C8B-B14F-4D97-AF65-F5344CB8AC3E}">
        <p14:creationId xmlns:p14="http://schemas.microsoft.com/office/powerpoint/2010/main" val="4076272712"/>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928466" y="562708"/>
            <a:ext cx="7475844" cy="6295292"/>
            <a:chOff x="-1" y="0"/>
            <a:chExt cx="7860949" cy="685800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5721" t="14204" r="14795" b="38954"/>
            <a:stretch/>
          </p:blipFill>
          <p:spPr>
            <a:xfrm>
              <a:off x="-1" y="0"/>
              <a:ext cx="7860949" cy="6858000"/>
            </a:xfrm>
            <a:prstGeom prst="rect">
              <a:avLst/>
            </a:prstGeom>
          </p:spPr>
        </p:pic>
        <p:sp>
          <p:nvSpPr>
            <p:cNvPr id="19" name="TextBox 18"/>
            <p:cNvSpPr txBox="1"/>
            <p:nvPr/>
          </p:nvSpPr>
          <p:spPr>
            <a:xfrm>
              <a:off x="1227469" y="868680"/>
              <a:ext cx="946093" cy="584775"/>
            </a:xfrm>
            <a:prstGeom prst="rect">
              <a:avLst/>
            </a:prstGeom>
            <a:solidFill>
              <a:schemeClr val="bg1"/>
            </a:solidFill>
            <a:ln w="28575">
              <a:solidFill>
                <a:schemeClr val="tx1"/>
              </a:solidFill>
            </a:ln>
          </p:spPr>
          <p:txBody>
            <a:bodyPr wrap="none" rtlCol="0">
              <a:spAutoFit/>
            </a:bodyPr>
            <a:lstStyle/>
            <a:p>
              <a:pPr algn="ctr"/>
              <a:r>
                <a:rPr lang="en-US" sz="1600" dirty="0" smtClean="0">
                  <a:solidFill>
                    <a:srgbClr val="C00000"/>
                  </a:solidFill>
                </a:rPr>
                <a:t>RCP6.0</a:t>
              </a:r>
              <a:endParaRPr lang="en-US" sz="1600" dirty="0"/>
            </a:p>
            <a:p>
              <a:pPr algn="ctr"/>
              <a:r>
                <a:rPr lang="en-US" sz="1600" dirty="0" smtClean="0">
                  <a:solidFill>
                    <a:schemeClr val="accent6"/>
                  </a:solidFill>
                </a:rPr>
                <a:t>G4SSA </a:t>
              </a:r>
            </a:p>
          </p:txBody>
        </p:sp>
      </p:grpSp>
      <p:sp>
        <p:nvSpPr>
          <p:cNvPr id="5" name="TextBox 4"/>
          <p:cNvSpPr txBox="1"/>
          <p:nvPr/>
        </p:nvSpPr>
        <p:spPr>
          <a:xfrm>
            <a:off x="2257864" y="14068"/>
            <a:ext cx="4557932" cy="461665"/>
          </a:xfrm>
          <a:prstGeom prst="rect">
            <a:avLst/>
          </a:prstGeom>
          <a:noFill/>
        </p:spPr>
        <p:txBody>
          <a:bodyPr wrap="square" rtlCol="0">
            <a:spAutoFit/>
          </a:bodyPr>
          <a:lstStyle/>
          <a:p>
            <a:pPr algn="ctr"/>
            <a:r>
              <a:rPr lang="en-US" dirty="0" smtClean="0"/>
              <a:t>Global, annual averages</a:t>
            </a:r>
            <a:endParaRPr lang="en-US" dirty="0"/>
          </a:p>
        </p:txBody>
      </p:sp>
    </p:spTree>
    <p:extLst>
      <p:ext uri="{BB962C8B-B14F-4D97-AF65-F5344CB8AC3E}">
        <p14:creationId xmlns:p14="http://schemas.microsoft.com/office/powerpoint/2010/main" val="244473380"/>
      </p:ext>
    </p:extLst>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7"/>
          <p:cNvGrpSpPr/>
          <p:nvPr/>
        </p:nvGrpSpPr>
        <p:grpSpPr>
          <a:xfrm>
            <a:off x="4924908" y="4822381"/>
            <a:ext cx="2345514" cy="1051836"/>
            <a:chOff x="6669488" y="1727640"/>
            <a:chExt cx="2345514" cy="1051836"/>
          </a:xfrm>
        </p:grpSpPr>
        <p:sp>
          <p:nvSpPr>
            <p:cNvPr id="24" name="TextBox 23"/>
            <p:cNvSpPr txBox="1"/>
            <p:nvPr/>
          </p:nvSpPr>
          <p:spPr>
            <a:xfrm>
              <a:off x="6669488" y="1727640"/>
              <a:ext cx="2345514" cy="400110"/>
            </a:xfrm>
            <a:prstGeom prst="rect">
              <a:avLst/>
            </a:prstGeom>
            <a:noFill/>
          </p:spPr>
          <p:txBody>
            <a:bodyPr wrap="none" rtlCol="0">
              <a:spAutoFit/>
            </a:bodyPr>
            <a:lstStyle/>
            <a:p>
              <a:r>
                <a:rPr lang="en-US" sz="2000" b="1" dirty="0" smtClean="0"/>
                <a:t>Diffuse Radiation</a:t>
              </a:r>
              <a:endParaRPr lang="en-US" sz="2000" b="1" dirty="0"/>
            </a:p>
          </p:txBody>
        </p:sp>
        <p:sp>
          <p:nvSpPr>
            <p:cNvPr id="12" name="Up Arrow 11"/>
            <p:cNvSpPr/>
            <p:nvPr/>
          </p:nvSpPr>
          <p:spPr>
            <a:xfrm>
              <a:off x="6705600" y="2274332"/>
              <a:ext cx="365722" cy="457200"/>
            </a:xfrm>
            <a:prstGeom prst="up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tx1"/>
                </a:solidFill>
              </a:endParaRPr>
            </a:p>
          </p:txBody>
        </p:sp>
        <p:sp>
          <p:nvSpPr>
            <p:cNvPr id="13" name="TextBox 12"/>
            <p:cNvSpPr txBox="1"/>
            <p:nvPr/>
          </p:nvSpPr>
          <p:spPr>
            <a:xfrm>
              <a:off x="7138986" y="2379366"/>
              <a:ext cx="1494320" cy="400110"/>
            </a:xfrm>
            <a:prstGeom prst="rect">
              <a:avLst/>
            </a:prstGeom>
            <a:noFill/>
          </p:spPr>
          <p:txBody>
            <a:bodyPr wrap="none" rtlCol="0">
              <a:spAutoFit/>
            </a:bodyPr>
            <a:lstStyle/>
            <a:p>
              <a:r>
                <a:rPr lang="en-US" sz="2000" b="1" dirty="0" smtClean="0"/>
                <a:t>3.0 W/m</a:t>
              </a:r>
              <a:r>
                <a:rPr lang="en-US" sz="2000" b="1" baseline="30000" dirty="0" smtClean="0"/>
                <a:t>2 </a:t>
              </a:r>
            </a:p>
          </p:txBody>
        </p:sp>
      </p:grpSp>
      <p:grpSp>
        <p:nvGrpSpPr>
          <p:cNvPr id="6" name="Group 16"/>
          <p:cNvGrpSpPr/>
          <p:nvPr/>
        </p:nvGrpSpPr>
        <p:grpSpPr>
          <a:xfrm>
            <a:off x="1156061" y="4793750"/>
            <a:ext cx="2202847" cy="982486"/>
            <a:chOff x="6776343" y="648492"/>
            <a:chExt cx="2202847" cy="982486"/>
          </a:xfrm>
        </p:grpSpPr>
        <p:grpSp>
          <p:nvGrpSpPr>
            <p:cNvPr id="7" name="Group 24"/>
            <p:cNvGrpSpPr/>
            <p:nvPr/>
          </p:nvGrpSpPr>
          <p:grpSpPr>
            <a:xfrm>
              <a:off x="6776343" y="648492"/>
              <a:ext cx="2202847" cy="982486"/>
              <a:chOff x="6669488" y="1727640"/>
              <a:chExt cx="2202847" cy="982486"/>
            </a:xfrm>
          </p:grpSpPr>
          <p:sp>
            <p:nvSpPr>
              <p:cNvPr id="26" name="TextBox 25"/>
              <p:cNvSpPr txBox="1"/>
              <p:nvPr/>
            </p:nvSpPr>
            <p:spPr>
              <a:xfrm>
                <a:off x="6669488" y="1727640"/>
                <a:ext cx="2202847" cy="400110"/>
              </a:xfrm>
              <a:prstGeom prst="rect">
                <a:avLst/>
              </a:prstGeom>
              <a:noFill/>
            </p:spPr>
            <p:txBody>
              <a:bodyPr wrap="none" rtlCol="0">
                <a:spAutoFit/>
              </a:bodyPr>
              <a:lstStyle/>
              <a:p>
                <a:r>
                  <a:rPr lang="en-US" sz="2000" b="1" dirty="0" smtClean="0"/>
                  <a:t>Direct Radiation</a:t>
                </a:r>
                <a:endParaRPr lang="en-US" sz="2000" b="1" dirty="0"/>
              </a:p>
            </p:txBody>
          </p:sp>
          <p:sp>
            <p:nvSpPr>
              <p:cNvPr id="29" name="TextBox 28"/>
              <p:cNvSpPr txBox="1"/>
              <p:nvPr/>
            </p:nvSpPr>
            <p:spPr>
              <a:xfrm>
                <a:off x="7138986" y="2310016"/>
                <a:ext cx="1494320" cy="400110"/>
              </a:xfrm>
              <a:prstGeom prst="rect">
                <a:avLst/>
              </a:prstGeom>
              <a:noFill/>
            </p:spPr>
            <p:txBody>
              <a:bodyPr wrap="none" rtlCol="0">
                <a:spAutoFit/>
              </a:bodyPr>
              <a:lstStyle/>
              <a:p>
                <a:r>
                  <a:rPr lang="en-US" sz="2000" b="1" dirty="0" smtClean="0"/>
                  <a:t>4.2 W/m</a:t>
                </a:r>
                <a:r>
                  <a:rPr lang="en-US" sz="2000" b="1" baseline="30000" dirty="0" smtClean="0"/>
                  <a:t>2 </a:t>
                </a:r>
              </a:p>
            </p:txBody>
          </p:sp>
        </p:grpSp>
        <p:sp>
          <p:nvSpPr>
            <p:cNvPr id="16" name="Down Arrow 15"/>
            <p:cNvSpPr/>
            <p:nvPr/>
          </p:nvSpPr>
          <p:spPr>
            <a:xfrm>
              <a:off x="6875768" y="1161464"/>
              <a:ext cx="318722" cy="424706"/>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grpSp>
      <p:sp>
        <p:nvSpPr>
          <p:cNvPr id="2" name="TextBox 1"/>
          <p:cNvSpPr txBox="1"/>
          <p:nvPr/>
        </p:nvSpPr>
        <p:spPr>
          <a:xfrm>
            <a:off x="1018980" y="4089486"/>
            <a:ext cx="2350323" cy="400110"/>
          </a:xfrm>
          <a:prstGeom prst="rect">
            <a:avLst/>
          </a:prstGeom>
          <a:noFill/>
        </p:spPr>
        <p:txBody>
          <a:bodyPr wrap="none" rtlCol="0">
            <a:spAutoFit/>
          </a:bodyPr>
          <a:lstStyle/>
          <a:p>
            <a:r>
              <a:rPr lang="en-US" sz="2000" b="1" dirty="0" smtClean="0"/>
              <a:t>Land Average of:</a:t>
            </a:r>
            <a:endParaRPr lang="en-US" sz="2000" b="1" dirty="0"/>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l="15721" t="60303" r="14795" b="14922"/>
          <a:stretch/>
        </p:blipFill>
        <p:spPr>
          <a:xfrm>
            <a:off x="658788" y="293913"/>
            <a:ext cx="7620000" cy="3516086"/>
          </a:xfrm>
          <a:prstGeom prst="rect">
            <a:avLst/>
          </a:prstGeom>
        </p:spPr>
      </p:pic>
    </p:spTree>
    <p:extLst>
      <p:ext uri="{BB962C8B-B14F-4D97-AF65-F5344CB8AC3E}">
        <p14:creationId xmlns:p14="http://schemas.microsoft.com/office/powerpoint/2010/main" val="330436621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68066" name="Rectangle 2"/>
          <p:cNvSpPr>
            <a:spLocks noChangeArrowheads="1"/>
          </p:cNvSpPr>
          <p:nvPr/>
        </p:nvSpPr>
        <p:spPr bwMode="auto">
          <a:xfrm>
            <a:off x="76200" y="304800"/>
            <a:ext cx="8991600" cy="2927350"/>
          </a:xfrm>
          <a:prstGeom prst="rect">
            <a:avLst/>
          </a:prstGeom>
          <a:noFill/>
          <a:ln w="9525">
            <a:noFill/>
            <a:miter lim="800000"/>
            <a:headEnd/>
            <a:tailEnd/>
          </a:ln>
          <a:effectLst/>
        </p:spPr>
        <p:txBody>
          <a:bodyPr>
            <a:spAutoFit/>
          </a:bodyPr>
          <a:lstStyle/>
          <a:p>
            <a:pPr>
              <a:spcAft>
                <a:spcPct val="50000"/>
              </a:spcAft>
            </a:pPr>
            <a:r>
              <a:rPr lang="en-US" sz="2800" b="1" dirty="0"/>
              <a:t>Intergovernmental Panel on Climate Change (IPCC)</a:t>
            </a:r>
          </a:p>
          <a:p>
            <a:pPr algn="ctr">
              <a:spcAft>
                <a:spcPct val="50000"/>
              </a:spcAft>
            </a:pPr>
            <a:r>
              <a:rPr lang="en-US" b="1" dirty="0"/>
              <a:t>Established in 1988 jointly by the World Meteorological Organization and the UN Environment </a:t>
            </a:r>
            <a:r>
              <a:rPr lang="en-US" b="1" dirty="0" err="1"/>
              <a:t>Programme</a:t>
            </a:r>
            <a:endParaRPr lang="en-US" b="1" dirty="0"/>
          </a:p>
          <a:p>
            <a:pPr lvl="1"/>
            <a:r>
              <a:rPr lang="en-US" sz="2800" b="1" dirty="0"/>
              <a:t>2500 scientists from more than 150 nations</a:t>
            </a:r>
          </a:p>
          <a:p>
            <a:endParaRPr lang="en-US" sz="2800" b="1" dirty="0">
              <a:solidFill>
                <a:srgbClr val="FF0000"/>
              </a:solidFill>
            </a:endParaRPr>
          </a:p>
          <a:p>
            <a:pPr algn="ctr"/>
            <a:r>
              <a:rPr lang="en-US" sz="2800" b="1" dirty="0">
                <a:solidFill>
                  <a:srgbClr val="C00000"/>
                </a:solidFill>
              </a:rPr>
              <a:t>Winner of 2007 Nobel Peace Prize</a:t>
            </a:r>
          </a:p>
        </p:txBody>
      </p:sp>
      <p:sp>
        <p:nvSpPr>
          <p:cNvPr id="1368067" name="Text Box 3"/>
          <p:cNvSpPr txBox="1">
            <a:spLocks noChangeArrowheads="1"/>
          </p:cNvSpPr>
          <p:nvPr/>
        </p:nvSpPr>
        <p:spPr bwMode="auto">
          <a:xfrm>
            <a:off x="685800" y="3581400"/>
            <a:ext cx="8458200" cy="2554545"/>
          </a:xfrm>
          <a:prstGeom prst="rect">
            <a:avLst/>
          </a:prstGeom>
          <a:noFill/>
          <a:ln w="9525">
            <a:noFill/>
            <a:miter lim="800000"/>
            <a:headEnd/>
            <a:tailEnd/>
          </a:ln>
          <a:effectLst/>
        </p:spPr>
        <p:txBody>
          <a:bodyPr>
            <a:spAutoFit/>
          </a:bodyPr>
          <a:lstStyle/>
          <a:p>
            <a:pPr>
              <a:spcBef>
                <a:spcPts val="0"/>
              </a:spcBef>
              <a:spcAft>
                <a:spcPts val="600"/>
              </a:spcAft>
            </a:pPr>
            <a:r>
              <a:rPr lang="en-US" sz="2800" b="1" dirty="0">
                <a:solidFill>
                  <a:schemeClr val="accent2"/>
                </a:solidFill>
              </a:rPr>
              <a:t>First Assessment Report (FAR), 1990</a:t>
            </a:r>
          </a:p>
          <a:p>
            <a:pPr>
              <a:spcBef>
                <a:spcPts val="0"/>
              </a:spcBef>
              <a:spcAft>
                <a:spcPts val="600"/>
              </a:spcAft>
            </a:pPr>
            <a:r>
              <a:rPr lang="en-US" sz="2800" b="1" dirty="0">
                <a:solidFill>
                  <a:schemeClr val="accent2"/>
                </a:solidFill>
              </a:rPr>
              <a:t>Second Assessment Report (SAR), 1996</a:t>
            </a:r>
          </a:p>
          <a:p>
            <a:pPr>
              <a:spcBef>
                <a:spcPts val="0"/>
              </a:spcBef>
              <a:spcAft>
                <a:spcPts val="600"/>
              </a:spcAft>
            </a:pPr>
            <a:r>
              <a:rPr lang="en-US" sz="2800" b="1" dirty="0">
                <a:solidFill>
                  <a:schemeClr val="accent2"/>
                </a:solidFill>
              </a:rPr>
              <a:t>Third Assessment Report (TAR), 2001</a:t>
            </a:r>
          </a:p>
          <a:p>
            <a:pPr>
              <a:spcBef>
                <a:spcPts val="0"/>
              </a:spcBef>
              <a:spcAft>
                <a:spcPts val="600"/>
              </a:spcAft>
            </a:pPr>
            <a:r>
              <a:rPr lang="en-US" sz="2800" b="1" dirty="0" smtClean="0">
                <a:solidFill>
                  <a:schemeClr val="accent2"/>
                </a:solidFill>
              </a:rPr>
              <a:t>Fourth Assessment Report (AR4), 2007</a:t>
            </a:r>
            <a:endParaRPr lang="en-US" sz="3200" b="1" dirty="0" smtClean="0">
              <a:solidFill>
                <a:schemeClr val="accent2"/>
              </a:solidFill>
            </a:endParaRPr>
          </a:p>
          <a:p>
            <a:pPr>
              <a:spcBef>
                <a:spcPts val="0"/>
              </a:spcBef>
              <a:spcAft>
                <a:spcPts val="600"/>
              </a:spcAft>
            </a:pPr>
            <a:r>
              <a:rPr lang="en-US" sz="2800" b="1" dirty="0" smtClean="0">
                <a:solidFill>
                  <a:schemeClr val="accent2"/>
                </a:solidFill>
              </a:rPr>
              <a:t>Fifth </a:t>
            </a:r>
            <a:r>
              <a:rPr lang="en-US" sz="2800" b="1" dirty="0">
                <a:solidFill>
                  <a:schemeClr val="accent2"/>
                </a:solidFill>
              </a:rPr>
              <a:t>Assessment Report </a:t>
            </a:r>
            <a:r>
              <a:rPr lang="en-US" sz="2800" b="1" dirty="0" smtClean="0">
                <a:solidFill>
                  <a:schemeClr val="accent2"/>
                </a:solidFill>
              </a:rPr>
              <a:t>(AR5), 2013</a:t>
            </a:r>
            <a:endParaRPr lang="en-US" sz="3200" b="1" dirty="0">
              <a:solidFill>
                <a:schemeClr val="accent2"/>
              </a:solidFill>
            </a:endParaRPr>
          </a:p>
        </p:txBody>
      </p:sp>
      <p:pic>
        <p:nvPicPr>
          <p:cNvPr id="1368068" name="Picture 4" descr="NobelPeaceMedalFront"/>
          <p:cNvPicPr>
            <a:picLocks noChangeAspect="1" noChangeArrowheads="1"/>
          </p:cNvPicPr>
          <p:nvPr/>
        </p:nvPicPr>
        <p:blipFill>
          <a:blip r:embed="rId3" cstate="print"/>
          <a:srcRect/>
          <a:stretch>
            <a:fillRect/>
          </a:stretch>
        </p:blipFill>
        <p:spPr bwMode="auto">
          <a:xfrm>
            <a:off x="7848600" y="2570163"/>
            <a:ext cx="858838" cy="858837"/>
          </a:xfrm>
          <a:prstGeom prst="rect">
            <a:avLst/>
          </a:prstGeom>
          <a:noFill/>
        </p:spPr>
      </p:pic>
      <p:pic>
        <p:nvPicPr>
          <p:cNvPr id="1368069" name="Picture 5" descr="NobelPeaceMedalBack"/>
          <p:cNvPicPr>
            <a:picLocks noChangeAspect="1" noChangeArrowheads="1"/>
          </p:cNvPicPr>
          <p:nvPr/>
        </p:nvPicPr>
        <p:blipFill>
          <a:blip r:embed="rId4" cstate="print"/>
          <a:srcRect/>
          <a:stretch>
            <a:fillRect/>
          </a:stretch>
        </p:blipFill>
        <p:spPr bwMode="auto">
          <a:xfrm>
            <a:off x="609600" y="2570163"/>
            <a:ext cx="858838" cy="858837"/>
          </a:xfrm>
          <a:prstGeom prst="rect">
            <a:avLst/>
          </a:prstGeo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2436" t="14983" r="21955" b="17280"/>
          <a:stretch/>
        </p:blipFill>
        <p:spPr bwMode="auto">
          <a:xfrm>
            <a:off x="302809" y="0"/>
            <a:ext cx="4322154" cy="6813258"/>
          </a:xfrm>
          <a:prstGeom prst="rect">
            <a:avLst/>
          </a:prstGeom>
          <a:ln>
            <a:noFill/>
          </a:ln>
          <a:extLst>
            <a:ext uri="{53640926-AAD7-44d8-BBD7-CCE9431645EC}">
              <a14:shadowObscured xmlns:a14="http://schemas.microsoft.com/office/drawing/2010/main"/>
            </a:ext>
          </a:extLst>
        </p:spPr>
      </p:pic>
      <p:grpSp>
        <p:nvGrpSpPr>
          <p:cNvPr id="3" name="Group 29"/>
          <p:cNvGrpSpPr/>
          <p:nvPr/>
        </p:nvGrpSpPr>
        <p:grpSpPr>
          <a:xfrm>
            <a:off x="4965990" y="709507"/>
            <a:ext cx="4102763" cy="1044986"/>
            <a:chOff x="6669488" y="1727640"/>
            <a:chExt cx="4102763" cy="1044986"/>
          </a:xfrm>
        </p:grpSpPr>
        <p:sp>
          <p:nvSpPr>
            <p:cNvPr id="4" name="TextBox 3"/>
            <p:cNvSpPr txBox="1"/>
            <p:nvPr/>
          </p:nvSpPr>
          <p:spPr>
            <a:xfrm>
              <a:off x="6669488" y="1727640"/>
              <a:ext cx="1991251" cy="400110"/>
            </a:xfrm>
            <a:prstGeom prst="rect">
              <a:avLst/>
            </a:prstGeom>
            <a:noFill/>
          </p:spPr>
          <p:txBody>
            <a:bodyPr wrap="none" rtlCol="0">
              <a:spAutoFit/>
            </a:bodyPr>
            <a:lstStyle/>
            <a:p>
              <a:r>
                <a:rPr lang="en-US" sz="2000" b="1" dirty="0" smtClean="0"/>
                <a:t>Photosynthesis</a:t>
              </a:r>
              <a:endParaRPr lang="en-US" sz="2000" b="1" dirty="0"/>
            </a:p>
          </p:txBody>
        </p:sp>
        <p:sp>
          <p:nvSpPr>
            <p:cNvPr id="5" name="Up Arrow 4"/>
            <p:cNvSpPr/>
            <p:nvPr/>
          </p:nvSpPr>
          <p:spPr>
            <a:xfrm>
              <a:off x="6705599" y="2274332"/>
              <a:ext cx="347025" cy="457200"/>
            </a:xfrm>
            <a:prstGeom prst="up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6" name="TextBox 5"/>
            <p:cNvSpPr txBox="1"/>
            <p:nvPr/>
          </p:nvSpPr>
          <p:spPr>
            <a:xfrm>
              <a:off x="7041743" y="2372516"/>
              <a:ext cx="3730508" cy="400110"/>
            </a:xfrm>
            <a:prstGeom prst="rect">
              <a:avLst/>
            </a:prstGeom>
            <a:noFill/>
          </p:spPr>
          <p:txBody>
            <a:bodyPr wrap="none" rtlCol="0">
              <a:spAutoFit/>
            </a:bodyPr>
            <a:lstStyle/>
            <a:p>
              <a:r>
                <a:rPr lang="en-US" sz="2000" b="1" dirty="0" smtClean="0"/>
                <a:t>0.07 ± 0.02 µmol C m</a:t>
              </a:r>
              <a:r>
                <a:rPr lang="en-US" sz="2000" b="1" baseline="30000" dirty="0" smtClean="0"/>
                <a:t>-2</a:t>
              </a:r>
              <a:r>
                <a:rPr lang="en-US" sz="2000" b="1" dirty="0" smtClean="0"/>
                <a:t> s</a:t>
              </a:r>
              <a:r>
                <a:rPr lang="en-US" sz="2000" b="1" baseline="30000" dirty="0" smtClean="0"/>
                <a:t>-1</a:t>
              </a:r>
            </a:p>
          </p:txBody>
        </p:sp>
      </p:grpSp>
      <p:sp>
        <p:nvSpPr>
          <p:cNvPr id="7" name="TextBox 6"/>
          <p:cNvSpPr txBox="1"/>
          <p:nvPr/>
        </p:nvSpPr>
        <p:spPr>
          <a:xfrm>
            <a:off x="5240215" y="2124222"/>
            <a:ext cx="3425483" cy="1323439"/>
          </a:xfrm>
          <a:prstGeom prst="rect">
            <a:avLst/>
          </a:prstGeom>
          <a:noFill/>
        </p:spPr>
        <p:txBody>
          <a:bodyPr wrap="square" rtlCol="0">
            <a:spAutoFit/>
          </a:bodyPr>
          <a:lstStyle/>
          <a:p>
            <a:pPr algn="ctr"/>
            <a:r>
              <a:rPr lang="en-US" sz="2000" dirty="0" smtClean="0"/>
              <a:t>Produces an additional</a:t>
            </a:r>
            <a:br>
              <a:rPr lang="en-US" sz="2000" dirty="0" smtClean="0"/>
            </a:br>
            <a:r>
              <a:rPr lang="en-US" sz="2000" dirty="0" smtClean="0"/>
              <a:t>3.8 ± 1.1 </a:t>
            </a:r>
            <a:r>
              <a:rPr lang="en-US" sz="2000" dirty="0" err="1" smtClean="0"/>
              <a:t>Gt</a:t>
            </a:r>
            <a:r>
              <a:rPr lang="en-US" sz="2000" dirty="0" smtClean="0"/>
              <a:t> C yr</a:t>
            </a:r>
            <a:r>
              <a:rPr lang="en-US" sz="2000" baseline="30000" dirty="0" smtClean="0"/>
              <a:t>-1</a:t>
            </a:r>
            <a:r>
              <a:rPr lang="en-US" sz="2000" dirty="0" smtClean="0"/>
              <a:t/>
            </a:r>
            <a:br>
              <a:rPr lang="en-US" sz="2000" dirty="0" smtClean="0"/>
            </a:br>
            <a:r>
              <a:rPr lang="en-US" sz="2000" dirty="0" smtClean="0"/>
              <a:t>global gross primary productivity </a:t>
            </a:r>
            <a:endParaRPr lang="en-US" sz="2000" dirty="0"/>
          </a:p>
        </p:txBody>
      </p:sp>
      <p:sp>
        <p:nvSpPr>
          <p:cNvPr id="8" name="TextBox 7"/>
          <p:cNvSpPr txBox="1"/>
          <p:nvPr/>
        </p:nvSpPr>
        <p:spPr>
          <a:xfrm>
            <a:off x="5190978" y="4339883"/>
            <a:ext cx="3502856" cy="1015663"/>
          </a:xfrm>
          <a:prstGeom prst="rect">
            <a:avLst/>
          </a:prstGeom>
          <a:noFill/>
        </p:spPr>
        <p:txBody>
          <a:bodyPr wrap="square" rtlCol="0">
            <a:spAutoFit/>
          </a:bodyPr>
          <a:lstStyle/>
          <a:p>
            <a:pPr algn="ctr"/>
            <a:r>
              <a:rPr lang="en-US" sz="2000" dirty="0" smtClean="0"/>
              <a:t>No change for</a:t>
            </a:r>
            <a:br>
              <a:rPr lang="en-US" sz="2000" dirty="0" smtClean="0"/>
            </a:br>
            <a:r>
              <a:rPr lang="en-US" sz="2000" dirty="0" smtClean="0"/>
              <a:t>solar reduction forcing in related experiment</a:t>
            </a:r>
            <a:endParaRPr lang="en-US" sz="2000" dirty="0"/>
          </a:p>
        </p:txBody>
      </p:sp>
    </p:spTree>
    <p:extLst>
      <p:ext uri="{BB962C8B-B14F-4D97-AF65-F5344CB8AC3E}">
        <p14:creationId xmlns:p14="http://schemas.microsoft.com/office/powerpoint/2010/main" val="2527652738"/>
      </p:ext>
    </p:extLst>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154744" y="95184"/>
            <a:ext cx="8904847" cy="4135328"/>
            <a:chOff x="12982794" y="12945443"/>
            <a:chExt cx="12087795" cy="5613459"/>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530" t="41409" r="5530" b="42125"/>
            <a:stretch/>
          </p:blipFill>
          <p:spPr>
            <a:xfrm>
              <a:off x="12982794" y="12945443"/>
              <a:ext cx="12070080" cy="2891789"/>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5530" t="41409" r="5530" b="42125"/>
            <a:stretch/>
          </p:blipFill>
          <p:spPr>
            <a:xfrm>
              <a:off x="13000510" y="15667113"/>
              <a:ext cx="12070079" cy="2891789"/>
            </a:xfrm>
            <a:prstGeom prst="rect">
              <a:avLst/>
            </a:prstGeom>
          </p:spPr>
        </p:pic>
      </p:grpSp>
      <p:sp>
        <p:nvSpPr>
          <p:cNvPr id="5" name="TextBox 4"/>
          <p:cNvSpPr txBox="1"/>
          <p:nvPr/>
        </p:nvSpPr>
        <p:spPr>
          <a:xfrm>
            <a:off x="253219" y="4304707"/>
            <a:ext cx="8714935" cy="1892826"/>
          </a:xfrm>
          <a:prstGeom prst="rect">
            <a:avLst/>
          </a:prstGeom>
          <a:noFill/>
        </p:spPr>
        <p:txBody>
          <a:bodyPr wrap="square" rtlCol="0">
            <a:spAutoFit/>
          </a:bodyPr>
          <a:lstStyle/>
          <a:p>
            <a:r>
              <a:rPr lang="en-US" altLang="zh-CN" sz="1600" dirty="0" smtClean="0"/>
              <a:t>Average of Northern Hemisphere (solid lines) and Southern Hemisphere (dashed lines) surface O</a:t>
            </a:r>
            <a:r>
              <a:rPr lang="en-US" altLang="zh-CN" sz="1600" baseline="-25000" dirty="0" smtClean="0"/>
              <a:t>3</a:t>
            </a:r>
            <a:r>
              <a:rPr lang="en-US" altLang="zh-CN" sz="1600" dirty="0" smtClean="0"/>
              <a:t>, biogenic isoprene, net chemical change of O</a:t>
            </a:r>
            <a:r>
              <a:rPr lang="en-US" altLang="zh-CN" sz="1600" baseline="-25000" dirty="0" smtClean="0"/>
              <a:t>3</a:t>
            </a:r>
            <a:r>
              <a:rPr lang="en-US" altLang="zh-CN" sz="1600" dirty="0" smtClean="0"/>
              <a:t>, and surface O</a:t>
            </a:r>
            <a:r>
              <a:rPr lang="en-US" altLang="zh-CN" sz="1600" baseline="-25000" dirty="0" smtClean="0"/>
              <a:t>3</a:t>
            </a:r>
            <a:r>
              <a:rPr lang="en-US" altLang="zh-CN" sz="1600" dirty="0" smtClean="0"/>
              <a:t> transported from the stratosphere under G4SSA (blue lines) and RCP6.0 (red lines) in JJA and DJF</a:t>
            </a:r>
          </a:p>
          <a:p>
            <a:endParaRPr lang="en-US" sz="1600" dirty="0" smtClean="0"/>
          </a:p>
          <a:p>
            <a:pPr marL="457200" indent="-457200">
              <a:spcAft>
                <a:spcPts val="600"/>
              </a:spcAft>
            </a:pPr>
            <a:r>
              <a:rPr lang="en-US" sz="1600" dirty="0" smtClean="0"/>
              <a:t>- changes in JJA (winter in SH) show strongest differences, due to changes in stratosphere –troposphere  exchange.  </a:t>
            </a:r>
          </a:p>
          <a:p>
            <a:r>
              <a:rPr lang="en-US" sz="1600" dirty="0" smtClean="0"/>
              <a:t>- chemistry is changed mainly due to differences in isoprene (and other VOC)  emissions</a:t>
            </a:r>
            <a:endParaRPr lang="en-US" sz="1600" dirty="0"/>
          </a:p>
        </p:txBody>
      </p:sp>
    </p:spTree>
    <p:extLst>
      <p:ext uri="{BB962C8B-B14F-4D97-AF65-F5344CB8AC3E}">
        <p14:creationId xmlns:p14="http://schemas.microsoft.com/office/powerpoint/2010/main" val="1255623481"/>
      </p:ext>
    </p:extLst>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144016" y="0"/>
            <a:ext cx="5669526" cy="6858000"/>
            <a:chOff x="144016" y="0"/>
            <a:chExt cx="9144000" cy="11060812"/>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8929" t="32818" r="12016" b="27807"/>
            <a:stretch/>
          </p:blipFill>
          <p:spPr>
            <a:xfrm>
              <a:off x="144016" y="5166985"/>
              <a:ext cx="9144000" cy="5893827"/>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9236" t="32818" r="12942" b="32818"/>
            <a:stretch/>
          </p:blipFill>
          <p:spPr>
            <a:xfrm>
              <a:off x="182880" y="0"/>
              <a:ext cx="8961120" cy="5120640"/>
            </a:xfrm>
            <a:prstGeom prst="rect">
              <a:avLst/>
            </a:prstGeom>
          </p:spPr>
        </p:pic>
      </p:grpSp>
      <p:sp>
        <p:nvSpPr>
          <p:cNvPr id="5" name="TextBox 4"/>
          <p:cNvSpPr txBox="1"/>
          <p:nvPr/>
        </p:nvSpPr>
        <p:spPr>
          <a:xfrm>
            <a:off x="5936566" y="98474"/>
            <a:ext cx="2996419" cy="6247864"/>
          </a:xfrm>
          <a:prstGeom prst="rect">
            <a:avLst/>
          </a:prstGeom>
          <a:noFill/>
        </p:spPr>
        <p:txBody>
          <a:bodyPr wrap="square" rtlCol="0">
            <a:spAutoFit/>
          </a:bodyPr>
          <a:lstStyle/>
          <a:p>
            <a:pPr algn="ctr"/>
            <a:r>
              <a:rPr lang="en-US" altLang="zh-CN" sz="2000" dirty="0" smtClean="0"/>
              <a:t>Ten-year seasonal averaged surface O</a:t>
            </a:r>
            <a:r>
              <a:rPr lang="en-US" altLang="zh-CN" sz="2000" baseline="-25000" dirty="0" smtClean="0"/>
              <a:t>3</a:t>
            </a:r>
            <a:r>
              <a:rPr lang="en-US" altLang="zh-CN" sz="2000" dirty="0" smtClean="0"/>
              <a:t> concentration difference (ppb) between G4SSA and RCP6.0 (2040-2049)</a:t>
            </a:r>
          </a:p>
          <a:p>
            <a:pPr algn="ctr"/>
            <a:endParaRPr lang="en-US" sz="2000" dirty="0" smtClean="0"/>
          </a:p>
          <a:p>
            <a:pPr algn="ctr"/>
            <a:r>
              <a:rPr lang="en-US" sz="2000" dirty="0" smtClean="0">
                <a:solidFill>
                  <a:schemeClr val="accent6"/>
                </a:solidFill>
              </a:rPr>
              <a:t>Tropospheric ozone reduction in high latitudes impacted by changes in stratospheric circulation and chemical changes in the stratosphere (needs to still be investigated).</a:t>
            </a:r>
            <a:r>
              <a:rPr lang="en-US" sz="2000" dirty="0" smtClean="0"/>
              <a:t/>
            </a:r>
            <a:br>
              <a:rPr lang="en-US" sz="2000" dirty="0" smtClean="0"/>
            </a:br>
            <a:endParaRPr lang="en-US" sz="2000" dirty="0" smtClean="0"/>
          </a:p>
          <a:p>
            <a:pPr algn="ctr"/>
            <a:r>
              <a:rPr lang="en-US" sz="2000" dirty="0" smtClean="0"/>
              <a:t>Reduction in summer (JJA) in polluted areas due chemical processes</a:t>
            </a:r>
            <a:endParaRPr lang="en-US" sz="2000" dirty="0"/>
          </a:p>
        </p:txBody>
      </p:sp>
    </p:spTree>
    <p:extLst>
      <p:ext uri="{BB962C8B-B14F-4D97-AF65-F5344CB8AC3E}">
        <p14:creationId xmlns:p14="http://schemas.microsoft.com/office/powerpoint/2010/main" val="3791524879"/>
      </p:ext>
    </p:extLst>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6213231"/>
            <a:ext cx="5799015" cy="644769"/>
          </a:xfrm>
          <a:prstGeom prst="rect">
            <a:avLst/>
          </a:prstGeom>
          <a:solidFill>
            <a:srgbClr val="99CCFF"/>
          </a:solidFill>
          <a:ln w="38100" cap="flat" cmpd="sng" algn="ctr">
            <a:solidFill>
              <a:srgbClr val="99CCFF"/>
            </a:solidFill>
            <a:prstDash val="solid"/>
            <a:round/>
            <a:headEnd type="none" w="med" len="med"/>
            <a:tailEnd type="stealth"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5" name="TextBox 4"/>
          <p:cNvSpPr txBox="1"/>
          <p:nvPr/>
        </p:nvSpPr>
        <p:spPr>
          <a:xfrm>
            <a:off x="4942452" y="56214"/>
            <a:ext cx="3646882" cy="707886"/>
          </a:xfrm>
          <a:prstGeom prst="rect">
            <a:avLst/>
          </a:prstGeom>
          <a:noFill/>
        </p:spPr>
        <p:txBody>
          <a:bodyPr wrap="square" rtlCol="0">
            <a:spAutoFit/>
          </a:bodyPr>
          <a:lstStyle/>
          <a:p>
            <a:pPr algn="ctr"/>
            <a:r>
              <a:rPr lang="en-US" sz="2000" b="1" dirty="0" smtClean="0"/>
              <a:t>Crop model used for global agriculture simulation</a:t>
            </a:r>
            <a:endParaRPr lang="en-US" sz="2000" b="1" dirty="0"/>
          </a:p>
        </p:txBody>
      </p:sp>
      <p:sp>
        <p:nvSpPr>
          <p:cNvPr id="6" name="TextBox 5"/>
          <p:cNvSpPr txBox="1"/>
          <p:nvPr/>
        </p:nvSpPr>
        <p:spPr>
          <a:xfrm>
            <a:off x="254314" y="785703"/>
            <a:ext cx="8764639" cy="6155531"/>
          </a:xfrm>
          <a:prstGeom prst="rect">
            <a:avLst/>
          </a:prstGeom>
          <a:noFill/>
        </p:spPr>
        <p:txBody>
          <a:bodyPr wrap="square" rtlCol="0">
            <a:spAutoFit/>
          </a:bodyPr>
          <a:lstStyle/>
          <a:p>
            <a:pPr marL="1884363" indent="-1884363">
              <a:spcAft>
                <a:spcPts val="600"/>
              </a:spcAft>
              <a:tabLst>
                <a:tab pos="231775" algn="l"/>
              </a:tabLst>
            </a:pPr>
            <a:r>
              <a:rPr lang="en-US" sz="1800" b="1" dirty="0" smtClean="0"/>
              <a:t>Model</a:t>
            </a:r>
            <a:r>
              <a:rPr lang="en-US" sz="1800" dirty="0" smtClean="0"/>
              <a:t>:         Off-line post4.5CLM-crop, coupled with the most recent O</a:t>
            </a:r>
            <a:r>
              <a:rPr lang="en-US" sz="1800" baseline="-25000" dirty="0" smtClean="0"/>
              <a:t>3</a:t>
            </a:r>
            <a:r>
              <a:rPr lang="en-US" sz="1800" dirty="0" smtClean="0"/>
              <a:t> impact module [</a:t>
            </a:r>
            <a:r>
              <a:rPr lang="en-US" sz="1800" i="1" dirty="0" err="1" smtClean="0"/>
              <a:t>Lombardozzi</a:t>
            </a:r>
            <a:r>
              <a:rPr lang="en-US" sz="1800" i="1" dirty="0" smtClean="0"/>
              <a:t> et al.</a:t>
            </a:r>
            <a:r>
              <a:rPr lang="en-US" sz="1800" dirty="0" smtClean="0"/>
              <a:t>, 2015]</a:t>
            </a:r>
          </a:p>
          <a:p>
            <a:pPr marL="285750" indent="-285750">
              <a:spcAft>
                <a:spcPts val="600"/>
              </a:spcAft>
            </a:pPr>
            <a:r>
              <a:rPr lang="en-US" sz="1800" b="1" dirty="0" smtClean="0"/>
              <a:t>Resolution</a:t>
            </a:r>
            <a:r>
              <a:rPr lang="en-US" sz="1800" dirty="0" smtClean="0"/>
              <a:t>:   2º latitude and longitude</a:t>
            </a:r>
          </a:p>
          <a:p>
            <a:pPr marL="285750" indent="-285750">
              <a:spcAft>
                <a:spcPts val="600"/>
              </a:spcAft>
            </a:pPr>
            <a:r>
              <a:rPr lang="en-US" sz="1800" b="1" dirty="0" smtClean="0"/>
              <a:t>Crops</a:t>
            </a:r>
            <a:r>
              <a:rPr lang="en-US" sz="1800" dirty="0" smtClean="0"/>
              <a:t>:          Maize, Rice, Soybean, Cotton, Sugarcane</a:t>
            </a:r>
            <a:endParaRPr lang="en-US" sz="1800" dirty="0"/>
          </a:p>
          <a:p>
            <a:pPr marL="285750" indent="-285750">
              <a:spcAft>
                <a:spcPts val="600"/>
              </a:spcAft>
            </a:pPr>
            <a:r>
              <a:rPr lang="en-US" sz="1800" b="1" dirty="0" smtClean="0"/>
              <a:t>Methodology</a:t>
            </a:r>
            <a:r>
              <a:rPr lang="en-US" sz="1800" dirty="0" smtClean="0"/>
              <a:t>:</a:t>
            </a:r>
          </a:p>
          <a:p>
            <a:pPr marL="285750" indent="-285750">
              <a:spcAft>
                <a:spcPts val="600"/>
              </a:spcAft>
            </a:pPr>
            <a:r>
              <a:rPr lang="en-US" sz="1800" b="1" i="1" dirty="0" smtClean="0">
                <a:solidFill>
                  <a:srgbClr val="C00000"/>
                </a:solidFill>
              </a:rPr>
              <a:t>Simulations with no O</a:t>
            </a:r>
            <a:r>
              <a:rPr lang="en-US" sz="1800" b="1" i="1" baseline="-25000" dirty="0" smtClean="0">
                <a:solidFill>
                  <a:srgbClr val="C00000"/>
                </a:solidFill>
              </a:rPr>
              <a:t>3</a:t>
            </a:r>
            <a:r>
              <a:rPr lang="en-US" sz="1800" b="1" i="1" dirty="0" smtClean="0">
                <a:solidFill>
                  <a:srgbClr val="C00000"/>
                </a:solidFill>
              </a:rPr>
              <a:t> impact</a:t>
            </a:r>
          </a:p>
          <a:p>
            <a:pPr marL="288925" indent="-288925">
              <a:spcAft>
                <a:spcPts val="600"/>
              </a:spcAft>
              <a:buFont typeface="Arial" pitchFamily="34" charset="0"/>
              <a:buChar char="•"/>
              <a:tabLst>
                <a:tab pos="231775" algn="l"/>
              </a:tabLst>
            </a:pPr>
            <a:r>
              <a:rPr lang="en-US" sz="1800" dirty="0" smtClean="0"/>
              <a:t>Fixed CO</a:t>
            </a:r>
            <a:r>
              <a:rPr lang="en-US" sz="1800" baseline="-25000" dirty="0" smtClean="0"/>
              <a:t>2</a:t>
            </a:r>
            <a:r>
              <a:rPr lang="en-US" sz="1800" dirty="0" smtClean="0"/>
              <a:t> (392 ppm), fertilizer (year 2000), irrigation (year 2000)</a:t>
            </a:r>
          </a:p>
          <a:p>
            <a:pPr marL="288925" indent="-288925">
              <a:spcAft>
                <a:spcPts val="600"/>
              </a:spcAft>
              <a:buFont typeface="Arial" pitchFamily="34" charset="0"/>
              <a:buChar char="•"/>
              <a:tabLst>
                <a:tab pos="231775" algn="l"/>
              </a:tabLst>
            </a:pPr>
            <a:r>
              <a:rPr lang="en-US" sz="1800" dirty="0" smtClean="0"/>
              <a:t>CLM-crop control run: </a:t>
            </a:r>
            <a:r>
              <a:rPr lang="en-US" sz="1800" dirty="0" err="1" smtClean="0"/>
              <a:t>AgMERRA</a:t>
            </a:r>
            <a:r>
              <a:rPr lang="en-US" sz="1800" dirty="0" smtClean="0"/>
              <a:t> reanalysis data 1978-2012</a:t>
            </a:r>
          </a:p>
          <a:p>
            <a:pPr marL="288925" indent="-288925">
              <a:spcAft>
                <a:spcPts val="600"/>
              </a:spcAft>
              <a:buFont typeface="Arial" pitchFamily="34" charset="0"/>
              <a:buChar char="•"/>
              <a:tabLst>
                <a:tab pos="231775" algn="l"/>
              </a:tabLst>
            </a:pPr>
            <a:r>
              <a:rPr lang="en-US" sz="1800" dirty="0" smtClean="0"/>
              <a:t>Climate model control run: RCP6.0 2004-2019</a:t>
            </a:r>
          </a:p>
          <a:p>
            <a:pPr marL="288925" indent="-288925">
              <a:spcAft>
                <a:spcPts val="600"/>
              </a:spcAft>
              <a:buFont typeface="Arial" pitchFamily="34" charset="0"/>
              <a:buChar char="•"/>
              <a:tabLst>
                <a:tab pos="231775" algn="l"/>
              </a:tabLst>
            </a:pPr>
            <a:r>
              <a:rPr lang="en-US" sz="1800" dirty="0" smtClean="0"/>
              <a:t>RCP6.0 monthly anomalies and G4SSA monthly anomalies (2060-2069)</a:t>
            </a:r>
          </a:p>
          <a:p>
            <a:pPr marL="288925" indent="-288925">
              <a:spcAft>
                <a:spcPts val="600"/>
              </a:spcAft>
              <a:buFont typeface="Arial" pitchFamily="34" charset="0"/>
              <a:buChar char="•"/>
              <a:tabLst>
                <a:tab pos="231775" algn="l"/>
              </a:tabLst>
            </a:pPr>
            <a:r>
              <a:rPr lang="en-US" sz="1800" dirty="0" smtClean="0"/>
              <a:t>Perturb 35 years </a:t>
            </a:r>
            <a:r>
              <a:rPr lang="en-US" sz="1800" dirty="0" err="1" smtClean="0"/>
              <a:t>AgMERRA</a:t>
            </a:r>
            <a:r>
              <a:rPr lang="en-US" sz="1800" dirty="0" smtClean="0"/>
              <a:t> with each year of RCP6.0/G4SSA climate anomalies</a:t>
            </a:r>
          </a:p>
          <a:p>
            <a:pPr algn="ctr">
              <a:spcAft>
                <a:spcPts val="600"/>
              </a:spcAft>
            </a:pPr>
            <a:r>
              <a:rPr lang="en-US" sz="1800" dirty="0" smtClean="0"/>
              <a:t>In total: 35 + 35*10 + 35*10 = 735 years of simulation</a:t>
            </a:r>
          </a:p>
          <a:p>
            <a:pPr algn="ctr">
              <a:spcAft>
                <a:spcPts val="600"/>
              </a:spcAft>
            </a:pPr>
            <a:endParaRPr lang="en-US" sz="1800" dirty="0" smtClean="0">
              <a:solidFill>
                <a:schemeClr val="bg2"/>
              </a:solidFill>
            </a:endParaRPr>
          </a:p>
          <a:p>
            <a:pPr>
              <a:spcAft>
                <a:spcPts val="600"/>
              </a:spcAft>
            </a:pPr>
            <a:r>
              <a:rPr lang="en-US" sz="1800" b="1" i="1" dirty="0" smtClean="0">
                <a:solidFill>
                  <a:srgbClr val="C00000"/>
                </a:solidFill>
              </a:rPr>
              <a:t>Simulations with </a:t>
            </a:r>
            <a:r>
              <a:rPr lang="en-US" sz="1800" b="1" i="1" dirty="0">
                <a:solidFill>
                  <a:srgbClr val="C00000"/>
                </a:solidFill>
              </a:rPr>
              <a:t>O</a:t>
            </a:r>
            <a:r>
              <a:rPr lang="en-US" sz="1800" b="1" i="1" baseline="-25000" dirty="0">
                <a:solidFill>
                  <a:srgbClr val="C00000"/>
                </a:solidFill>
              </a:rPr>
              <a:t>3</a:t>
            </a:r>
            <a:r>
              <a:rPr lang="en-US" sz="1800" b="1" i="1" dirty="0">
                <a:solidFill>
                  <a:srgbClr val="C00000"/>
                </a:solidFill>
              </a:rPr>
              <a:t> </a:t>
            </a:r>
            <a:r>
              <a:rPr lang="en-US" sz="1800" b="1" i="1" dirty="0" smtClean="0">
                <a:solidFill>
                  <a:srgbClr val="C00000"/>
                </a:solidFill>
              </a:rPr>
              <a:t>impact</a:t>
            </a:r>
          </a:p>
          <a:p>
            <a:pPr marL="285750" indent="-285750">
              <a:spcAft>
                <a:spcPts val="600"/>
              </a:spcAft>
              <a:buFont typeface="Arial" panose="020B0604020202020204" pitchFamily="34" charset="0"/>
              <a:buChar char="•"/>
            </a:pPr>
            <a:r>
              <a:rPr lang="en-US" sz="1800" dirty="0" smtClean="0"/>
              <a:t>Two reference runs (G4SSA and RCP6.0) with no O</a:t>
            </a:r>
            <a:r>
              <a:rPr lang="en-US" sz="1800" baseline="-25000" dirty="0" smtClean="0"/>
              <a:t>3</a:t>
            </a:r>
            <a:r>
              <a:rPr lang="en-US" sz="1800" dirty="0" smtClean="0"/>
              <a:t> module, two runs with O</a:t>
            </a:r>
            <a:r>
              <a:rPr lang="en-US" sz="1800" baseline="-25000" dirty="0" smtClean="0"/>
              <a:t>3</a:t>
            </a:r>
            <a:r>
              <a:rPr lang="en-US" sz="1800" dirty="0" smtClean="0"/>
              <a:t> module from 2040 to 2049</a:t>
            </a:r>
          </a:p>
          <a:p>
            <a:pPr marL="285750" indent="-285750">
              <a:spcAft>
                <a:spcPts val="600"/>
              </a:spcAft>
              <a:buFont typeface="Arial" panose="020B0604020202020204" pitchFamily="34" charset="0"/>
              <a:buChar char="•"/>
            </a:pPr>
            <a:r>
              <a:rPr lang="en-US" sz="1800" dirty="0" smtClean="0"/>
              <a:t>Use raw climate output from GCM</a:t>
            </a:r>
            <a:endParaRPr lang="en-US" sz="1800" dirty="0"/>
          </a:p>
        </p:txBody>
      </p:sp>
      <p:grpSp>
        <p:nvGrpSpPr>
          <p:cNvPr id="11" name="Group 10"/>
          <p:cNvGrpSpPr/>
          <p:nvPr/>
        </p:nvGrpSpPr>
        <p:grpSpPr>
          <a:xfrm>
            <a:off x="1809529" y="5240897"/>
            <a:ext cx="3088104" cy="309958"/>
            <a:chOff x="1351548" y="5787189"/>
            <a:chExt cx="3088104" cy="309958"/>
          </a:xfrm>
        </p:grpSpPr>
        <p:sp>
          <p:nvSpPr>
            <p:cNvPr id="8" name="Line Callout 1 7"/>
            <p:cNvSpPr/>
            <p:nvPr/>
          </p:nvSpPr>
          <p:spPr>
            <a:xfrm flipH="1">
              <a:off x="1351548" y="5792347"/>
              <a:ext cx="990600" cy="304800"/>
            </a:xfrm>
            <a:prstGeom prst="borderCallout1">
              <a:avLst>
                <a:gd name="adj1" fmla="val 47698"/>
                <a:gd name="adj2" fmla="val -236"/>
                <a:gd name="adj3" fmla="val 37352"/>
                <a:gd name="adj4" fmla="val -147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chemeClr val="tx1"/>
                  </a:solidFill>
                </a:rPr>
                <a:t>control</a:t>
              </a:r>
              <a:endParaRPr lang="en-US" sz="1800" dirty="0">
                <a:solidFill>
                  <a:schemeClr val="tx1"/>
                </a:solidFill>
              </a:endParaRPr>
            </a:p>
          </p:txBody>
        </p:sp>
        <p:sp>
          <p:nvSpPr>
            <p:cNvPr id="9" name="Line Callout 1 8"/>
            <p:cNvSpPr/>
            <p:nvPr/>
          </p:nvSpPr>
          <p:spPr>
            <a:xfrm flipH="1">
              <a:off x="2434389" y="5787189"/>
              <a:ext cx="990600" cy="304800"/>
            </a:xfrm>
            <a:prstGeom prst="borderCallout1">
              <a:avLst>
                <a:gd name="adj1" fmla="val 40530"/>
                <a:gd name="adj2" fmla="val 434"/>
                <a:gd name="adj3" fmla="val 35972"/>
                <a:gd name="adj4" fmla="val 257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chemeClr val="tx1"/>
                  </a:solidFill>
                </a:rPr>
                <a:t>G4SSA</a:t>
              </a:r>
              <a:endParaRPr lang="en-US" sz="1800" dirty="0">
                <a:solidFill>
                  <a:schemeClr val="tx1"/>
                </a:solidFill>
              </a:endParaRPr>
            </a:p>
          </p:txBody>
        </p:sp>
        <p:sp>
          <p:nvSpPr>
            <p:cNvPr id="10" name="Line Callout 1 9"/>
            <p:cNvSpPr/>
            <p:nvPr/>
          </p:nvSpPr>
          <p:spPr>
            <a:xfrm>
              <a:off x="3525246" y="5791198"/>
              <a:ext cx="914406" cy="304800"/>
            </a:xfrm>
            <a:prstGeom prst="borderCallout1">
              <a:avLst>
                <a:gd name="adj1" fmla="val 104816"/>
                <a:gd name="adj2" fmla="val -9090"/>
                <a:gd name="adj3" fmla="val 107024"/>
                <a:gd name="adj4" fmla="val -1026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800" dirty="0" smtClean="0">
                  <a:solidFill>
                    <a:schemeClr val="tx1"/>
                  </a:solidFill>
                </a:rPr>
                <a:t>RCP6.0</a:t>
              </a:r>
              <a:endParaRPr lang="en-US" sz="1800" dirty="0">
                <a:solidFill>
                  <a:schemeClr val="tx1"/>
                </a:solidFill>
              </a:endParaRPr>
            </a:p>
          </p:txBody>
        </p:sp>
      </p:grpSp>
      <p:pic>
        <p:nvPicPr>
          <p:cNvPr id="7" name="Picture 2" descr="http://www.cesm.ucar.edu/styles/atmos/images/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656" y="96967"/>
            <a:ext cx="4667250" cy="628651"/>
          </a:xfrm>
          <a:prstGeom prst="rect">
            <a:avLst/>
          </a:prstGeom>
          <a:solidFill>
            <a:schemeClr val="tx1"/>
          </a:solidFill>
          <a:extLst/>
        </p:spPr>
      </p:pic>
      <p:sp>
        <p:nvSpPr>
          <p:cNvPr id="12" name="TextBox 11"/>
          <p:cNvSpPr txBox="1"/>
          <p:nvPr/>
        </p:nvSpPr>
        <p:spPr>
          <a:xfrm>
            <a:off x="6224955" y="1385668"/>
            <a:ext cx="2778369" cy="1015663"/>
          </a:xfrm>
          <a:prstGeom prst="rect">
            <a:avLst/>
          </a:prstGeom>
          <a:noFill/>
          <a:ln w="28575">
            <a:solidFill>
              <a:schemeClr val="tx1"/>
            </a:solidFill>
          </a:ln>
        </p:spPr>
        <p:txBody>
          <a:bodyPr wrap="square" rtlCol="0">
            <a:spAutoFit/>
          </a:bodyPr>
          <a:lstStyle/>
          <a:p>
            <a:pPr algn="ctr"/>
            <a:r>
              <a:rPr lang="en-US" sz="2000" dirty="0" smtClean="0">
                <a:solidFill>
                  <a:schemeClr val="accent6"/>
                </a:solidFill>
              </a:rPr>
              <a:t>Collaboration with </a:t>
            </a:r>
            <a:r>
              <a:rPr lang="en-US" sz="2000" dirty="0" err="1" smtClean="0">
                <a:solidFill>
                  <a:schemeClr val="accent6"/>
                </a:solidFill>
              </a:rPr>
              <a:t>Danica</a:t>
            </a:r>
            <a:r>
              <a:rPr lang="en-US" sz="2000" dirty="0" smtClean="0">
                <a:solidFill>
                  <a:schemeClr val="accent6"/>
                </a:solidFill>
              </a:rPr>
              <a:t> </a:t>
            </a:r>
            <a:r>
              <a:rPr lang="en-US" sz="2000" dirty="0" err="1" smtClean="0">
                <a:solidFill>
                  <a:schemeClr val="accent6"/>
                </a:solidFill>
              </a:rPr>
              <a:t>Lombardozzi</a:t>
            </a:r>
            <a:r>
              <a:rPr lang="en-US" sz="2000" dirty="0" smtClean="0">
                <a:solidFill>
                  <a:schemeClr val="accent6"/>
                </a:solidFill>
              </a:rPr>
              <a:t> and Peter Lawrence</a:t>
            </a:r>
            <a:endParaRPr lang="en-US" sz="2000" dirty="0">
              <a:solidFill>
                <a:schemeClr val="accent6"/>
              </a:solidFill>
            </a:endParaRPr>
          </a:p>
        </p:txBody>
      </p:sp>
    </p:spTree>
    <p:extLst>
      <p:ext uri="{BB962C8B-B14F-4D97-AF65-F5344CB8AC3E}">
        <p14:creationId xmlns:p14="http://schemas.microsoft.com/office/powerpoint/2010/main" val="775167844"/>
      </p:ext>
    </p:extLst>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8"/>
          <p:cNvGrpSpPr/>
          <p:nvPr/>
        </p:nvGrpSpPr>
        <p:grpSpPr>
          <a:xfrm>
            <a:off x="7184690" y="1447800"/>
            <a:ext cx="1925527" cy="1997865"/>
            <a:chOff x="7184690" y="1424811"/>
            <a:chExt cx="1925527" cy="1741808"/>
          </a:xfrm>
        </p:grpSpPr>
        <p:sp>
          <p:nvSpPr>
            <p:cNvPr id="6" name="TextBox 5"/>
            <p:cNvSpPr txBox="1"/>
            <p:nvPr/>
          </p:nvSpPr>
          <p:spPr>
            <a:xfrm>
              <a:off x="7231149" y="2361628"/>
              <a:ext cx="1611339" cy="804991"/>
            </a:xfrm>
            <a:prstGeom prst="rect">
              <a:avLst/>
            </a:prstGeom>
            <a:noFill/>
          </p:spPr>
          <p:txBody>
            <a:bodyPr wrap="none" rtlCol="0">
              <a:spAutoFit/>
            </a:bodyPr>
            <a:lstStyle/>
            <a:p>
              <a:pPr marL="285750" indent="-285750">
                <a:buFont typeface="Arial" panose="020B0604020202020204" pitchFamily="34" charset="0"/>
                <a:buChar char="•"/>
              </a:pPr>
              <a:r>
                <a:rPr lang="en-US" sz="1800" b="1" dirty="0" smtClean="0"/>
                <a:t>Cotton</a:t>
              </a:r>
              <a:endParaRPr lang="en-US" sz="1800" b="1" dirty="0"/>
            </a:p>
            <a:p>
              <a:pPr marL="285750" indent="-285750">
                <a:buFont typeface="Arial" panose="020B0604020202020204" pitchFamily="34" charset="0"/>
                <a:buChar char="•"/>
              </a:pPr>
              <a:r>
                <a:rPr lang="en-US" sz="1800" b="1" dirty="0" smtClean="0"/>
                <a:t>Rice</a:t>
              </a:r>
              <a:endParaRPr lang="en-US" sz="1800" b="1" dirty="0"/>
            </a:p>
            <a:p>
              <a:pPr marL="285750" indent="-285750">
                <a:buFont typeface="Arial" panose="020B0604020202020204" pitchFamily="34" charset="0"/>
                <a:buChar char="•"/>
              </a:pPr>
              <a:r>
                <a:rPr lang="en-US" sz="1800" b="1" dirty="0" smtClean="0"/>
                <a:t>Sugarcane</a:t>
              </a:r>
            </a:p>
          </p:txBody>
        </p:sp>
        <p:sp>
          <p:nvSpPr>
            <p:cNvPr id="21" name="TextBox 20"/>
            <p:cNvSpPr txBox="1"/>
            <p:nvPr/>
          </p:nvSpPr>
          <p:spPr>
            <a:xfrm>
              <a:off x="7184690" y="1424811"/>
              <a:ext cx="1925527" cy="939156"/>
            </a:xfrm>
            <a:prstGeom prst="rect">
              <a:avLst/>
            </a:prstGeom>
            <a:noFill/>
          </p:spPr>
          <p:txBody>
            <a:bodyPr wrap="none" rtlCol="0">
              <a:spAutoFit/>
            </a:bodyPr>
            <a:lstStyle/>
            <a:p>
              <a:pPr>
                <a:spcAft>
                  <a:spcPts val="1200"/>
                </a:spcAft>
              </a:pPr>
              <a:r>
                <a:rPr lang="en-US" sz="1800" b="1" dirty="0" smtClean="0"/>
                <a:t>Geoengineering:</a:t>
              </a:r>
            </a:p>
            <a:p>
              <a:r>
                <a:rPr lang="en-US" sz="1800" b="1" dirty="0" smtClean="0">
                  <a:solidFill>
                    <a:schemeClr val="accent6"/>
                  </a:solidFill>
                </a:rPr>
                <a:t>increases </a:t>
              </a:r>
            </a:p>
            <a:p>
              <a:r>
                <a:rPr lang="en-US" sz="1800" b="1" dirty="0"/>
                <a:t>p</a:t>
              </a:r>
              <a:r>
                <a:rPr lang="en-US" sz="1800" b="1" dirty="0" smtClean="0"/>
                <a:t>roduction of</a:t>
              </a:r>
              <a:endParaRPr lang="en-US" sz="1800" b="1" dirty="0"/>
            </a:p>
          </p:txBody>
        </p:sp>
      </p:grpSp>
      <p:sp>
        <p:nvSpPr>
          <p:cNvPr id="23" name="TextBox 22"/>
          <p:cNvSpPr txBox="1"/>
          <p:nvPr/>
        </p:nvSpPr>
        <p:spPr>
          <a:xfrm>
            <a:off x="7045349" y="753405"/>
            <a:ext cx="2098651" cy="646331"/>
          </a:xfrm>
          <a:prstGeom prst="rect">
            <a:avLst/>
          </a:prstGeom>
          <a:noFill/>
        </p:spPr>
        <p:txBody>
          <a:bodyPr wrap="none" rtlCol="0">
            <a:spAutoFit/>
          </a:bodyPr>
          <a:lstStyle/>
          <a:p>
            <a:pPr algn="ctr"/>
            <a:r>
              <a:rPr lang="en-US" sz="1800" b="1" dirty="0" smtClean="0">
                <a:solidFill>
                  <a:schemeClr val="accent6"/>
                </a:solidFill>
              </a:rPr>
              <a:t>Global Production</a:t>
            </a:r>
            <a:endParaRPr lang="en-US" sz="1800" b="1" dirty="0">
              <a:solidFill>
                <a:schemeClr val="accent6"/>
              </a:solidFill>
            </a:endParaRPr>
          </a:p>
          <a:p>
            <a:pPr algn="ctr"/>
            <a:r>
              <a:rPr lang="en-US" sz="1800" b="1" dirty="0" smtClean="0">
                <a:solidFill>
                  <a:schemeClr val="accent6"/>
                </a:solidFill>
              </a:rPr>
              <a:t>(Mt/</a:t>
            </a:r>
            <a:r>
              <a:rPr lang="en-US" sz="1800" b="1" dirty="0" err="1" smtClean="0">
                <a:solidFill>
                  <a:schemeClr val="accent6"/>
                </a:solidFill>
              </a:rPr>
              <a:t>yr</a:t>
            </a:r>
            <a:r>
              <a:rPr lang="en-US" sz="1800" b="1" dirty="0" smtClean="0">
                <a:solidFill>
                  <a:schemeClr val="accent6"/>
                </a:solidFill>
              </a:rPr>
              <a:t>)</a:t>
            </a:r>
          </a:p>
        </p:txBody>
      </p:sp>
      <p:grpSp>
        <p:nvGrpSpPr>
          <p:cNvPr id="8" name="Group 27"/>
          <p:cNvGrpSpPr/>
          <p:nvPr/>
        </p:nvGrpSpPr>
        <p:grpSpPr>
          <a:xfrm>
            <a:off x="7239000" y="3657600"/>
            <a:ext cx="1752601" cy="1061367"/>
            <a:chOff x="7239000" y="3506168"/>
            <a:chExt cx="1752601" cy="1061367"/>
          </a:xfrm>
        </p:grpSpPr>
        <p:sp>
          <p:nvSpPr>
            <p:cNvPr id="22" name="TextBox 21"/>
            <p:cNvSpPr txBox="1"/>
            <p:nvPr/>
          </p:nvSpPr>
          <p:spPr>
            <a:xfrm>
              <a:off x="7244463" y="3506168"/>
              <a:ext cx="1747138" cy="646331"/>
            </a:xfrm>
            <a:prstGeom prst="rect">
              <a:avLst/>
            </a:prstGeom>
            <a:noFill/>
          </p:spPr>
          <p:txBody>
            <a:bodyPr wrap="square" rtlCol="0">
              <a:spAutoFit/>
            </a:bodyPr>
            <a:lstStyle/>
            <a:p>
              <a:r>
                <a:rPr lang="en-US" sz="1800" b="1" dirty="0" smtClean="0">
                  <a:solidFill>
                    <a:schemeClr val="accent6"/>
                  </a:solidFill>
                </a:rPr>
                <a:t>decreases </a:t>
              </a:r>
              <a:r>
                <a:rPr lang="en-US" sz="1800" b="1" dirty="0" smtClean="0"/>
                <a:t>production of</a:t>
              </a:r>
              <a:endParaRPr lang="en-US" sz="1800" b="1" dirty="0"/>
            </a:p>
          </p:txBody>
        </p:sp>
        <p:sp>
          <p:nvSpPr>
            <p:cNvPr id="26" name="TextBox 25"/>
            <p:cNvSpPr txBox="1"/>
            <p:nvPr/>
          </p:nvSpPr>
          <p:spPr>
            <a:xfrm>
              <a:off x="7239000" y="4198203"/>
              <a:ext cx="1510350" cy="369332"/>
            </a:xfrm>
            <a:prstGeom prst="rect">
              <a:avLst/>
            </a:prstGeom>
            <a:noFill/>
          </p:spPr>
          <p:txBody>
            <a:bodyPr wrap="none" rtlCol="0">
              <a:spAutoFit/>
            </a:bodyPr>
            <a:lstStyle/>
            <a:p>
              <a:pPr marL="285750" indent="-285750">
                <a:buFont typeface="Arial" panose="020B0604020202020204" pitchFamily="34" charset="0"/>
                <a:buChar char="•"/>
              </a:pPr>
              <a:r>
                <a:rPr lang="en-US" sz="1800" b="1" dirty="0" smtClean="0"/>
                <a:t>Soybeans</a:t>
              </a:r>
              <a:endParaRPr lang="en-US" sz="1800" b="1" dirty="0"/>
            </a:p>
          </p:txBody>
        </p:sp>
      </p:grpSp>
      <p:sp>
        <p:nvSpPr>
          <p:cNvPr id="33" name="TextBox 32"/>
          <p:cNvSpPr txBox="1"/>
          <p:nvPr/>
        </p:nvSpPr>
        <p:spPr>
          <a:xfrm>
            <a:off x="7239000" y="5112430"/>
            <a:ext cx="1747138" cy="369332"/>
          </a:xfrm>
          <a:prstGeom prst="rect">
            <a:avLst/>
          </a:prstGeom>
          <a:noFill/>
        </p:spPr>
        <p:txBody>
          <a:bodyPr wrap="square" rtlCol="0">
            <a:spAutoFit/>
          </a:bodyPr>
          <a:lstStyle/>
          <a:p>
            <a:r>
              <a:rPr lang="en-US" sz="1800" b="1" dirty="0">
                <a:solidFill>
                  <a:schemeClr val="accent6"/>
                </a:solidFill>
              </a:rPr>
              <a:t>n</a:t>
            </a:r>
            <a:r>
              <a:rPr lang="en-US" sz="1800" b="1" dirty="0" smtClean="0">
                <a:solidFill>
                  <a:schemeClr val="accent6"/>
                </a:solidFill>
              </a:rPr>
              <a:t>o change</a:t>
            </a:r>
          </a:p>
        </p:txBody>
      </p:sp>
      <p:sp>
        <p:nvSpPr>
          <p:cNvPr id="34" name="TextBox 33"/>
          <p:cNvSpPr txBox="1"/>
          <p:nvPr/>
        </p:nvSpPr>
        <p:spPr>
          <a:xfrm>
            <a:off x="7259577" y="5486400"/>
            <a:ext cx="1122423" cy="369332"/>
          </a:xfrm>
          <a:prstGeom prst="rect">
            <a:avLst/>
          </a:prstGeom>
          <a:noFill/>
        </p:spPr>
        <p:txBody>
          <a:bodyPr wrap="none" rtlCol="0">
            <a:spAutoFit/>
          </a:bodyPr>
          <a:lstStyle/>
          <a:p>
            <a:pPr marL="285750" indent="-285750">
              <a:buFont typeface="Arial" panose="020B0604020202020204" pitchFamily="34" charset="0"/>
              <a:buChar char="•"/>
            </a:pPr>
            <a:r>
              <a:rPr lang="en-US" sz="1800" b="1" dirty="0" smtClean="0"/>
              <a:t>Maize</a:t>
            </a:r>
            <a:endParaRPr lang="en-US" sz="1800" b="1" dirty="0"/>
          </a:p>
        </p:txBody>
      </p:sp>
      <p:grpSp>
        <p:nvGrpSpPr>
          <p:cNvPr id="9" name="Group 7"/>
          <p:cNvGrpSpPr/>
          <p:nvPr/>
        </p:nvGrpSpPr>
        <p:grpSpPr>
          <a:xfrm>
            <a:off x="26773" y="213209"/>
            <a:ext cx="7112815" cy="6562117"/>
            <a:chOff x="26773" y="213209"/>
            <a:chExt cx="7112815" cy="6562117"/>
          </a:xfrm>
        </p:grpSpPr>
        <p:grpSp>
          <p:nvGrpSpPr>
            <p:cNvPr id="10" name="Group 31"/>
            <p:cNvGrpSpPr/>
            <p:nvPr/>
          </p:nvGrpSpPr>
          <p:grpSpPr>
            <a:xfrm>
              <a:off x="26773" y="220405"/>
              <a:ext cx="7112815" cy="6554921"/>
              <a:chOff x="26773" y="150679"/>
              <a:chExt cx="7112815" cy="6554921"/>
            </a:xfrm>
          </p:grpSpPr>
          <p:grpSp>
            <p:nvGrpSpPr>
              <p:cNvPr id="11" name="Group 23"/>
              <p:cNvGrpSpPr/>
              <p:nvPr/>
            </p:nvGrpSpPr>
            <p:grpSpPr>
              <a:xfrm>
                <a:off x="26773" y="150679"/>
                <a:ext cx="7112815" cy="6554921"/>
                <a:chOff x="26773" y="35010"/>
                <a:chExt cx="7112815" cy="6554921"/>
              </a:xfrm>
            </p:grpSpPr>
            <p:sp>
              <p:nvSpPr>
                <p:cNvPr id="12" name="Rectangle 11"/>
                <p:cNvSpPr/>
                <p:nvPr/>
              </p:nvSpPr>
              <p:spPr>
                <a:xfrm>
                  <a:off x="26773" y="35010"/>
                  <a:ext cx="7059827" cy="6554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13" name="Group 10"/>
                <p:cNvGrpSpPr/>
                <p:nvPr/>
              </p:nvGrpSpPr>
              <p:grpSpPr>
                <a:xfrm>
                  <a:off x="3828225" y="4724400"/>
                  <a:ext cx="3311363" cy="1651056"/>
                  <a:chOff x="4133025" y="4844534"/>
                  <a:chExt cx="3311363" cy="1651056"/>
                </a:xfrm>
              </p:grpSpPr>
              <p:cxnSp>
                <p:nvCxnSpPr>
                  <p:cNvPr id="3" name="Straight Connector 2"/>
                  <p:cNvCxnSpPr/>
                  <p:nvPr/>
                </p:nvCxnSpPr>
                <p:spPr>
                  <a:xfrm>
                    <a:off x="4191000" y="5029200"/>
                    <a:ext cx="685800" cy="0"/>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191000" y="5366266"/>
                    <a:ext cx="6858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029200" y="4844534"/>
                    <a:ext cx="971741" cy="369332"/>
                  </a:xfrm>
                  <a:prstGeom prst="rect">
                    <a:avLst/>
                  </a:prstGeom>
                  <a:noFill/>
                </p:spPr>
                <p:txBody>
                  <a:bodyPr wrap="none" rtlCol="0">
                    <a:spAutoFit/>
                  </a:bodyPr>
                  <a:lstStyle/>
                  <a:p>
                    <a:r>
                      <a:rPr lang="en-US" sz="1800" b="1" dirty="0" smtClean="0">
                        <a:solidFill>
                          <a:srgbClr val="0033CC"/>
                        </a:solidFill>
                      </a:rPr>
                      <a:t>G4SSA</a:t>
                    </a:r>
                    <a:endParaRPr lang="en-US" sz="1800" b="1" dirty="0">
                      <a:solidFill>
                        <a:srgbClr val="0033CC"/>
                      </a:solidFill>
                    </a:endParaRPr>
                  </a:p>
                </p:txBody>
              </p:sp>
              <p:sp>
                <p:nvSpPr>
                  <p:cNvPr id="17" name="TextBox 16"/>
                  <p:cNvSpPr txBox="1"/>
                  <p:nvPr/>
                </p:nvSpPr>
                <p:spPr>
                  <a:xfrm>
                    <a:off x="5029200" y="5181600"/>
                    <a:ext cx="979755" cy="369332"/>
                  </a:xfrm>
                  <a:prstGeom prst="rect">
                    <a:avLst/>
                  </a:prstGeom>
                  <a:noFill/>
                </p:spPr>
                <p:txBody>
                  <a:bodyPr wrap="none" rtlCol="0">
                    <a:spAutoFit/>
                  </a:bodyPr>
                  <a:lstStyle/>
                  <a:p>
                    <a:r>
                      <a:rPr lang="en-US" sz="1800" b="1" dirty="0" smtClean="0">
                        <a:solidFill>
                          <a:srgbClr val="C00000"/>
                        </a:solidFill>
                      </a:rPr>
                      <a:t>RCP6.0</a:t>
                    </a:r>
                    <a:endParaRPr lang="en-US" sz="1800" b="1" dirty="0">
                      <a:solidFill>
                        <a:srgbClr val="C00000"/>
                      </a:solidFill>
                    </a:endParaRPr>
                  </a:p>
                </p:txBody>
              </p:sp>
              <p:cxnSp>
                <p:nvCxnSpPr>
                  <p:cNvPr id="18" name="Straight Connector 17"/>
                  <p:cNvCxnSpPr/>
                  <p:nvPr/>
                </p:nvCxnSpPr>
                <p:spPr>
                  <a:xfrm>
                    <a:off x="4191000" y="5681953"/>
                    <a:ext cx="685800" cy="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029200" y="5504544"/>
                    <a:ext cx="973343" cy="369332"/>
                  </a:xfrm>
                  <a:prstGeom prst="rect">
                    <a:avLst/>
                  </a:prstGeom>
                  <a:noFill/>
                </p:spPr>
                <p:txBody>
                  <a:bodyPr wrap="none" rtlCol="0">
                    <a:spAutoFit/>
                  </a:bodyPr>
                  <a:lstStyle/>
                  <a:p>
                    <a:r>
                      <a:rPr lang="en-US" sz="1800" b="1" dirty="0" smtClean="0"/>
                      <a:t>Control</a:t>
                    </a:r>
                    <a:endParaRPr lang="en-US" sz="1800" b="1" dirty="0"/>
                  </a:p>
                </p:txBody>
              </p:sp>
              <p:sp>
                <p:nvSpPr>
                  <p:cNvPr id="5" name="Rectangle 4"/>
                  <p:cNvSpPr/>
                  <p:nvPr/>
                </p:nvSpPr>
                <p:spPr>
                  <a:xfrm>
                    <a:off x="4133025" y="6016173"/>
                    <a:ext cx="740148" cy="32662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TextBox 19"/>
                  <p:cNvSpPr txBox="1"/>
                  <p:nvPr/>
                </p:nvSpPr>
                <p:spPr>
                  <a:xfrm>
                    <a:off x="4953000" y="5849259"/>
                    <a:ext cx="2491388" cy="646331"/>
                  </a:xfrm>
                  <a:prstGeom prst="rect">
                    <a:avLst/>
                  </a:prstGeom>
                  <a:solidFill>
                    <a:srgbClr val="99CCFF"/>
                  </a:solidFill>
                </p:spPr>
                <p:txBody>
                  <a:bodyPr wrap="none" rtlCol="0">
                    <a:spAutoFit/>
                  </a:bodyPr>
                  <a:lstStyle/>
                  <a:p>
                    <a:r>
                      <a:rPr lang="en-US" sz="1800" b="1" dirty="0" smtClean="0"/>
                      <a:t>1 standard deviation</a:t>
                    </a:r>
                  </a:p>
                  <a:p>
                    <a:r>
                      <a:rPr lang="en-US" sz="1800" b="1" dirty="0" smtClean="0"/>
                      <a:t>of 35 years control</a:t>
                    </a:r>
                    <a:endParaRPr lang="en-US" sz="1800" b="1" dirty="0"/>
                  </a:p>
                </p:txBody>
              </p:sp>
            </p:grpSp>
          </p:grpSp>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t="6293" b="22320"/>
              <a:stretch/>
            </p:blipFill>
            <p:spPr>
              <a:xfrm>
                <a:off x="139878" y="2251679"/>
                <a:ext cx="3447288" cy="2170613"/>
              </a:xfrm>
              <a:prstGeom prst="rect">
                <a:avLst/>
              </a:prstGeom>
            </p:spPr>
          </p:pic>
          <p:pic>
            <p:nvPicPr>
              <p:cNvPr id="27" name="Picture 26"/>
              <p:cNvPicPr>
                <a:picLocks noChangeAspect="1"/>
              </p:cNvPicPr>
              <p:nvPr/>
            </p:nvPicPr>
            <p:blipFill rotWithShape="1">
              <a:blip r:embed="rId4" cstate="print">
                <a:extLst>
                  <a:ext uri="{28A0092B-C50C-407E-A947-70E740481C1C}">
                    <a14:useLocalDpi xmlns:a14="http://schemas.microsoft.com/office/drawing/2010/main" val="0"/>
                  </a:ext>
                </a:extLst>
              </a:blip>
              <a:srcRect t="6293" b="22320"/>
              <a:stretch/>
            </p:blipFill>
            <p:spPr>
              <a:xfrm>
                <a:off x="152621" y="4438594"/>
                <a:ext cx="3447288" cy="2136028"/>
              </a:xfrm>
              <a:prstGeom prst="rect">
                <a:avLst/>
              </a:prstGeom>
            </p:spPr>
          </p:pic>
          <p:pic>
            <p:nvPicPr>
              <p:cNvPr id="30" name="Picture 29"/>
              <p:cNvPicPr>
                <a:picLocks noChangeAspect="1"/>
              </p:cNvPicPr>
              <p:nvPr/>
            </p:nvPicPr>
            <p:blipFill rotWithShape="1">
              <a:blip r:embed="rId5" cstate="print">
                <a:extLst>
                  <a:ext uri="{28A0092B-C50C-407E-A947-70E740481C1C}">
                    <a14:useLocalDpi xmlns:a14="http://schemas.microsoft.com/office/drawing/2010/main" val="0"/>
                  </a:ext>
                </a:extLst>
              </a:blip>
              <a:srcRect t="6293" b="22320"/>
              <a:stretch/>
            </p:blipFill>
            <p:spPr>
              <a:xfrm>
                <a:off x="3620074" y="152400"/>
                <a:ext cx="3260041" cy="2121408"/>
              </a:xfrm>
              <a:prstGeom prst="rect">
                <a:avLst/>
              </a:prstGeom>
            </p:spPr>
          </p:pic>
          <p:pic>
            <p:nvPicPr>
              <p:cNvPr id="31" name="Picture 30"/>
              <p:cNvPicPr>
                <a:picLocks noChangeAspect="1"/>
              </p:cNvPicPr>
              <p:nvPr/>
            </p:nvPicPr>
            <p:blipFill rotWithShape="1">
              <a:blip r:embed="rId6" cstate="print">
                <a:extLst>
                  <a:ext uri="{28A0092B-C50C-407E-A947-70E740481C1C}">
                    <a14:useLocalDpi xmlns:a14="http://schemas.microsoft.com/office/drawing/2010/main" val="0"/>
                  </a:ext>
                </a:extLst>
              </a:blip>
              <a:srcRect t="7750" b="15521"/>
              <a:stretch/>
            </p:blipFill>
            <p:spPr>
              <a:xfrm>
                <a:off x="3556686" y="2347413"/>
                <a:ext cx="3447288" cy="2340257"/>
              </a:xfrm>
              <a:prstGeom prst="rect">
                <a:avLst/>
              </a:prstGeom>
            </p:spPr>
          </p:pic>
        </p:grpSp>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l="38" t="7285" r="-38" b="22785"/>
            <a:stretch/>
          </p:blipFill>
          <p:spPr>
            <a:xfrm>
              <a:off x="101200" y="213209"/>
              <a:ext cx="3518874" cy="2167128"/>
            </a:xfrm>
            <a:prstGeom prst="rect">
              <a:avLst/>
            </a:prstGeom>
          </p:spPr>
        </p:pic>
      </p:grpSp>
      <p:sp>
        <p:nvSpPr>
          <p:cNvPr id="29" name="TextBox 28"/>
          <p:cNvSpPr txBox="1"/>
          <p:nvPr/>
        </p:nvSpPr>
        <p:spPr>
          <a:xfrm>
            <a:off x="7181557" y="0"/>
            <a:ext cx="1962443" cy="707886"/>
          </a:xfrm>
          <a:prstGeom prst="rect">
            <a:avLst/>
          </a:prstGeom>
          <a:solidFill>
            <a:srgbClr val="FFFF00"/>
          </a:solidFill>
        </p:spPr>
        <p:txBody>
          <a:bodyPr wrap="square" rtlCol="0">
            <a:spAutoFit/>
          </a:bodyPr>
          <a:lstStyle/>
          <a:p>
            <a:pPr algn="ctr"/>
            <a:r>
              <a:rPr lang="en-US" sz="2000" b="1" dirty="0" smtClean="0"/>
              <a:t>With no</a:t>
            </a:r>
            <a:br>
              <a:rPr lang="en-US" sz="2000" b="1" dirty="0" smtClean="0"/>
            </a:br>
            <a:r>
              <a:rPr lang="en-US" sz="2000" b="1" dirty="0" smtClean="0"/>
              <a:t>ozone impacts</a:t>
            </a:r>
            <a:endParaRPr lang="en-US" sz="2000" b="1" dirty="0"/>
          </a:p>
        </p:txBody>
      </p:sp>
    </p:spTree>
    <p:extLst>
      <p:ext uri="{BB962C8B-B14F-4D97-AF65-F5344CB8AC3E}">
        <p14:creationId xmlns:p14="http://schemas.microsoft.com/office/powerpoint/2010/main" val="2154842532"/>
      </p:ext>
    </p:extLst>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6239" r="3125"/>
          <a:stretch/>
        </p:blipFill>
        <p:spPr>
          <a:xfrm>
            <a:off x="0" y="0"/>
            <a:ext cx="6538275" cy="6858000"/>
          </a:xfrm>
          <a:prstGeom prst="rect">
            <a:avLst/>
          </a:prstGeom>
        </p:spPr>
      </p:pic>
      <p:sp>
        <p:nvSpPr>
          <p:cNvPr id="6" name="TextBox 5"/>
          <p:cNvSpPr txBox="1"/>
          <p:nvPr/>
        </p:nvSpPr>
        <p:spPr>
          <a:xfrm>
            <a:off x="6731390" y="668216"/>
            <a:ext cx="1962443" cy="707886"/>
          </a:xfrm>
          <a:prstGeom prst="rect">
            <a:avLst/>
          </a:prstGeom>
          <a:solidFill>
            <a:srgbClr val="FFFF00"/>
          </a:solidFill>
        </p:spPr>
        <p:txBody>
          <a:bodyPr wrap="square" rtlCol="0">
            <a:spAutoFit/>
          </a:bodyPr>
          <a:lstStyle/>
          <a:p>
            <a:pPr algn="ctr"/>
            <a:r>
              <a:rPr lang="en-US" sz="2000" b="1" dirty="0" smtClean="0"/>
              <a:t>With no</a:t>
            </a:r>
            <a:br>
              <a:rPr lang="en-US" sz="2000" b="1" dirty="0" smtClean="0"/>
            </a:br>
            <a:r>
              <a:rPr lang="en-US" sz="2000" b="1" dirty="0" smtClean="0"/>
              <a:t>ozone impacts</a:t>
            </a:r>
            <a:endParaRPr lang="en-US" sz="2000" b="1" dirty="0"/>
          </a:p>
        </p:txBody>
      </p:sp>
      <p:sp>
        <p:nvSpPr>
          <p:cNvPr id="4" name="TextBox 3"/>
          <p:cNvSpPr txBox="1"/>
          <p:nvPr/>
        </p:nvSpPr>
        <p:spPr>
          <a:xfrm>
            <a:off x="6665349" y="1797784"/>
            <a:ext cx="2094523" cy="1631216"/>
          </a:xfrm>
          <a:prstGeom prst="rect">
            <a:avLst/>
          </a:prstGeom>
          <a:noFill/>
        </p:spPr>
        <p:txBody>
          <a:bodyPr wrap="square" rtlCol="0">
            <a:spAutoFit/>
          </a:bodyPr>
          <a:lstStyle/>
          <a:p>
            <a:r>
              <a:rPr lang="en-US" sz="2000" b="1" dirty="0" smtClean="0"/>
              <a:t>Temperate and tropical crops have different responses to geoengineering</a:t>
            </a:r>
            <a:endParaRPr lang="en-US" sz="2000" b="1" dirty="0"/>
          </a:p>
        </p:txBody>
      </p:sp>
    </p:spTree>
    <p:extLst>
      <p:ext uri="{BB962C8B-B14F-4D97-AF65-F5344CB8AC3E}">
        <p14:creationId xmlns:p14="http://schemas.microsoft.com/office/powerpoint/2010/main" val="2470242709"/>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6"/>
          <p:cNvSpPr txBox="1"/>
          <p:nvPr/>
        </p:nvSpPr>
        <p:spPr>
          <a:xfrm>
            <a:off x="-76200" y="152400"/>
            <a:ext cx="9347431" cy="400110"/>
          </a:xfrm>
          <a:prstGeom prst="rect">
            <a:avLst/>
          </a:prstGeom>
          <a:noFill/>
        </p:spPr>
        <p:txBody>
          <a:bodyPr wrap="none" rtlCol="0">
            <a:spAutoFit/>
          </a:bodyPr>
          <a:lstStyle/>
          <a:p>
            <a:r>
              <a:rPr lang="en-US" sz="2000" b="1" dirty="0" smtClean="0"/>
              <a:t>Temperate and tropical crops have different responses to geoengineering</a:t>
            </a:r>
            <a:endParaRPr lang="en-US" sz="2000" b="1" dirty="0"/>
          </a:p>
        </p:txBody>
      </p:sp>
      <p:grpSp>
        <p:nvGrpSpPr>
          <p:cNvPr id="3" name="Group 16"/>
          <p:cNvGrpSpPr/>
          <p:nvPr/>
        </p:nvGrpSpPr>
        <p:grpSpPr>
          <a:xfrm>
            <a:off x="381000" y="609600"/>
            <a:ext cx="8463280" cy="6172200"/>
            <a:chOff x="452120" y="609600"/>
            <a:chExt cx="8463280" cy="6172200"/>
          </a:xfrm>
        </p:grpSpPr>
        <p:sp>
          <p:nvSpPr>
            <p:cNvPr id="2" name="Rectangle 1"/>
            <p:cNvSpPr/>
            <p:nvPr/>
          </p:nvSpPr>
          <p:spPr>
            <a:xfrm>
              <a:off x="457200" y="609600"/>
              <a:ext cx="8458200" cy="6172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2"/>
            <p:cNvGrpSpPr/>
            <p:nvPr/>
          </p:nvGrpSpPr>
          <p:grpSpPr>
            <a:xfrm>
              <a:off x="762000" y="5955268"/>
              <a:ext cx="8001000" cy="684748"/>
              <a:chOff x="1752600" y="5955268"/>
              <a:chExt cx="8001000" cy="684748"/>
            </a:xfrm>
          </p:grpSpPr>
          <p:cxnSp>
            <p:nvCxnSpPr>
              <p:cNvPr id="5" name="Straight Connector 4"/>
              <p:cNvCxnSpPr/>
              <p:nvPr/>
            </p:nvCxnSpPr>
            <p:spPr>
              <a:xfrm>
                <a:off x="1752600" y="6139934"/>
                <a:ext cx="685800" cy="0"/>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590800" y="5955268"/>
                <a:ext cx="971741" cy="369332"/>
              </a:xfrm>
              <a:prstGeom prst="rect">
                <a:avLst/>
              </a:prstGeom>
              <a:noFill/>
            </p:spPr>
            <p:txBody>
              <a:bodyPr wrap="none" rtlCol="0">
                <a:spAutoFit/>
              </a:bodyPr>
              <a:lstStyle/>
              <a:p>
                <a:r>
                  <a:rPr lang="en-US" b="1" dirty="0" smtClean="0">
                    <a:solidFill>
                      <a:srgbClr val="0033CC"/>
                    </a:solidFill>
                  </a:rPr>
                  <a:t>G4SSA</a:t>
                </a:r>
                <a:endParaRPr lang="en-US" b="1" dirty="0">
                  <a:solidFill>
                    <a:srgbClr val="0033CC"/>
                  </a:solidFill>
                </a:endParaRPr>
              </a:p>
            </p:txBody>
          </p:sp>
          <p:cxnSp>
            <p:nvCxnSpPr>
              <p:cNvPr id="9" name="Straight Connector 8"/>
              <p:cNvCxnSpPr/>
              <p:nvPr/>
            </p:nvCxnSpPr>
            <p:spPr>
              <a:xfrm>
                <a:off x="1752600" y="6455350"/>
                <a:ext cx="685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590800" y="6270684"/>
                <a:ext cx="979755" cy="369332"/>
              </a:xfrm>
              <a:prstGeom prst="rect">
                <a:avLst/>
              </a:prstGeom>
              <a:noFill/>
            </p:spPr>
            <p:txBody>
              <a:bodyPr wrap="none" rtlCol="0">
                <a:spAutoFit/>
              </a:bodyPr>
              <a:lstStyle/>
              <a:p>
                <a:r>
                  <a:rPr lang="en-US" b="1" dirty="0" smtClean="0">
                    <a:solidFill>
                      <a:srgbClr val="FF0000"/>
                    </a:solidFill>
                  </a:rPr>
                  <a:t>RCP6.0</a:t>
                </a:r>
                <a:endParaRPr lang="en-US" b="1" dirty="0">
                  <a:solidFill>
                    <a:srgbClr val="FF0000"/>
                  </a:solidFill>
                </a:endParaRPr>
              </a:p>
            </p:txBody>
          </p:sp>
          <p:cxnSp>
            <p:nvCxnSpPr>
              <p:cNvPr id="11" name="Straight Connector 10"/>
              <p:cNvCxnSpPr/>
              <p:nvPr/>
            </p:nvCxnSpPr>
            <p:spPr>
              <a:xfrm>
                <a:off x="3886200" y="6139934"/>
                <a:ext cx="685800" cy="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724400" y="5955268"/>
                <a:ext cx="1061509" cy="400110"/>
              </a:xfrm>
              <a:prstGeom prst="rect">
                <a:avLst/>
              </a:prstGeom>
              <a:noFill/>
            </p:spPr>
            <p:txBody>
              <a:bodyPr wrap="none" rtlCol="0">
                <a:spAutoFit/>
              </a:bodyPr>
              <a:lstStyle/>
              <a:p>
                <a:r>
                  <a:rPr lang="en-US" sz="2000" b="1" dirty="0" smtClean="0">
                    <a:solidFill>
                      <a:schemeClr val="accent3">
                        <a:lumMod val="50000"/>
                      </a:schemeClr>
                    </a:solidFill>
                  </a:rPr>
                  <a:t>Control</a:t>
                </a:r>
                <a:endParaRPr lang="en-US" sz="2000" b="1" dirty="0">
                  <a:solidFill>
                    <a:schemeClr val="accent3">
                      <a:lumMod val="50000"/>
                    </a:schemeClr>
                  </a:solidFill>
                </a:endParaRPr>
              </a:p>
            </p:txBody>
          </p:sp>
          <p:sp>
            <p:nvSpPr>
              <p:cNvPr id="13" name="Rectangle 12"/>
              <p:cNvSpPr/>
              <p:nvPr/>
            </p:nvSpPr>
            <p:spPr>
              <a:xfrm>
                <a:off x="3908052" y="6364069"/>
                <a:ext cx="663948" cy="189131"/>
              </a:xfrm>
              <a:prstGeom prst="rect">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724400" y="6248400"/>
                <a:ext cx="5029200" cy="369332"/>
              </a:xfrm>
              <a:prstGeom prst="rect">
                <a:avLst/>
              </a:prstGeom>
              <a:noFill/>
            </p:spPr>
            <p:txBody>
              <a:bodyPr wrap="square" rtlCol="0">
                <a:spAutoFit/>
              </a:bodyPr>
              <a:lstStyle/>
              <a:p>
                <a:r>
                  <a:rPr lang="en-US" sz="1800" b="1" dirty="0" smtClean="0">
                    <a:solidFill>
                      <a:schemeClr val="bg2"/>
                    </a:solidFill>
                  </a:rPr>
                  <a:t>1 standard deviation of 35 years control</a:t>
                </a:r>
                <a:endParaRPr lang="en-US" sz="1800" b="1" dirty="0">
                  <a:solidFill>
                    <a:schemeClr val="bg2"/>
                  </a:solidFill>
                </a:endParaRPr>
              </a:p>
            </p:txBody>
          </p:sp>
        </p:gr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6293" b="16492"/>
            <a:stretch/>
          </p:blipFill>
          <p:spPr>
            <a:xfrm>
              <a:off x="452120" y="609600"/>
              <a:ext cx="4093062" cy="274320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7751" b="16492"/>
            <a:stretch/>
          </p:blipFill>
          <p:spPr>
            <a:xfrm>
              <a:off x="4591226" y="685800"/>
              <a:ext cx="4171774" cy="2743200"/>
            </a:xfrm>
            <a:prstGeom prst="rect">
              <a:avLst/>
            </a:prstGeom>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t="7751" b="16492"/>
            <a:stretch/>
          </p:blipFill>
          <p:spPr>
            <a:xfrm>
              <a:off x="500048" y="3178751"/>
              <a:ext cx="4048330" cy="2743200"/>
            </a:xfrm>
            <a:prstGeom prst="rect">
              <a:avLst/>
            </a:prstGeom>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t="6293" b="16492"/>
            <a:stretch/>
          </p:blipFill>
          <p:spPr>
            <a:xfrm>
              <a:off x="4695366" y="3212068"/>
              <a:ext cx="3990580" cy="2743200"/>
            </a:xfrm>
            <a:prstGeom prst="rect">
              <a:avLst/>
            </a:prstGeom>
          </p:spPr>
        </p:pic>
      </p:grpSp>
    </p:spTree>
    <p:extLst>
      <p:ext uri="{BB962C8B-B14F-4D97-AF65-F5344CB8AC3E}">
        <p14:creationId xmlns:p14="http://schemas.microsoft.com/office/powerpoint/2010/main" val="20295483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2278869727"/>
              </p:ext>
            </p:extLst>
          </p:nvPr>
        </p:nvGraphicFramePr>
        <p:xfrm>
          <a:off x="457202" y="1595119"/>
          <a:ext cx="8229598" cy="2900681"/>
        </p:xfrm>
        <a:graphic>
          <a:graphicData uri="http://schemas.openxmlformats.org/drawingml/2006/table">
            <a:tbl>
              <a:tblPr firstRow="1" bandRow="1">
                <a:tableStyleId>{68D230F3-CF80-4859-8CE7-A43EE81993B5}</a:tableStyleId>
              </a:tblPr>
              <a:tblGrid>
                <a:gridCol w="1371599"/>
                <a:gridCol w="1371599"/>
                <a:gridCol w="1371599"/>
                <a:gridCol w="1175658"/>
                <a:gridCol w="1259633"/>
                <a:gridCol w="1679510"/>
              </a:tblGrid>
              <a:tr h="414383">
                <a:tc>
                  <a:txBody>
                    <a:bodyPr/>
                    <a:lstStyle/>
                    <a:p>
                      <a:pPr algn="ct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t>Rice</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t>Maize</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t>Soy</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t>Cotton</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t>Sugar</a:t>
                      </a:r>
                      <a:r>
                        <a:rPr lang="en-US" sz="2000" b="1" baseline="0" dirty="0" smtClean="0"/>
                        <a:t>c</a:t>
                      </a:r>
                      <a:r>
                        <a:rPr lang="en-US" sz="2000" b="1" dirty="0" smtClean="0"/>
                        <a:t>ane</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4383">
                <a:tc>
                  <a:txBody>
                    <a:bodyPr/>
                    <a:lstStyle/>
                    <a:p>
                      <a:pPr algn="ctr"/>
                      <a:r>
                        <a:rPr lang="en-US" sz="2000" b="1" dirty="0" smtClean="0"/>
                        <a:t>U.S.</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t>-1%</a:t>
                      </a:r>
                      <a:endParaRPr lang="en-US" sz="2000" b="1" dirty="0">
                        <a:solidFill>
                          <a:schemeClr val="accent6">
                            <a:lumMod val="60000"/>
                            <a:lumOff val="4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t>-14%</a:t>
                      </a:r>
                      <a:endParaRPr lang="en-US" sz="20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rgbClr val="C00000"/>
                          </a:solidFill>
                        </a:rPr>
                        <a:t>23%</a:t>
                      </a:r>
                      <a:endParaRPr lang="en-US" sz="2000"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4383">
                <a:tc>
                  <a:txBody>
                    <a:bodyPr/>
                    <a:lstStyle/>
                    <a:p>
                      <a:pPr algn="ctr"/>
                      <a:r>
                        <a:rPr lang="en-US" sz="2000" b="1" dirty="0" smtClean="0"/>
                        <a:t>China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t>-20%</a:t>
                      </a:r>
                      <a:endParaRPr lang="en-US" sz="20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rgbClr val="C00000"/>
                          </a:solidFill>
                        </a:rPr>
                        <a:t>5%</a:t>
                      </a:r>
                      <a:endParaRPr lang="en-US" sz="2000"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rgbClr val="C00000"/>
                          </a:solidFill>
                        </a:rPr>
                        <a:t>30%</a:t>
                      </a:r>
                      <a:endParaRPr lang="en-US" sz="2000"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rgbClr val="C00000"/>
                          </a:solidFill>
                        </a:rPr>
                        <a:t>5%</a:t>
                      </a:r>
                      <a:endParaRPr lang="en-US" sz="2000"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4383">
                <a:tc>
                  <a:txBody>
                    <a:bodyPr/>
                    <a:lstStyle/>
                    <a:p>
                      <a:pPr algn="ctr"/>
                      <a:r>
                        <a:rPr lang="en-US" sz="2000" b="1" dirty="0" smtClean="0"/>
                        <a:t>India</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rgbClr val="C00000"/>
                          </a:solidFill>
                        </a:rPr>
                        <a:t>7%</a:t>
                      </a:r>
                      <a:endParaRPr lang="en-US" sz="2000"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rgbClr val="C00000"/>
                          </a:solidFill>
                        </a:rPr>
                        <a:t>20%</a:t>
                      </a:r>
                      <a:endParaRPr lang="en-US" sz="2000"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rgbClr val="C00000"/>
                          </a:solidFill>
                        </a:rPr>
                        <a:t>17%</a:t>
                      </a:r>
                      <a:endParaRPr lang="en-US" sz="2000"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4383">
                <a:tc>
                  <a:txBody>
                    <a:bodyPr/>
                    <a:lstStyle/>
                    <a:p>
                      <a:pPr algn="ctr"/>
                      <a:r>
                        <a:rPr lang="en-US" sz="2000" b="1" dirty="0" smtClean="0"/>
                        <a:t>Indonesia</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rgbClr val="C00000"/>
                          </a:solidFill>
                        </a:rPr>
                        <a:t>5%</a:t>
                      </a:r>
                      <a:endParaRPr lang="en-US" sz="2000"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rgbClr val="C00000"/>
                          </a:solidFill>
                        </a:rPr>
                        <a:t>7%</a:t>
                      </a:r>
                      <a:endParaRPr lang="en-US" sz="2000"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4383">
                <a:tc>
                  <a:txBody>
                    <a:bodyPr/>
                    <a:lstStyle/>
                    <a:p>
                      <a:pPr algn="ctr"/>
                      <a:r>
                        <a:rPr lang="en-US" sz="2000" b="1" dirty="0" smtClean="0"/>
                        <a:t>Brazil</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rgbClr val="C00000"/>
                          </a:solidFill>
                        </a:rPr>
                        <a:t>3%</a:t>
                      </a:r>
                      <a:endParaRPr lang="en-US" sz="2000"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rgbClr val="C00000"/>
                          </a:solidFill>
                        </a:rPr>
                        <a:t>13%</a:t>
                      </a:r>
                      <a:endParaRPr lang="en-US" sz="2000"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4383">
                <a:tc>
                  <a:txBody>
                    <a:bodyPr/>
                    <a:lstStyle/>
                    <a:p>
                      <a:pPr algn="ctr"/>
                      <a:r>
                        <a:rPr lang="en-US" sz="2000" b="1" dirty="0" smtClean="0"/>
                        <a:t>Argentina</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t>-17%</a:t>
                      </a:r>
                      <a:endParaRPr lang="en-US" sz="20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0" name="TextBox 9"/>
          <p:cNvSpPr txBox="1"/>
          <p:nvPr/>
        </p:nvSpPr>
        <p:spPr>
          <a:xfrm>
            <a:off x="1066800" y="457200"/>
            <a:ext cx="6992620" cy="707886"/>
          </a:xfrm>
          <a:prstGeom prst="rect">
            <a:avLst/>
          </a:prstGeom>
          <a:noFill/>
        </p:spPr>
        <p:txBody>
          <a:bodyPr wrap="none" rtlCol="0">
            <a:spAutoFit/>
          </a:bodyPr>
          <a:lstStyle/>
          <a:p>
            <a:r>
              <a:rPr lang="en-US" sz="2000" b="1" dirty="0" smtClean="0">
                <a:solidFill>
                  <a:schemeClr val="accent6"/>
                </a:solidFill>
              </a:rPr>
              <a:t>National production change (%) (G4SSA minus RCP6.0)</a:t>
            </a:r>
          </a:p>
          <a:p>
            <a:pPr algn="ctr"/>
            <a:r>
              <a:rPr lang="en-US" sz="2000" b="1" dirty="0" smtClean="0">
                <a:solidFill>
                  <a:schemeClr val="accent6"/>
                </a:solidFill>
              </a:rPr>
              <a:t>(average of 2060-2069)</a:t>
            </a:r>
            <a:endParaRPr lang="en-US" sz="2000" b="1" dirty="0">
              <a:solidFill>
                <a:schemeClr val="accent6"/>
              </a:solidFill>
            </a:endParaRPr>
          </a:p>
        </p:txBody>
      </p:sp>
      <p:sp>
        <p:nvSpPr>
          <p:cNvPr id="11" name="TextBox 10"/>
          <p:cNvSpPr txBox="1"/>
          <p:nvPr/>
        </p:nvSpPr>
        <p:spPr>
          <a:xfrm>
            <a:off x="650631" y="4681025"/>
            <a:ext cx="8387232" cy="400110"/>
          </a:xfrm>
          <a:prstGeom prst="rect">
            <a:avLst/>
          </a:prstGeom>
          <a:noFill/>
        </p:spPr>
        <p:txBody>
          <a:bodyPr wrap="none" rtlCol="0">
            <a:spAutoFit/>
          </a:bodyPr>
          <a:lstStyle/>
          <a:p>
            <a:r>
              <a:rPr lang="en-US" sz="2000" dirty="0" smtClean="0"/>
              <a:t>Countries listed are the top 3 crop production nations for each crop.</a:t>
            </a:r>
            <a:endParaRPr lang="en-US" sz="2000" dirty="0"/>
          </a:p>
        </p:txBody>
      </p:sp>
      <p:sp>
        <p:nvSpPr>
          <p:cNvPr id="5" name="TextBox 4"/>
          <p:cNvSpPr txBox="1"/>
          <p:nvPr/>
        </p:nvSpPr>
        <p:spPr>
          <a:xfrm>
            <a:off x="6970540" y="5352757"/>
            <a:ext cx="1962443" cy="707886"/>
          </a:xfrm>
          <a:prstGeom prst="rect">
            <a:avLst/>
          </a:prstGeom>
          <a:solidFill>
            <a:srgbClr val="FFFF00"/>
          </a:solidFill>
        </p:spPr>
        <p:txBody>
          <a:bodyPr wrap="square" rtlCol="0">
            <a:spAutoFit/>
          </a:bodyPr>
          <a:lstStyle/>
          <a:p>
            <a:pPr algn="ctr"/>
            <a:r>
              <a:rPr lang="en-US" sz="2000" b="1" dirty="0" smtClean="0"/>
              <a:t>With no</a:t>
            </a:r>
            <a:br>
              <a:rPr lang="en-US" sz="2000" b="1" dirty="0" smtClean="0"/>
            </a:br>
            <a:r>
              <a:rPr lang="en-US" sz="2000" b="1" dirty="0" smtClean="0"/>
              <a:t>ozone impacts</a:t>
            </a:r>
            <a:endParaRPr lang="en-US" sz="2000" b="1" dirty="0"/>
          </a:p>
        </p:txBody>
      </p:sp>
    </p:spTree>
    <p:extLst>
      <p:ext uri="{BB962C8B-B14F-4D97-AF65-F5344CB8AC3E}">
        <p14:creationId xmlns:p14="http://schemas.microsoft.com/office/powerpoint/2010/main" val="2596572794"/>
      </p:ext>
    </p:extLst>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8322" t="33058" r="12928" b="27567"/>
          <a:stretch/>
        </p:blipFill>
        <p:spPr>
          <a:xfrm>
            <a:off x="91439" y="1087764"/>
            <a:ext cx="8961120" cy="5798372"/>
          </a:xfrm>
          <a:prstGeom prst="rect">
            <a:avLst/>
          </a:prstGeom>
        </p:spPr>
      </p:pic>
      <p:sp>
        <p:nvSpPr>
          <p:cNvPr id="3" name="TextBox 2"/>
          <p:cNvSpPr txBox="1"/>
          <p:nvPr/>
        </p:nvSpPr>
        <p:spPr>
          <a:xfrm>
            <a:off x="-1" y="119576"/>
            <a:ext cx="8996289" cy="830997"/>
          </a:xfrm>
          <a:prstGeom prst="rect">
            <a:avLst/>
          </a:prstGeom>
          <a:noFill/>
        </p:spPr>
        <p:txBody>
          <a:bodyPr wrap="square" rtlCol="0">
            <a:spAutoFit/>
          </a:bodyPr>
          <a:lstStyle/>
          <a:p>
            <a:pPr algn="ctr"/>
            <a:r>
              <a:rPr lang="en-US" altLang="zh-CN" dirty="0" smtClean="0"/>
              <a:t>Ten-year average maize production change difference (%)</a:t>
            </a:r>
            <a:br>
              <a:rPr lang="en-US" altLang="zh-CN" dirty="0" smtClean="0"/>
            </a:br>
            <a:r>
              <a:rPr lang="en-US" altLang="zh-CN" dirty="0" smtClean="0"/>
              <a:t>with O</a:t>
            </a:r>
            <a:r>
              <a:rPr lang="en-US" altLang="zh-CN" baseline="-25000" dirty="0" smtClean="0"/>
              <a:t>3</a:t>
            </a:r>
            <a:r>
              <a:rPr lang="en-US" altLang="zh-CN" dirty="0" smtClean="0"/>
              <a:t> impacts from G4SSA as compared to RCP6.0</a:t>
            </a:r>
            <a:endParaRPr lang="en-US" dirty="0"/>
          </a:p>
        </p:txBody>
      </p:sp>
    </p:spTree>
    <p:extLst>
      <p:ext uri="{BB962C8B-B14F-4D97-AF65-F5344CB8AC3E}">
        <p14:creationId xmlns:p14="http://schemas.microsoft.com/office/powerpoint/2010/main" val="1899771871"/>
      </p:ext>
    </p:extLst>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8322" t="33058" r="12928" b="27567"/>
          <a:stretch/>
        </p:blipFill>
        <p:spPr>
          <a:xfrm>
            <a:off x="91439" y="1129968"/>
            <a:ext cx="8961120" cy="5798372"/>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372794" y="119576"/>
                <a:ext cx="8771206" cy="1004057"/>
              </a:xfrm>
              <a:prstGeom prst="rect">
                <a:avLst/>
              </a:prstGeom>
              <a:noFill/>
            </p:spPr>
            <p:txBody>
              <a:bodyPr wrap="square" rtlCol="0">
                <a:spAutoFit/>
              </a:bodyPr>
              <a:lstStyle/>
              <a:p>
                <a:pPr algn="ctr"/>
                <a:r>
                  <a:rPr lang="en-US" altLang="zh-CN" dirty="0" smtClean="0"/>
                  <a:t>Ten year averaged maize production change difference (%)</a:t>
                </a:r>
                <a:br>
                  <a:rPr lang="en-US" altLang="zh-CN" dirty="0" smtClean="0"/>
                </a:br>
                <a14:m>
                  <m:oMathPara xmlns="" xmlns:m="http://schemas.openxmlformats.org/officeDocument/2006/math">
                    <m:oMathParaPr>
                      <m:jc m:val="centerGroup"/>
                    </m:oMathParaPr>
                    <m:oMath xmlns:m="http://schemas.openxmlformats.org/officeDocument/2006/math">
                      <m:r>
                        <a:rPr lang="en-US" altLang="zh-CN" sz="1600" b="0" i="0" smtClean="0">
                          <a:latin typeface="Cambria Math" panose="02040503050406030204" pitchFamily="18" charset="0"/>
                        </a:rPr>
                        <m:t>100∗(</m:t>
                      </m:r>
                      <m:f>
                        <m:fPr>
                          <m:ctrlPr>
                            <a:rPr lang="en-US" altLang="zh-CN" sz="1600" i="1" smtClean="0">
                              <a:latin typeface="Cambria Math" panose="02040503050406030204" pitchFamily="18" charset="0"/>
                            </a:rPr>
                          </m:ctrlPr>
                        </m:fPr>
                        <m:num>
                          <m:sSub>
                            <m:sSubPr>
                              <m:ctrlPr>
                                <a:rPr lang="en-US" altLang="zh-CN" sz="1600" i="1" smtClean="0">
                                  <a:latin typeface="Cambria Math" panose="02040503050406030204" pitchFamily="18" charset="0"/>
                                </a:rPr>
                              </m:ctrlPr>
                            </m:sSubPr>
                            <m:e>
                              <m:r>
                                <a:rPr lang="en-US" altLang="zh-CN" sz="1600" b="0" i="1" smtClean="0">
                                  <a:latin typeface="Cambria Math" panose="02040503050406030204" pitchFamily="18" charset="0"/>
                                </a:rPr>
                                <m:t>𝑃</m:t>
                              </m:r>
                            </m:e>
                            <m:sub>
                              <m:r>
                                <a:rPr lang="en-US" altLang="zh-CN" sz="1600" b="0" i="1" smtClean="0">
                                  <a:latin typeface="Cambria Math" panose="02040503050406030204" pitchFamily="18" charset="0"/>
                                </a:rPr>
                                <m:t>𝐺</m:t>
                              </m:r>
                              <m:r>
                                <a:rPr lang="en-US" altLang="zh-CN" sz="1600" b="0" i="1" smtClean="0">
                                  <a:latin typeface="Cambria Math" panose="02040503050406030204" pitchFamily="18" charset="0"/>
                                </a:rPr>
                                <m:t>4</m:t>
                              </m:r>
                              <m:r>
                                <a:rPr lang="en-US" altLang="zh-CN" sz="1600" b="0" i="1" smtClean="0">
                                  <a:latin typeface="Cambria Math" panose="02040503050406030204" pitchFamily="18" charset="0"/>
                                </a:rPr>
                                <m:t>𝑆𝑆𝐴</m:t>
                              </m:r>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𝑂</m:t>
                                  </m:r>
                                </m:e>
                                <m:sub>
                                  <m:r>
                                    <a:rPr lang="en-US" altLang="zh-CN" sz="1600" b="0" i="1" smtClean="0">
                                      <a:latin typeface="Cambria Math" panose="02040503050406030204" pitchFamily="18" charset="0"/>
                                    </a:rPr>
                                    <m:t>3</m:t>
                                  </m:r>
                                </m:sub>
                              </m:sSub>
                            </m:sub>
                          </m:sSub>
                          <m:r>
                            <a:rPr lang="en-US" altLang="zh-CN" sz="1600" b="0" i="1" smtClean="0">
                              <a:latin typeface="Cambria Math" panose="02040503050406030204" pitchFamily="18" charset="0"/>
                            </a:rPr>
                            <m:t>−</m:t>
                          </m:r>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𝑃</m:t>
                              </m:r>
                            </m:e>
                            <m:sub>
                              <m:r>
                                <a:rPr lang="en-US" altLang="zh-CN" sz="1600" b="0" i="1" smtClean="0">
                                  <a:latin typeface="Cambria Math" panose="02040503050406030204" pitchFamily="18" charset="0"/>
                                </a:rPr>
                                <m:t>𝑅𝐶𝑃</m:t>
                              </m:r>
                              <m:r>
                                <a:rPr lang="en-US" altLang="zh-CN" sz="1600" b="0" i="1" smtClean="0">
                                  <a:latin typeface="Cambria Math" panose="02040503050406030204" pitchFamily="18" charset="0"/>
                                </a:rPr>
                                <m:t>6.0</m:t>
                              </m:r>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𝑂</m:t>
                                  </m:r>
                                </m:e>
                                <m:sub>
                                  <m:r>
                                    <a:rPr lang="en-US" altLang="zh-CN" sz="1600" b="0" i="1" smtClean="0">
                                      <a:latin typeface="Cambria Math" panose="02040503050406030204" pitchFamily="18" charset="0"/>
                                    </a:rPr>
                                    <m:t>3</m:t>
                                  </m:r>
                                </m:sub>
                              </m:sSub>
                            </m:sub>
                          </m:sSub>
                        </m:num>
                        <m:den>
                          <m:sSub>
                            <m:sSubPr>
                              <m:ctrlPr>
                                <a:rPr lang="en-US" altLang="zh-CN" sz="1600" i="1" smtClean="0">
                                  <a:latin typeface="Cambria Math" panose="02040503050406030204" pitchFamily="18" charset="0"/>
                                </a:rPr>
                              </m:ctrlPr>
                            </m:sSubPr>
                            <m:e>
                              <m:r>
                                <a:rPr lang="en-US" altLang="zh-CN" sz="1600" b="0" i="1" smtClean="0">
                                  <a:latin typeface="Cambria Math" panose="02040503050406030204" pitchFamily="18" charset="0"/>
                                </a:rPr>
                                <m:t>𝑃</m:t>
                              </m:r>
                            </m:e>
                            <m:sub>
                              <m:r>
                                <a:rPr lang="en-US" altLang="zh-CN" sz="1600" b="0" i="1" smtClean="0">
                                  <a:latin typeface="Cambria Math" panose="02040503050406030204" pitchFamily="18" charset="0"/>
                                </a:rPr>
                                <m:t>𝑅𝐶𝑃</m:t>
                              </m:r>
                              <m:r>
                                <a:rPr lang="en-US" altLang="zh-CN" sz="1600" b="0" i="1" smtClean="0">
                                  <a:latin typeface="Cambria Math" panose="02040503050406030204" pitchFamily="18" charset="0"/>
                                </a:rPr>
                                <m:t>6.0</m:t>
                              </m:r>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𝑂</m:t>
                                  </m:r>
                                </m:e>
                                <m:sub>
                                  <m:r>
                                    <a:rPr lang="en-US" altLang="zh-CN" sz="1600" b="0" i="1" smtClean="0">
                                      <a:latin typeface="Cambria Math" panose="02040503050406030204" pitchFamily="18" charset="0"/>
                                    </a:rPr>
                                    <m:t>3</m:t>
                                  </m:r>
                                </m:sub>
                              </m:sSub>
                            </m:sub>
                          </m:sSub>
                        </m:den>
                      </m:f>
                      <m:r>
                        <a:rPr lang="en-US" altLang="zh-CN" sz="1600" b="0" i="1" smtClean="0">
                          <a:latin typeface="Cambria Math" panose="02040503050406030204" pitchFamily="18" charset="0"/>
                        </a:rPr>
                        <m:t>−</m:t>
                      </m:r>
                      <m:f>
                        <m:fPr>
                          <m:ctrlPr>
                            <a:rPr lang="en-US" altLang="zh-CN" sz="1600" i="1">
                              <a:latin typeface="Cambria Math" panose="02040503050406030204" pitchFamily="18" charset="0"/>
                            </a:rPr>
                          </m:ctrlPr>
                        </m:fPr>
                        <m:num>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𝑃</m:t>
                              </m:r>
                            </m:e>
                            <m:sub>
                              <m:r>
                                <a:rPr lang="en-US" altLang="zh-CN" sz="1600" i="1">
                                  <a:latin typeface="Cambria Math" panose="02040503050406030204" pitchFamily="18" charset="0"/>
                                </a:rPr>
                                <m:t>𝐺</m:t>
                              </m:r>
                              <m:r>
                                <a:rPr lang="en-US" altLang="zh-CN" sz="1600" i="1">
                                  <a:latin typeface="Cambria Math" panose="02040503050406030204" pitchFamily="18" charset="0"/>
                                </a:rPr>
                                <m:t>4</m:t>
                              </m:r>
                              <m:r>
                                <a:rPr lang="en-US" altLang="zh-CN" sz="1600" i="1">
                                  <a:latin typeface="Cambria Math" panose="02040503050406030204" pitchFamily="18" charset="0"/>
                                </a:rPr>
                                <m:t>𝑆𝑆𝐴</m:t>
                              </m:r>
                            </m:sub>
                          </m:sSub>
                          <m:r>
                            <a:rPr lang="en-US" altLang="zh-CN" sz="1600" i="1">
                              <a:latin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𝑃</m:t>
                              </m:r>
                            </m:e>
                            <m:sub>
                              <m:r>
                                <a:rPr lang="en-US" altLang="zh-CN" sz="1600" i="1">
                                  <a:latin typeface="Cambria Math" panose="02040503050406030204" pitchFamily="18" charset="0"/>
                                </a:rPr>
                                <m:t>𝑅𝐶𝑃</m:t>
                              </m:r>
                              <m:r>
                                <a:rPr lang="en-US" altLang="zh-CN" sz="1600" i="1">
                                  <a:latin typeface="Cambria Math" panose="02040503050406030204" pitchFamily="18" charset="0"/>
                                </a:rPr>
                                <m:t>6.0</m:t>
                              </m:r>
                            </m:sub>
                          </m:sSub>
                        </m:num>
                        <m:den>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𝑃</m:t>
                              </m:r>
                            </m:e>
                            <m:sub>
                              <m:r>
                                <a:rPr lang="en-US" altLang="zh-CN" sz="1600" i="1">
                                  <a:latin typeface="Cambria Math" panose="02040503050406030204" pitchFamily="18" charset="0"/>
                                </a:rPr>
                                <m:t>𝑅𝐶𝑃</m:t>
                              </m:r>
                              <m:r>
                                <a:rPr lang="en-US" altLang="zh-CN" sz="1600" i="1">
                                  <a:latin typeface="Cambria Math" panose="02040503050406030204" pitchFamily="18" charset="0"/>
                                </a:rPr>
                                <m:t>6.0</m:t>
                              </m:r>
                            </m:sub>
                          </m:sSub>
                        </m:den>
                      </m:f>
                      <m:r>
                        <a:rPr lang="en-US" altLang="zh-CN" sz="1600" b="0" i="1" smtClean="0">
                          <a:latin typeface="Cambria Math" panose="02040503050406030204" pitchFamily="18" charset="0"/>
                        </a:rPr>
                        <m:t>)</m:t>
                      </m:r>
                    </m:oMath>
                  </m:oMathPara>
                </a14:m>
                <a:endParaRPr lang="en-US" sz="1600" dirty="0"/>
              </a:p>
            </p:txBody>
          </p:sp>
        </mc:Choice>
        <mc:Fallback xmlns="">
          <p:sp>
            <p:nvSpPr>
              <p:cNvPr id="3" name="TextBox 2"/>
              <p:cNvSpPr txBox="1">
                <a:spLocks noRot="1" noChangeAspect="1" noMove="1" noResize="1" noEditPoints="1" noAdjustHandles="1" noChangeArrowheads="1" noChangeShapeType="1" noTextEdit="1"/>
              </p:cNvSpPr>
              <p:nvPr/>
            </p:nvSpPr>
            <p:spPr>
              <a:xfrm>
                <a:off x="372794" y="119576"/>
                <a:ext cx="8771206" cy="1004057"/>
              </a:xfrm>
              <a:prstGeom prst="rect">
                <a:avLst/>
              </a:prstGeom>
              <a:blipFill rotWithShape="0">
                <a:blip r:embed="rId4" cstate="print"/>
                <a:stretch>
                  <a:fillRect t="-4878"/>
                </a:stretch>
              </a:blipFill>
            </p:spPr>
            <p:txBody>
              <a:bodyPr/>
              <a:lstStyle/>
              <a:p>
                <a:r>
                  <a:rPr lang="en-US" dirty="0">
                    <a:noFill/>
                  </a:rPr>
                  <a:t> </a:t>
                </a:r>
              </a:p>
            </p:txBody>
          </p:sp>
        </mc:Fallback>
      </mc:AlternateContent>
    </p:spTree>
    <p:extLst>
      <p:ext uri="{BB962C8B-B14F-4D97-AF65-F5344CB8AC3E}">
        <p14:creationId xmlns:p14="http://schemas.microsoft.com/office/powerpoint/2010/main" val="32191930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72164" name="Text Box 4"/>
          <p:cNvSpPr txBox="1">
            <a:spLocks noChangeArrowheads="1"/>
          </p:cNvSpPr>
          <p:nvPr/>
        </p:nvSpPr>
        <p:spPr bwMode="auto">
          <a:xfrm>
            <a:off x="1600200" y="0"/>
            <a:ext cx="7543800" cy="1000274"/>
          </a:xfrm>
          <a:prstGeom prst="rect">
            <a:avLst/>
          </a:prstGeom>
          <a:noFill/>
          <a:ln w="9525">
            <a:noFill/>
            <a:miter lim="800000"/>
            <a:headEnd/>
            <a:tailEnd/>
          </a:ln>
          <a:effectLst/>
        </p:spPr>
        <p:txBody>
          <a:bodyPr wrap="square">
            <a:spAutoFit/>
          </a:bodyPr>
          <a:lstStyle/>
          <a:p>
            <a:pPr algn="ctr">
              <a:spcBef>
                <a:spcPts val="4200"/>
              </a:spcBef>
            </a:pPr>
            <a:r>
              <a:rPr lang="en-US" sz="1800" b="1" dirty="0"/>
              <a:t>“The unequivocal detection of the enhanced greenhouse </a:t>
            </a:r>
            <a:r>
              <a:rPr lang="en-US" sz="1800" b="1" dirty="0" smtClean="0"/>
              <a:t>effect from </a:t>
            </a:r>
            <a:r>
              <a:rPr lang="en-US" sz="1800" b="1" dirty="0"/>
              <a:t>observations is not likely for a decade or more.”</a:t>
            </a:r>
          </a:p>
          <a:p>
            <a:pPr algn="ctr">
              <a:spcBef>
                <a:spcPts val="600"/>
              </a:spcBef>
            </a:pPr>
            <a:r>
              <a:rPr lang="en-US" sz="1800" b="1" i="1" dirty="0">
                <a:solidFill>
                  <a:schemeClr val="accent2"/>
                </a:solidFill>
              </a:rPr>
              <a:t>Climate Change </a:t>
            </a:r>
            <a:r>
              <a:rPr lang="en-US" sz="1800" i="1" dirty="0">
                <a:solidFill>
                  <a:schemeClr val="accent2"/>
                </a:solidFill>
              </a:rPr>
              <a:t>– The IPCC Scientific Assessment (1990)</a:t>
            </a:r>
          </a:p>
        </p:txBody>
      </p:sp>
      <p:grpSp>
        <p:nvGrpSpPr>
          <p:cNvPr id="2" name="Group 12"/>
          <p:cNvGrpSpPr/>
          <p:nvPr/>
        </p:nvGrpSpPr>
        <p:grpSpPr>
          <a:xfrm>
            <a:off x="0" y="2819400"/>
            <a:ext cx="7489371" cy="2270760"/>
            <a:chOff x="0" y="2819400"/>
            <a:chExt cx="7489371" cy="2270760"/>
          </a:xfrm>
        </p:grpSpPr>
        <p:sp>
          <p:nvSpPr>
            <p:cNvPr id="1372163" name="Text Box 3"/>
            <p:cNvSpPr txBox="1">
              <a:spLocks noChangeArrowheads="1"/>
            </p:cNvSpPr>
            <p:nvPr/>
          </p:nvSpPr>
          <p:spPr bwMode="auto">
            <a:xfrm>
              <a:off x="1621971" y="2819400"/>
              <a:ext cx="5867400" cy="1277273"/>
            </a:xfrm>
            <a:prstGeom prst="rect">
              <a:avLst/>
            </a:prstGeom>
            <a:noFill/>
            <a:ln w="9525">
              <a:noFill/>
              <a:miter lim="800000"/>
              <a:headEnd/>
              <a:tailEnd/>
            </a:ln>
            <a:effectLst/>
          </p:spPr>
          <p:txBody>
            <a:bodyPr wrap="square">
              <a:spAutoFit/>
            </a:bodyPr>
            <a:lstStyle/>
            <a:p>
              <a:pPr algn="ctr"/>
              <a:r>
                <a:rPr lang="en-US" sz="1800" b="1" dirty="0"/>
                <a:t>“Most of the observed warming over the last 50 years is likely to have been due to the increase in greenhouse gas concentrations.”</a:t>
              </a:r>
            </a:p>
            <a:p>
              <a:pPr algn="ctr">
                <a:spcBef>
                  <a:spcPts val="600"/>
                </a:spcBef>
              </a:pPr>
              <a:r>
                <a:rPr lang="en-US" sz="1800" b="1" i="1" dirty="0">
                  <a:solidFill>
                    <a:schemeClr val="accent2"/>
                  </a:solidFill>
                </a:rPr>
                <a:t>Climate Change </a:t>
              </a:r>
              <a:r>
                <a:rPr lang="en-US" sz="1800" b="1" i="1" dirty="0" smtClean="0">
                  <a:solidFill>
                    <a:schemeClr val="accent2"/>
                  </a:solidFill>
                </a:rPr>
                <a:t>2001</a:t>
              </a:r>
              <a:r>
                <a:rPr lang="en-US" sz="1800" i="1" dirty="0" smtClean="0">
                  <a:solidFill>
                    <a:schemeClr val="accent2"/>
                  </a:solidFill>
                </a:rPr>
                <a:t> </a:t>
              </a:r>
              <a:r>
                <a:rPr lang="en-US" sz="1800" i="1" dirty="0">
                  <a:solidFill>
                    <a:schemeClr val="accent2"/>
                  </a:solidFill>
                </a:rPr>
                <a:t>– The Third </a:t>
              </a:r>
              <a:r>
                <a:rPr lang="en-US" sz="1800" i="1" dirty="0" smtClean="0">
                  <a:solidFill>
                    <a:schemeClr val="accent2"/>
                  </a:solidFill>
                </a:rPr>
                <a:t> IPCC Assessment</a:t>
              </a:r>
              <a:endParaRPr lang="en-US" sz="1800" i="1" dirty="0">
                <a:solidFill>
                  <a:schemeClr val="accent2"/>
                </a:solidFill>
              </a:endParaRPr>
            </a:p>
          </p:txBody>
        </p:sp>
        <p:pic>
          <p:nvPicPr>
            <p:cNvPr id="6" name="Picture 5" descr="2001IPCCWGI_270x360.jpg"/>
            <p:cNvPicPr>
              <a:picLocks noChangeAspect="1"/>
            </p:cNvPicPr>
            <p:nvPr/>
          </p:nvPicPr>
          <p:blipFill>
            <a:blip r:embed="rId3" cstate="print"/>
            <a:stretch>
              <a:fillRect/>
            </a:stretch>
          </p:blipFill>
          <p:spPr>
            <a:xfrm>
              <a:off x="0" y="2895600"/>
              <a:ext cx="1645920" cy="2194560"/>
            </a:xfrm>
            <a:prstGeom prst="rect">
              <a:avLst/>
            </a:prstGeom>
          </p:spPr>
        </p:pic>
      </p:grpSp>
      <p:grpSp>
        <p:nvGrpSpPr>
          <p:cNvPr id="3" name="Group 13"/>
          <p:cNvGrpSpPr/>
          <p:nvPr/>
        </p:nvGrpSpPr>
        <p:grpSpPr>
          <a:xfrm>
            <a:off x="1563915" y="4663440"/>
            <a:ext cx="7580085" cy="2194560"/>
            <a:chOff x="1563915" y="4663440"/>
            <a:chExt cx="7580085" cy="2194560"/>
          </a:xfrm>
        </p:grpSpPr>
        <p:sp>
          <p:nvSpPr>
            <p:cNvPr id="1372165" name="Text Box 5"/>
            <p:cNvSpPr txBox="1">
              <a:spLocks noChangeArrowheads="1"/>
            </p:cNvSpPr>
            <p:nvPr/>
          </p:nvSpPr>
          <p:spPr bwMode="auto">
            <a:xfrm>
              <a:off x="1563915" y="4694128"/>
              <a:ext cx="6019800" cy="1554272"/>
            </a:xfrm>
            <a:prstGeom prst="rect">
              <a:avLst/>
            </a:prstGeom>
            <a:noFill/>
            <a:ln w="38100">
              <a:noFill/>
              <a:miter lim="800000"/>
              <a:headEnd/>
              <a:tailEnd type="none" w="lg" len="lg"/>
            </a:ln>
            <a:effectLst/>
          </p:spPr>
          <p:txBody>
            <a:bodyPr wrap="square">
              <a:spAutoFit/>
            </a:bodyPr>
            <a:lstStyle/>
            <a:p>
              <a:pPr algn="ctr"/>
              <a:r>
                <a:rPr lang="en-US" sz="1800" b="1" dirty="0"/>
                <a:t>“Most of the observed increase in globally averaged </a:t>
              </a:r>
              <a:r>
                <a:rPr lang="en-US" sz="1800" b="1" dirty="0" smtClean="0"/>
                <a:t>temperatures since </a:t>
              </a:r>
              <a:r>
                <a:rPr lang="en-US" sz="1800" b="1" dirty="0"/>
                <a:t>the mid-20th century is very likely due to </a:t>
              </a:r>
              <a:r>
                <a:rPr lang="en-US" sz="1800" b="1" dirty="0" smtClean="0"/>
                <a:t>the observed </a:t>
              </a:r>
              <a:r>
                <a:rPr lang="en-US" sz="1800" b="1" dirty="0"/>
                <a:t>increase in anthropogenic greenhouse gas concentrations.”</a:t>
              </a:r>
              <a:endParaRPr lang="en-US" sz="1800" dirty="0"/>
            </a:p>
            <a:p>
              <a:pPr algn="ctr">
                <a:spcBef>
                  <a:spcPts val="600"/>
                </a:spcBef>
              </a:pPr>
              <a:r>
                <a:rPr lang="en-US" sz="1800" b="1" i="1" dirty="0">
                  <a:solidFill>
                    <a:schemeClr val="accent2"/>
                  </a:solidFill>
                </a:rPr>
                <a:t>Climate Change 2007</a:t>
              </a:r>
              <a:r>
                <a:rPr lang="en-US" sz="1800" i="1" dirty="0">
                  <a:solidFill>
                    <a:schemeClr val="accent2"/>
                  </a:solidFill>
                </a:rPr>
                <a:t> – The Fourth </a:t>
              </a:r>
              <a:r>
                <a:rPr lang="en-US" sz="1800" i="1" dirty="0" smtClean="0">
                  <a:solidFill>
                    <a:schemeClr val="accent2"/>
                  </a:solidFill>
                </a:rPr>
                <a:t>IPCC Assessment</a:t>
              </a:r>
              <a:endParaRPr lang="en-US" sz="1800" dirty="0"/>
            </a:p>
          </p:txBody>
        </p:sp>
        <p:pic>
          <p:nvPicPr>
            <p:cNvPr id="7" name="Picture 6" descr="2007WGI_270x360.jpg"/>
            <p:cNvPicPr>
              <a:picLocks noChangeAspect="1"/>
            </p:cNvPicPr>
            <p:nvPr/>
          </p:nvPicPr>
          <p:blipFill>
            <a:blip r:embed="rId4" cstate="print"/>
            <a:stretch>
              <a:fillRect/>
            </a:stretch>
          </p:blipFill>
          <p:spPr>
            <a:xfrm>
              <a:off x="7498080" y="4663440"/>
              <a:ext cx="1645920" cy="2194560"/>
            </a:xfrm>
            <a:prstGeom prst="rect">
              <a:avLst/>
            </a:prstGeom>
          </p:spPr>
        </p:pic>
      </p:grpSp>
      <p:grpSp>
        <p:nvGrpSpPr>
          <p:cNvPr id="4" name="Group 11"/>
          <p:cNvGrpSpPr/>
          <p:nvPr/>
        </p:nvGrpSpPr>
        <p:grpSpPr>
          <a:xfrm>
            <a:off x="1752600" y="1295400"/>
            <a:ext cx="7391400" cy="2270760"/>
            <a:chOff x="1752600" y="1295400"/>
            <a:chExt cx="7391400" cy="2270760"/>
          </a:xfrm>
        </p:grpSpPr>
        <p:sp>
          <p:nvSpPr>
            <p:cNvPr id="1372162" name="Text Box 2"/>
            <p:cNvSpPr txBox="1">
              <a:spLocks noChangeArrowheads="1"/>
            </p:cNvSpPr>
            <p:nvPr/>
          </p:nvSpPr>
          <p:spPr bwMode="auto">
            <a:xfrm>
              <a:off x="1752600" y="1295400"/>
              <a:ext cx="5715000" cy="1277273"/>
            </a:xfrm>
            <a:prstGeom prst="rect">
              <a:avLst/>
            </a:prstGeom>
            <a:noFill/>
            <a:ln w="9525">
              <a:noFill/>
              <a:miter lim="800000"/>
              <a:headEnd/>
              <a:tailEnd/>
            </a:ln>
            <a:effectLst/>
          </p:spPr>
          <p:txBody>
            <a:bodyPr wrap="square">
              <a:spAutoFit/>
            </a:bodyPr>
            <a:lstStyle/>
            <a:p>
              <a:pPr algn="ctr">
                <a:spcBef>
                  <a:spcPts val="4200"/>
                </a:spcBef>
              </a:pPr>
              <a:r>
                <a:rPr lang="en-US" sz="1800" b="1" dirty="0"/>
                <a:t>“The balance of evidence suggests</a:t>
              </a:r>
            </a:p>
            <a:p>
              <a:pPr algn="ctr"/>
              <a:r>
                <a:rPr lang="en-US" sz="1800" b="1" dirty="0"/>
                <a:t>a discernible human influence on global climate.”</a:t>
              </a:r>
            </a:p>
            <a:p>
              <a:pPr algn="ctr">
                <a:spcBef>
                  <a:spcPts val="600"/>
                </a:spcBef>
              </a:pPr>
              <a:r>
                <a:rPr lang="en-US" sz="1800" b="1" i="1" dirty="0">
                  <a:solidFill>
                    <a:schemeClr val="accent2"/>
                  </a:solidFill>
                </a:rPr>
                <a:t>Climate Change 1995 </a:t>
              </a:r>
              <a:r>
                <a:rPr lang="en-US" sz="1800" i="1" dirty="0">
                  <a:solidFill>
                    <a:schemeClr val="accent2"/>
                  </a:solidFill>
                </a:rPr>
                <a:t>– The Second </a:t>
              </a:r>
              <a:r>
                <a:rPr lang="en-US" sz="1800" i="1" dirty="0" smtClean="0">
                  <a:solidFill>
                    <a:schemeClr val="accent2"/>
                  </a:solidFill>
                </a:rPr>
                <a:t> IPCC Assessment</a:t>
              </a:r>
              <a:endParaRPr lang="en-US" sz="1800" i="1" dirty="0">
                <a:solidFill>
                  <a:schemeClr val="accent2"/>
                </a:solidFill>
              </a:endParaRPr>
            </a:p>
          </p:txBody>
        </p:sp>
        <p:pic>
          <p:nvPicPr>
            <p:cNvPr id="8" name="Picture 7" descr="1995IPCC_270x360.jpg"/>
            <p:cNvPicPr>
              <a:picLocks noChangeAspect="1"/>
            </p:cNvPicPr>
            <p:nvPr/>
          </p:nvPicPr>
          <p:blipFill>
            <a:blip r:embed="rId5" cstate="print"/>
            <a:stretch>
              <a:fillRect/>
            </a:stretch>
          </p:blipFill>
          <p:spPr>
            <a:xfrm>
              <a:off x="7498080" y="1371600"/>
              <a:ext cx="1645920" cy="2194560"/>
            </a:xfrm>
            <a:prstGeom prst="rect">
              <a:avLst/>
            </a:prstGeom>
          </p:spPr>
        </p:pic>
      </p:grpSp>
      <p:pic>
        <p:nvPicPr>
          <p:cNvPr id="1421313" name="Picture 1"/>
          <p:cNvPicPr>
            <a:picLocks noChangeAspect="1" noChangeArrowheads="1"/>
          </p:cNvPicPr>
          <p:nvPr/>
        </p:nvPicPr>
        <p:blipFill>
          <a:blip r:embed="rId6" cstate="print"/>
          <a:srcRect/>
          <a:stretch>
            <a:fillRect/>
          </a:stretch>
        </p:blipFill>
        <p:spPr bwMode="auto">
          <a:xfrm>
            <a:off x="1" y="0"/>
            <a:ext cx="1640199" cy="23622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77055" y="1627163"/>
            <a:ext cx="8478520" cy="446276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b="1" dirty="0" smtClean="0">
                <a:solidFill>
                  <a:schemeClr val="accent6"/>
                </a:solidFill>
              </a:rPr>
              <a:t>Sulfate geoengineering increases diffuse radiation by 11%, which increases global photosynthesis by 1%, with large increases in the Amazon. </a:t>
            </a:r>
            <a:endParaRPr lang="en-US" sz="2400" b="1" dirty="0">
              <a:solidFill>
                <a:schemeClr val="accent6"/>
              </a:solidFill>
            </a:endParaRPr>
          </a:p>
          <a:p>
            <a:pPr marL="285750" indent="-285750">
              <a:spcAft>
                <a:spcPts val="1200"/>
              </a:spcAft>
              <a:buFont typeface="Arial" panose="020B0604020202020204" pitchFamily="34" charset="0"/>
              <a:buChar char="•"/>
            </a:pPr>
            <a:r>
              <a:rPr lang="en-US" sz="2400" b="1" dirty="0" smtClean="0">
                <a:solidFill>
                  <a:schemeClr val="accent6"/>
                </a:solidFill>
              </a:rPr>
              <a:t>Compared with a global warming scenario, the cooling effect from G4SSA benefits tropical crop production, while it decreases temperate crop production for maize and soybeans.  For cotton, geoengineering has large positive impacts.</a:t>
            </a:r>
          </a:p>
          <a:p>
            <a:pPr marL="285750" indent="-285750">
              <a:buFont typeface="Arial" panose="020B0604020202020204" pitchFamily="34" charset="0"/>
              <a:buChar char="•"/>
            </a:pPr>
            <a:r>
              <a:rPr lang="en-US" altLang="zh-CN" b="1" dirty="0" smtClean="0">
                <a:solidFill>
                  <a:schemeClr val="accent6"/>
                </a:solidFill>
              </a:rPr>
              <a:t>Less surface O</a:t>
            </a:r>
            <a:r>
              <a:rPr lang="en-US" altLang="zh-CN" b="1" baseline="-25000" dirty="0" smtClean="0">
                <a:solidFill>
                  <a:schemeClr val="accent6"/>
                </a:solidFill>
              </a:rPr>
              <a:t>3</a:t>
            </a:r>
            <a:r>
              <a:rPr lang="en-US" altLang="zh-CN" b="1" dirty="0" smtClean="0">
                <a:solidFill>
                  <a:schemeClr val="accent6"/>
                </a:solidFill>
              </a:rPr>
              <a:t> concentration in agricultural regions would reduce the negative impact and enhance the positive impact on agriculture in most regions.</a:t>
            </a:r>
            <a:endParaRPr lang="en-US" b="1" dirty="0" smtClean="0">
              <a:solidFill>
                <a:schemeClr val="accent6"/>
              </a:solidFill>
            </a:endParaRPr>
          </a:p>
        </p:txBody>
      </p:sp>
      <p:sp>
        <p:nvSpPr>
          <p:cNvPr id="3" name="TextBox 2"/>
          <p:cNvSpPr txBox="1"/>
          <p:nvPr/>
        </p:nvSpPr>
        <p:spPr>
          <a:xfrm>
            <a:off x="333325" y="313007"/>
            <a:ext cx="8304237" cy="1200329"/>
          </a:xfrm>
          <a:prstGeom prst="rect">
            <a:avLst/>
          </a:prstGeom>
          <a:noFill/>
        </p:spPr>
        <p:txBody>
          <a:bodyPr wrap="square" rtlCol="0">
            <a:spAutoFit/>
          </a:bodyPr>
          <a:lstStyle/>
          <a:p>
            <a:r>
              <a:rPr lang="en-US" altLang="zh-CN" b="1" dirty="0" smtClean="0">
                <a:ea typeface="宋体" charset="-122"/>
              </a:rPr>
              <a:t>Conclusions:  </a:t>
            </a:r>
            <a:r>
              <a:rPr lang="en-US" sz="2400" b="1" dirty="0" smtClean="0"/>
              <a:t>For one sulfate geoengineering scenario and one global vegetation and crop model, </a:t>
            </a:r>
            <a:r>
              <a:rPr lang="en-US" altLang="zh-CN" b="1" dirty="0" smtClean="0">
                <a:ea typeface="宋体" charset="-122"/>
              </a:rPr>
              <a:t>compared with RCP6.0, under the G4SSA scenario:</a:t>
            </a:r>
          </a:p>
        </p:txBody>
      </p:sp>
    </p:spTree>
    <p:extLst>
      <p:ext uri="{BB962C8B-B14F-4D97-AF65-F5344CB8AC3E}">
        <p14:creationId xmlns:p14="http://schemas.microsoft.com/office/powerpoint/2010/main" val="2798362716"/>
      </p:ext>
    </p:extLst>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flipH="1">
            <a:off x="650630" y="800687"/>
            <a:ext cx="8077200" cy="4524315"/>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Robust climate change signal</a:t>
            </a:r>
          </a:p>
          <a:p>
            <a:pPr marL="342900" indent="-342900"/>
            <a:endParaRPr lang="en-US" sz="2400" dirty="0"/>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r>
              <a:rPr lang="en-US" sz="2400" dirty="0" smtClean="0"/>
              <a:t>Accurate climate input</a:t>
            </a: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Sufficient agricultural practice data</a:t>
            </a:r>
          </a:p>
          <a:p>
            <a:endParaRPr lang="en-US" sz="2400" dirty="0"/>
          </a:p>
          <a:p>
            <a:pPr marL="342900" indent="-342900">
              <a:buFont typeface="Arial" panose="020B0604020202020204" pitchFamily="34" charset="0"/>
              <a:buChar char="•"/>
            </a:pPr>
            <a:r>
              <a:rPr lang="en-US" sz="2400" dirty="0" smtClean="0"/>
              <a:t>Improved crop model</a:t>
            </a:r>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r>
              <a:rPr lang="en-US" sz="2400" dirty="0" smtClean="0"/>
              <a:t>Robust agricultural response </a:t>
            </a:r>
            <a:endParaRPr lang="en-US" sz="2400" dirty="0"/>
          </a:p>
          <a:p>
            <a:pPr marL="342900" indent="-342900">
              <a:buFont typeface="Arial" panose="020B0604020202020204" pitchFamily="34" charset="0"/>
              <a:buChar char="•"/>
            </a:pPr>
            <a:endParaRPr lang="en-US" sz="2400" dirty="0"/>
          </a:p>
        </p:txBody>
      </p:sp>
      <p:sp>
        <p:nvSpPr>
          <p:cNvPr id="7" name="TextBox 6"/>
          <p:cNvSpPr txBox="1"/>
          <p:nvPr/>
        </p:nvSpPr>
        <p:spPr>
          <a:xfrm>
            <a:off x="1405596" y="1188164"/>
            <a:ext cx="6172200" cy="707886"/>
          </a:xfrm>
          <a:prstGeom prst="rect">
            <a:avLst/>
          </a:prstGeom>
          <a:noFill/>
          <a:ln>
            <a:noFill/>
          </a:ln>
        </p:spPr>
        <p:txBody>
          <a:bodyPr wrap="square" rtlCol="0">
            <a:spAutoFit/>
          </a:bodyPr>
          <a:lstStyle/>
          <a:p>
            <a:r>
              <a:rPr lang="en-US" sz="2000" dirty="0" smtClean="0">
                <a:solidFill>
                  <a:schemeClr val="accent6"/>
                </a:solidFill>
              </a:rPr>
              <a:t>Geoengineering Model </a:t>
            </a:r>
            <a:r>
              <a:rPr lang="en-US" sz="2000" dirty="0" err="1" smtClean="0">
                <a:solidFill>
                  <a:schemeClr val="accent6"/>
                </a:solidFill>
              </a:rPr>
              <a:t>Intercomparison</a:t>
            </a:r>
            <a:r>
              <a:rPr lang="en-US" sz="2000" dirty="0" smtClean="0">
                <a:solidFill>
                  <a:schemeClr val="accent6"/>
                </a:solidFill>
              </a:rPr>
              <a:t> Project</a:t>
            </a:r>
          </a:p>
          <a:p>
            <a:r>
              <a:rPr lang="en-US" sz="2000" dirty="0" smtClean="0">
                <a:solidFill>
                  <a:schemeClr val="accent6"/>
                </a:solidFill>
              </a:rPr>
              <a:t>Chemistry-Climate Model Initiative </a:t>
            </a:r>
            <a:endParaRPr lang="en-US" sz="2000" dirty="0">
              <a:solidFill>
                <a:schemeClr val="accent6"/>
              </a:solidFill>
            </a:endParaRPr>
          </a:p>
        </p:txBody>
      </p:sp>
      <p:sp>
        <p:nvSpPr>
          <p:cNvPr id="10" name="TextBox 9"/>
          <p:cNvSpPr txBox="1"/>
          <p:nvPr/>
        </p:nvSpPr>
        <p:spPr>
          <a:xfrm>
            <a:off x="1413411" y="2255824"/>
            <a:ext cx="7066282" cy="707886"/>
          </a:xfrm>
          <a:prstGeom prst="rect">
            <a:avLst/>
          </a:prstGeom>
          <a:noFill/>
          <a:ln>
            <a:noFill/>
          </a:ln>
        </p:spPr>
        <p:txBody>
          <a:bodyPr wrap="square" rtlCol="0">
            <a:spAutoFit/>
          </a:bodyPr>
          <a:lstStyle/>
          <a:p>
            <a:r>
              <a:rPr lang="en-US" sz="2000" dirty="0" smtClean="0">
                <a:solidFill>
                  <a:schemeClr val="accent6"/>
                </a:solidFill>
              </a:rPr>
              <a:t>Comparing different downscaling methods including methods for O</a:t>
            </a:r>
            <a:r>
              <a:rPr lang="en-US" sz="2000" baseline="-25000" dirty="0" smtClean="0">
                <a:solidFill>
                  <a:schemeClr val="accent6"/>
                </a:solidFill>
              </a:rPr>
              <a:t>3</a:t>
            </a:r>
            <a:r>
              <a:rPr lang="en-US" sz="2000" dirty="0" smtClean="0">
                <a:solidFill>
                  <a:schemeClr val="accent6"/>
                </a:solidFill>
              </a:rPr>
              <a:t> downscaling</a:t>
            </a:r>
            <a:endParaRPr lang="en-US" sz="2000" dirty="0">
              <a:solidFill>
                <a:schemeClr val="accent6"/>
              </a:solidFill>
            </a:endParaRPr>
          </a:p>
        </p:txBody>
      </p:sp>
      <p:sp>
        <p:nvSpPr>
          <p:cNvPr id="11" name="TextBox 10"/>
          <p:cNvSpPr txBox="1"/>
          <p:nvPr/>
        </p:nvSpPr>
        <p:spPr>
          <a:xfrm>
            <a:off x="1453940" y="4143330"/>
            <a:ext cx="7543800" cy="400110"/>
          </a:xfrm>
          <a:prstGeom prst="rect">
            <a:avLst/>
          </a:prstGeom>
          <a:noFill/>
          <a:ln>
            <a:noFill/>
          </a:ln>
        </p:spPr>
        <p:txBody>
          <a:bodyPr wrap="square" rtlCol="0">
            <a:spAutoFit/>
          </a:bodyPr>
          <a:lstStyle/>
          <a:p>
            <a:r>
              <a:rPr lang="en-US" sz="2000" dirty="0" smtClean="0">
                <a:solidFill>
                  <a:schemeClr val="accent6"/>
                </a:solidFill>
              </a:rPr>
              <a:t>Add responses to diffuse radiation and UV</a:t>
            </a:r>
            <a:endParaRPr lang="en-US" sz="2000" dirty="0">
              <a:solidFill>
                <a:schemeClr val="accent6"/>
              </a:solidFill>
            </a:endParaRPr>
          </a:p>
        </p:txBody>
      </p:sp>
      <p:sp>
        <p:nvSpPr>
          <p:cNvPr id="8" name="TextBox 7"/>
          <p:cNvSpPr txBox="1"/>
          <p:nvPr/>
        </p:nvSpPr>
        <p:spPr>
          <a:xfrm>
            <a:off x="1439984" y="3386799"/>
            <a:ext cx="7625862" cy="400110"/>
          </a:xfrm>
          <a:prstGeom prst="rect">
            <a:avLst/>
          </a:prstGeom>
          <a:noFill/>
          <a:ln>
            <a:noFill/>
          </a:ln>
        </p:spPr>
        <p:txBody>
          <a:bodyPr wrap="square" rtlCol="0">
            <a:spAutoFit/>
          </a:bodyPr>
          <a:lstStyle/>
          <a:p>
            <a:r>
              <a:rPr lang="en-US" sz="2000" dirty="0" smtClean="0">
                <a:solidFill>
                  <a:schemeClr val="accent6"/>
                </a:solidFill>
              </a:rPr>
              <a:t>Gathering agriculture practice information, such as seeds used</a:t>
            </a:r>
            <a:endParaRPr lang="en-US" sz="2000" dirty="0">
              <a:solidFill>
                <a:schemeClr val="accent6"/>
              </a:solidFill>
            </a:endParaRPr>
          </a:p>
        </p:txBody>
      </p:sp>
      <p:sp>
        <p:nvSpPr>
          <p:cNvPr id="9" name="TextBox 8"/>
          <p:cNvSpPr txBox="1"/>
          <p:nvPr/>
        </p:nvSpPr>
        <p:spPr>
          <a:xfrm>
            <a:off x="238369" y="156979"/>
            <a:ext cx="8759371" cy="461665"/>
          </a:xfrm>
          <a:prstGeom prst="rect">
            <a:avLst/>
          </a:prstGeom>
          <a:noFill/>
        </p:spPr>
        <p:txBody>
          <a:bodyPr wrap="square" rtlCol="0">
            <a:spAutoFit/>
          </a:bodyPr>
          <a:lstStyle/>
          <a:p>
            <a:r>
              <a:rPr lang="en-US" b="1" dirty="0" smtClean="0">
                <a:solidFill>
                  <a:schemeClr val="accent6"/>
                </a:solidFill>
              </a:rPr>
              <a:t>We need to improve the following aspects of our study:</a:t>
            </a:r>
            <a:endParaRPr lang="en-US" dirty="0">
              <a:solidFill>
                <a:schemeClr val="accent6"/>
              </a:solidFill>
            </a:endParaRPr>
          </a:p>
        </p:txBody>
      </p:sp>
      <p:sp>
        <p:nvSpPr>
          <p:cNvPr id="12" name="TextBox 11"/>
          <p:cNvSpPr txBox="1"/>
          <p:nvPr/>
        </p:nvSpPr>
        <p:spPr>
          <a:xfrm>
            <a:off x="1447799" y="4912892"/>
            <a:ext cx="7543800" cy="707886"/>
          </a:xfrm>
          <a:prstGeom prst="rect">
            <a:avLst/>
          </a:prstGeom>
          <a:noFill/>
          <a:ln>
            <a:noFill/>
          </a:ln>
        </p:spPr>
        <p:txBody>
          <a:bodyPr wrap="square" rtlCol="0">
            <a:spAutoFit/>
          </a:bodyPr>
          <a:lstStyle/>
          <a:p>
            <a:r>
              <a:rPr lang="en-US" sz="2000" dirty="0" smtClean="0">
                <a:solidFill>
                  <a:schemeClr val="accent6"/>
                </a:solidFill>
              </a:rPr>
              <a:t>Agricultural Model Intercomparison and Improvement Project</a:t>
            </a:r>
          </a:p>
          <a:p>
            <a:r>
              <a:rPr lang="en-US" sz="2000" dirty="0" smtClean="0">
                <a:solidFill>
                  <a:schemeClr val="accent6"/>
                </a:solidFill>
              </a:rPr>
              <a:t>Global Gridded Crop Model Intercomparison</a:t>
            </a:r>
            <a:endParaRPr lang="en-US" sz="2000" dirty="0">
              <a:solidFill>
                <a:schemeClr val="accent6"/>
              </a:solidFill>
            </a:endParaRPr>
          </a:p>
        </p:txBody>
      </p:sp>
      <p:pic>
        <p:nvPicPr>
          <p:cNvPr id="16386" name="Picture 2" descr="http://www.agmip.org/wp-content/themes/agmip/images/AGMIPlogo.png"/>
          <p:cNvPicPr>
            <a:picLocks noChangeAspect="1" noChangeArrowheads="1"/>
          </p:cNvPicPr>
          <p:nvPr/>
        </p:nvPicPr>
        <p:blipFill rotWithShape="1">
          <a:blip r:embed="rId3" cstate="print"/>
          <a:srcRect t="8564" b="9762"/>
          <a:stretch/>
        </p:blipFill>
        <p:spPr bwMode="auto">
          <a:xfrm>
            <a:off x="1931231" y="5772394"/>
            <a:ext cx="4029075" cy="1011327"/>
          </a:xfrm>
          <a:prstGeom prst="rect">
            <a:avLst/>
          </a:prstGeom>
          <a:solidFill>
            <a:schemeClr val="bg1"/>
          </a:solidFill>
        </p:spPr>
      </p:pic>
    </p:spTree>
    <p:extLst>
      <p:ext uri="{BB962C8B-B14F-4D97-AF65-F5344CB8AC3E}">
        <p14:creationId xmlns:p14="http://schemas.microsoft.com/office/powerpoint/2010/main" val="1528910399"/>
      </p:ext>
    </p:extLst>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470739"/>
            <a:ext cx="2583543" cy="2801088"/>
          </a:xfrm>
          <a:prstGeom prst="rect">
            <a:avLst/>
          </a:prstGeom>
          <a:noFill/>
        </p:spPr>
        <p:txBody>
          <a:bodyPr wrap="square" rtlCol="0">
            <a:spAutoFit/>
          </a:bodyPr>
          <a:lstStyle/>
          <a:p>
            <a:pPr algn="ctr">
              <a:lnSpc>
                <a:spcPct val="150000"/>
              </a:lnSpc>
            </a:pPr>
            <a:r>
              <a:rPr lang="en-US" dirty="0" smtClean="0"/>
              <a:t>Climate Model Intercomparison Project 6 (CMIP6)</a:t>
            </a:r>
          </a:p>
          <a:p>
            <a:pPr algn="ctr">
              <a:lnSpc>
                <a:spcPct val="150000"/>
              </a:lnSpc>
            </a:pPr>
            <a:r>
              <a:rPr lang="en-US" dirty="0" smtClean="0"/>
              <a:t>design proposal</a:t>
            </a:r>
            <a:endParaRPr lang="en-US" dirty="0"/>
          </a:p>
        </p:txBody>
      </p:sp>
      <p:pic>
        <p:nvPicPr>
          <p:cNvPr id="4" name="Picture 3"/>
          <p:cNvPicPr>
            <a:picLocks noChangeAspect="1"/>
          </p:cNvPicPr>
          <p:nvPr/>
        </p:nvPicPr>
        <p:blipFill>
          <a:blip r:embed="rId3" cstate="print"/>
          <a:stretch>
            <a:fillRect/>
          </a:stretch>
        </p:blipFill>
        <p:spPr>
          <a:xfrm>
            <a:off x="2578643" y="0"/>
            <a:ext cx="6565358" cy="6305758"/>
          </a:xfrm>
          <a:prstGeom prst="rect">
            <a:avLst/>
          </a:prstGeom>
        </p:spPr>
      </p:pic>
      <p:sp>
        <p:nvSpPr>
          <p:cNvPr id="5" name="TextBox 4"/>
          <p:cNvSpPr txBox="1"/>
          <p:nvPr/>
        </p:nvSpPr>
        <p:spPr>
          <a:xfrm>
            <a:off x="193883" y="6321139"/>
            <a:ext cx="8589010" cy="523220"/>
          </a:xfrm>
          <a:prstGeom prst="rect">
            <a:avLst/>
          </a:prstGeom>
          <a:solidFill>
            <a:srgbClr val="99CCFF"/>
          </a:solidFill>
        </p:spPr>
        <p:txBody>
          <a:bodyPr wrap="square" rtlCol="0">
            <a:spAutoFit/>
          </a:bodyPr>
          <a:lstStyle/>
          <a:p>
            <a:r>
              <a:rPr lang="en-US" sz="1400" dirty="0"/>
              <a:t>Meehl, G. A., R. Moss, K. E. Taylor, V. Eyring, R. J. Stouffer, S. Bony and B</a:t>
            </a:r>
            <a:r>
              <a:rPr lang="en-US" sz="1400" dirty="0" smtClean="0"/>
              <a:t>. Stevens</a:t>
            </a:r>
            <a:r>
              <a:rPr lang="en-US" sz="1400" dirty="0"/>
              <a:t>, </a:t>
            </a:r>
            <a:r>
              <a:rPr lang="en-US" sz="1400" dirty="0" smtClean="0"/>
              <a:t>2014:  Climate </a:t>
            </a:r>
            <a:r>
              <a:rPr lang="en-US" sz="1400" dirty="0"/>
              <a:t>m</a:t>
            </a:r>
            <a:r>
              <a:rPr lang="en-US" sz="1400" dirty="0" smtClean="0"/>
              <a:t>odel </a:t>
            </a:r>
            <a:r>
              <a:rPr lang="en-US" sz="1400" dirty="0" err="1"/>
              <a:t>i</a:t>
            </a:r>
            <a:r>
              <a:rPr lang="en-US" sz="1400" dirty="0" err="1" smtClean="0"/>
              <a:t>ntercomparisons</a:t>
            </a:r>
            <a:r>
              <a:rPr lang="en-US" sz="1400" dirty="0"/>
              <a:t>: Preparing for the </a:t>
            </a:r>
            <a:r>
              <a:rPr lang="en-US" sz="1400" dirty="0" smtClean="0"/>
              <a:t>next </a:t>
            </a:r>
            <a:r>
              <a:rPr lang="en-US" sz="1400" dirty="0"/>
              <a:t>p</a:t>
            </a:r>
            <a:r>
              <a:rPr lang="en-US" sz="1400" dirty="0" smtClean="0"/>
              <a:t>hase, </a:t>
            </a:r>
            <a:r>
              <a:rPr lang="es-ES_tradnl" sz="1400" i="1" dirty="0" err="1" smtClean="0"/>
              <a:t>Eos</a:t>
            </a:r>
            <a:r>
              <a:rPr lang="es-ES_tradnl" sz="1400" dirty="0" smtClean="0"/>
              <a:t>, </a:t>
            </a:r>
            <a:r>
              <a:rPr lang="es-ES_tradnl" sz="1400" b="1" dirty="0" smtClean="0"/>
              <a:t>95</a:t>
            </a:r>
            <a:r>
              <a:rPr lang="es-ES_tradnl" sz="1400" dirty="0" smtClean="0"/>
              <a:t>, 77</a:t>
            </a:r>
            <a:r>
              <a:rPr lang="es-ES_tradnl" sz="1400" dirty="0"/>
              <a:t>-78, </a:t>
            </a:r>
            <a:r>
              <a:rPr lang="es-ES_tradnl" sz="1400" dirty="0" smtClean="0"/>
              <a:t>doi:10.1002</a:t>
            </a:r>
            <a:r>
              <a:rPr lang="es-ES_tradnl" sz="1400" dirty="0"/>
              <a:t>/</a:t>
            </a:r>
            <a:r>
              <a:rPr lang="es-ES_tradnl" sz="1400" dirty="0" smtClean="0"/>
              <a:t>2014EO090001.</a:t>
            </a:r>
            <a:endParaRPr lang="en-US" sz="1400" dirty="0"/>
          </a:p>
        </p:txBody>
      </p:sp>
    </p:spTree>
    <p:extLst>
      <p:ext uri="{BB962C8B-B14F-4D97-AF65-F5344CB8AC3E}">
        <p14:creationId xmlns:p14="http://schemas.microsoft.com/office/powerpoint/2010/main" val="6341299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0"/>
            <a:ext cx="9144000" cy="6312243"/>
          </a:xfrm>
          <a:prstGeom prst="rect">
            <a:avLst/>
          </a:prstGeom>
        </p:spPr>
      </p:pic>
      <p:sp>
        <p:nvSpPr>
          <p:cNvPr id="3" name="TextBox 2"/>
          <p:cNvSpPr txBox="1"/>
          <p:nvPr/>
        </p:nvSpPr>
        <p:spPr>
          <a:xfrm>
            <a:off x="193883" y="6321139"/>
            <a:ext cx="8589010" cy="523220"/>
          </a:xfrm>
          <a:prstGeom prst="rect">
            <a:avLst/>
          </a:prstGeom>
          <a:solidFill>
            <a:srgbClr val="99CCFF"/>
          </a:solidFill>
        </p:spPr>
        <p:txBody>
          <a:bodyPr wrap="square" rtlCol="0">
            <a:spAutoFit/>
          </a:bodyPr>
          <a:lstStyle/>
          <a:p>
            <a:r>
              <a:rPr lang="en-US" sz="1400" dirty="0"/>
              <a:t>Meehl, G. A., R. Moss, K. E. Taylor, V. Eyring, R. J. Stouffer, S. Bony and B</a:t>
            </a:r>
            <a:r>
              <a:rPr lang="en-US" sz="1400" dirty="0" smtClean="0"/>
              <a:t>. Stevens</a:t>
            </a:r>
            <a:r>
              <a:rPr lang="en-US" sz="1400" dirty="0"/>
              <a:t>, </a:t>
            </a:r>
            <a:r>
              <a:rPr lang="en-US" sz="1400" dirty="0" smtClean="0"/>
              <a:t>2014:  Climate </a:t>
            </a:r>
            <a:r>
              <a:rPr lang="en-US" sz="1400" dirty="0"/>
              <a:t>m</a:t>
            </a:r>
            <a:r>
              <a:rPr lang="en-US" sz="1400" dirty="0" smtClean="0"/>
              <a:t>odel </a:t>
            </a:r>
            <a:r>
              <a:rPr lang="en-US" sz="1400" dirty="0" err="1"/>
              <a:t>i</a:t>
            </a:r>
            <a:r>
              <a:rPr lang="en-US" sz="1400" dirty="0" err="1" smtClean="0"/>
              <a:t>ntercomparisons</a:t>
            </a:r>
            <a:r>
              <a:rPr lang="en-US" sz="1400" dirty="0"/>
              <a:t>: Preparing for the </a:t>
            </a:r>
            <a:r>
              <a:rPr lang="en-US" sz="1400" dirty="0" smtClean="0"/>
              <a:t>next </a:t>
            </a:r>
            <a:r>
              <a:rPr lang="en-US" sz="1400" dirty="0"/>
              <a:t>p</a:t>
            </a:r>
            <a:r>
              <a:rPr lang="en-US" sz="1400" dirty="0" smtClean="0"/>
              <a:t>hase, </a:t>
            </a:r>
            <a:r>
              <a:rPr lang="es-ES_tradnl" sz="1400" i="1" dirty="0" err="1" smtClean="0"/>
              <a:t>Eos</a:t>
            </a:r>
            <a:r>
              <a:rPr lang="es-ES_tradnl" sz="1400" dirty="0" smtClean="0"/>
              <a:t>, </a:t>
            </a:r>
            <a:r>
              <a:rPr lang="es-ES_tradnl" sz="1400" b="1" dirty="0" smtClean="0"/>
              <a:t>95</a:t>
            </a:r>
            <a:r>
              <a:rPr lang="es-ES_tradnl" sz="1400" dirty="0" smtClean="0"/>
              <a:t>, 77</a:t>
            </a:r>
            <a:r>
              <a:rPr lang="es-ES_tradnl" sz="1400" dirty="0"/>
              <a:t>-78, </a:t>
            </a:r>
            <a:r>
              <a:rPr lang="es-ES_tradnl" sz="1400" dirty="0" smtClean="0"/>
              <a:t>doi:10.1002</a:t>
            </a:r>
            <a:r>
              <a:rPr lang="es-ES_tradnl" sz="1400" dirty="0"/>
              <a:t>/</a:t>
            </a:r>
            <a:r>
              <a:rPr lang="es-ES_tradnl" sz="1400" dirty="0" smtClean="0"/>
              <a:t>2014EO090001.</a:t>
            </a:r>
            <a:endParaRPr lang="en-US" sz="1400" dirty="0"/>
          </a:p>
        </p:txBody>
      </p:sp>
    </p:spTree>
    <p:extLst>
      <p:ext uri="{BB962C8B-B14F-4D97-AF65-F5344CB8AC3E}">
        <p14:creationId xmlns:p14="http://schemas.microsoft.com/office/powerpoint/2010/main" val="15509170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0"/>
            <a:ext cx="9144000" cy="6279364"/>
          </a:xfrm>
          <a:prstGeom prst="rect">
            <a:avLst/>
          </a:prstGeom>
        </p:spPr>
      </p:pic>
      <p:sp>
        <p:nvSpPr>
          <p:cNvPr id="3" name="TextBox 2"/>
          <p:cNvSpPr txBox="1"/>
          <p:nvPr/>
        </p:nvSpPr>
        <p:spPr>
          <a:xfrm>
            <a:off x="193883" y="6321139"/>
            <a:ext cx="8589010" cy="523220"/>
          </a:xfrm>
          <a:prstGeom prst="rect">
            <a:avLst/>
          </a:prstGeom>
          <a:solidFill>
            <a:srgbClr val="99CCFF"/>
          </a:solidFill>
        </p:spPr>
        <p:txBody>
          <a:bodyPr wrap="square" rtlCol="0">
            <a:spAutoFit/>
          </a:bodyPr>
          <a:lstStyle/>
          <a:p>
            <a:r>
              <a:rPr lang="en-US" sz="1400" dirty="0"/>
              <a:t>Meehl, G. A., R. Moss, K. E. Taylor, V. Eyring, R. J. Stouffer, S. Bony and B</a:t>
            </a:r>
            <a:r>
              <a:rPr lang="en-US" sz="1400" dirty="0" smtClean="0"/>
              <a:t>. Stevens</a:t>
            </a:r>
            <a:r>
              <a:rPr lang="en-US" sz="1400" dirty="0"/>
              <a:t>, </a:t>
            </a:r>
            <a:r>
              <a:rPr lang="en-US" sz="1400" dirty="0" smtClean="0"/>
              <a:t>2014:  Climate </a:t>
            </a:r>
            <a:r>
              <a:rPr lang="en-US" sz="1400" dirty="0"/>
              <a:t>m</a:t>
            </a:r>
            <a:r>
              <a:rPr lang="en-US" sz="1400" dirty="0" smtClean="0"/>
              <a:t>odel </a:t>
            </a:r>
            <a:r>
              <a:rPr lang="en-US" sz="1400" dirty="0" err="1"/>
              <a:t>i</a:t>
            </a:r>
            <a:r>
              <a:rPr lang="en-US" sz="1400" dirty="0" err="1" smtClean="0"/>
              <a:t>ntercomparisons</a:t>
            </a:r>
            <a:r>
              <a:rPr lang="en-US" sz="1400" dirty="0"/>
              <a:t>: Preparing for the </a:t>
            </a:r>
            <a:r>
              <a:rPr lang="en-US" sz="1400" dirty="0" smtClean="0"/>
              <a:t>next </a:t>
            </a:r>
            <a:r>
              <a:rPr lang="en-US" sz="1400" dirty="0"/>
              <a:t>p</a:t>
            </a:r>
            <a:r>
              <a:rPr lang="en-US" sz="1400" dirty="0" smtClean="0"/>
              <a:t>hase, </a:t>
            </a:r>
            <a:r>
              <a:rPr lang="es-ES_tradnl" sz="1400" i="1" dirty="0" err="1" smtClean="0"/>
              <a:t>Eos</a:t>
            </a:r>
            <a:r>
              <a:rPr lang="es-ES_tradnl" sz="1400" dirty="0" smtClean="0"/>
              <a:t>, </a:t>
            </a:r>
            <a:r>
              <a:rPr lang="es-ES_tradnl" sz="1400" b="1" dirty="0" smtClean="0"/>
              <a:t>95</a:t>
            </a:r>
            <a:r>
              <a:rPr lang="es-ES_tradnl" sz="1400" dirty="0" smtClean="0"/>
              <a:t>, 77</a:t>
            </a:r>
            <a:r>
              <a:rPr lang="es-ES_tradnl" sz="1400" dirty="0"/>
              <a:t>-78, </a:t>
            </a:r>
            <a:r>
              <a:rPr lang="es-ES_tradnl" sz="1400" dirty="0" smtClean="0"/>
              <a:t>doi:10.1002</a:t>
            </a:r>
            <a:r>
              <a:rPr lang="es-ES_tradnl" sz="1400" dirty="0"/>
              <a:t>/</a:t>
            </a:r>
            <a:r>
              <a:rPr lang="es-ES_tradnl" sz="1400" dirty="0" smtClean="0"/>
              <a:t>2014EO090001.</a:t>
            </a:r>
            <a:endParaRPr lang="en-US" sz="1400" dirty="0"/>
          </a:p>
        </p:txBody>
      </p:sp>
    </p:spTree>
    <p:extLst>
      <p:ext uri="{BB962C8B-B14F-4D97-AF65-F5344CB8AC3E}">
        <p14:creationId xmlns:p14="http://schemas.microsoft.com/office/powerpoint/2010/main" val="17672177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0"/>
            <a:ext cx="9144000" cy="4712901"/>
          </a:xfrm>
          <a:prstGeom prst="rect">
            <a:avLst/>
          </a:prstGeom>
        </p:spPr>
      </p:pic>
      <p:sp>
        <p:nvSpPr>
          <p:cNvPr id="3" name="TextBox 2"/>
          <p:cNvSpPr txBox="1"/>
          <p:nvPr/>
        </p:nvSpPr>
        <p:spPr>
          <a:xfrm>
            <a:off x="193883" y="6321139"/>
            <a:ext cx="8589010" cy="523220"/>
          </a:xfrm>
          <a:prstGeom prst="rect">
            <a:avLst/>
          </a:prstGeom>
          <a:solidFill>
            <a:srgbClr val="99CCFF"/>
          </a:solidFill>
        </p:spPr>
        <p:txBody>
          <a:bodyPr wrap="square" rtlCol="0">
            <a:spAutoFit/>
          </a:bodyPr>
          <a:lstStyle/>
          <a:p>
            <a:r>
              <a:rPr lang="en-US" sz="1400" dirty="0"/>
              <a:t>Meehl, G. A., R. Moss, K. E. Taylor, V. Eyring, R. J. Stouffer, S. Bony and B</a:t>
            </a:r>
            <a:r>
              <a:rPr lang="en-US" sz="1400" dirty="0" smtClean="0"/>
              <a:t>. Stevens</a:t>
            </a:r>
            <a:r>
              <a:rPr lang="en-US" sz="1400" dirty="0"/>
              <a:t>, </a:t>
            </a:r>
            <a:r>
              <a:rPr lang="en-US" sz="1400" dirty="0" smtClean="0"/>
              <a:t>2014:  Climate </a:t>
            </a:r>
            <a:r>
              <a:rPr lang="en-US" sz="1400" dirty="0"/>
              <a:t>m</a:t>
            </a:r>
            <a:r>
              <a:rPr lang="en-US" sz="1400" dirty="0" smtClean="0"/>
              <a:t>odel </a:t>
            </a:r>
            <a:r>
              <a:rPr lang="en-US" sz="1400" dirty="0" err="1"/>
              <a:t>i</a:t>
            </a:r>
            <a:r>
              <a:rPr lang="en-US" sz="1400" dirty="0" err="1" smtClean="0"/>
              <a:t>ntercomparisons</a:t>
            </a:r>
            <a:r>
              <a:rPr lang="en-US" sz="1400" dirty="0"/>
              <a:t>: Preparing for the </a:t>
            </a:r>
            <a:r>
              <a:rPr lang="en-US" sz="1400" dirty="0" smtClean="0"/>
              <a:t>next </a:t>
            </a:r>
            <a:r>
              <a:rPr lang="en-US" sz="1400" dirty="0"/>
              <a:t>p</a:t>
            </a:r>
            <a:r>
              <a:rPr lang="en-US" sz="1400" dirty="0" smtClean="0"/>
              <a:t>hase, </a:t>
            </a:r>
            <a:r>
              <a:rPr lang="es-ES_tradnl" sz="1400" i="1" dirty="0" err="1" smtClean="0"/>
              <a:t>Eos</a:t>
            </a:r>
            <a:r>
              <a:rPr lang="es-ES_tradnl" sz="1400" dirty="0" smtClean="0"/>
              <a:t>, </a:t>
            </a:r>
            <a:r>
              <a:rPr lang="es-ES_tradnl" sz="1400" b="1" dirty="0" smtClean="0"/>
              <a:t>95</a:t>
            </a:r>
            <a:r>
              <a:rPr lang="es-ES_tradnl" sz="1400" dirty="0" smtClean="0"/>
              <a:t>, 77</a:t>
            </a:r>
            <a:r>
              <a:rPr lang="es-ES_tradnl" sz="1400" dirty="0"/>
              <a:t>-78, </a:t>
            </a:r>
            <a:r>
              <a:rPr lang="es-ES_tradnl" sz="1400" dirty="0" smtClean="0"/>
              <a:t>doi:10.1002</a:t>
            </a:r>
            <a:r>
              <a:rPr lang="es-ES_tradnl" sz="1400" dirty="0"/>
              <a:t>/</a:t>
            </a:r>
            <a:r>
              <a:rPr lang="es-ES_tradnl" sz="1400" dirty="0" smtClean="0"/>
              <a:t>2014EO090001.</a:t>
            </a:r>
            <a:endParaRPr lang="en-US" sz="1400" dirty="0"/>
          </a:p>
        </p:txBody>
      </p:sp>
    </p:spTree>
    <p:extLst>
      <p:ext uri="{BB962C8B-B14F-4D97-AF65-F5344CB8AC3E}">
        <p14:creationId xmlns:p14="http://schemas.microsoft.com/office/powerpoint/2010/main" val="18434880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3314" y="413657"/>
            <a:ext cx="8157030" cy="5262979"/>
          </a:xfrm>
          <a:prstGeom prst="rect">
            <a:avLst/>
          </a:prstGeom>
          <a:noFill/>
        </p:spPr>
        <p:txBody>
          <a:bodyPr wrap="square" rtlCol="0">
            <a:spAutoFit/>
          </a:bodyPr>
          <a:lstStyle/>
          <a:p>
            <a:pPr algn="ctr"/>
            <a:r>
              <a:rPr lang="en-US" b="1" dirty="0" smtClean="0"/>
              <a:t>Additional Considerations</a:t>
            </a:r>
          </a:p>
          <a:p>
            <a:endParaRPr lang="en-US" dirty="0" smtClean="0"/>
          </a:p>
          <a:p>
            <a:pPr marL="282575" indent="-282575">
              <a:buFont typeface="Wingdings" pitchFamily="2" charset="2"/>
              <a:buChar char="Ø"/>
            </a:pPr>
            <a:r>
              <a:rPr lang="en-US" dirty="0" smtClean="0"/>
              <a:t>The proposed experiments should address new scientific questions, and not just repeat past runs, which are still available for all models to do.</a:t>
            </a:r>
          </a:p>
          <a:p>
            <a:pPr marL="282575" indent="-282575">
              <a:buFont typeface="Wingdings" pitchFamily="2" charset="2"/>
              <a:buChar char="Ø"/>
            </a:pPr>
            <a:endParaRPr lang="en-US" dirty="0" smtClean="0"/>
          </a:p>
          <a:p>
            <a:pPr marL="282575" indent="-282575">
              <a:buFont typeface="Wingdings" pitchFamily="2" charset="2"/>
              <a:buChar char="Ø"/>
            </a:pPr>
            <a:r>
              <a:rPr lang="en-US" dirty="0" smtClean="0"/>
              <a:t>Marine cloud brightening experiments are currently underway, so there is no need yet to repeat them.  And they are also recommended for new models.</a:t>
            </a:r>
          </a:p>
          <a:p>
            <a:pPr marL="282575" indent="-282575">
              <a:buFont typeface="Wingdings" pitchFamily="2" charset="2"/>
              <a:buChar char="Ø"/>
            </a:pPr>
            <a:endParaRPr lang="en-US" dirty="0" smtClean="0"/>
          </a:p>
          <a:p>
            <a:pPr marL="282575" indent="-282575">
              <a:buFont typeface="Wingdings" pitchFamily="2" charset="2"/>
              <a:buChar char="Ø"/>
            </a:pPr>
            <a:r>
              <a:rPr lang="en-US" dirty="0" smtClean="0"/>
              <a:t>The termination problem is now well-understood, and there is no need for more experiments.  It would be more useful to use the computer time to extend the experiments to produce better statistics.</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5601" y="-29026"/>
            <a:ext cx="8469086" cy="6324808"/>
          </a:xfrm>
          <a:prstGeom prst="rect">
            <a:avLst/>
          </a:prstGeom>
          <a:noFill/>
        </p:spPr>
        <p:txBody>
          <a:bodyPr wrap="square" rtlCol="0">
            <a:spAutoFit/>
          </a:bodyPr>
          <a:lstStyle/>
          <a:p>
            <a:pPr algn="ctr"/>
            <a:r>
              <a:rPr lang="en-US" sz="2000" b="1" dirty="0" smtClean="0"/>
              <a:t>GeoMIP6 plans</a:t>
            </a:r>
          </a:p>
          <a:p>
            <a:pPr algn="ctr">
              <a:spcBef>
                <a:spcPts val="600"/>
              </a:spcBef>
            </a:pPr>
            <a:r>
              <a:rPr lang="en-US" sz="2000" dirty="0" smtClean="0"/>
              <a:t>(All experiments to be run for 100 years, with no termination; three ensemble members requested for each experiment)</a:t>
            </a:r>
            <a:endParaRPr lang="en-US" sz="2000" b="1" dirty="0" smtClean="0"/>
          </a:p>
          <a:p>
            <a:pPr>
              <a:spcBef>
                <a:spcPts val="1800"/>
              </a:spcBef>
            </a:pPr>
            <a:r>
              <a:rPr lang="en-US" sz="2000" b="1" dirty="0" smtClean="0"/>
              <a:t>G1ext [extended]</a:t>
            </a:r>
            <a:r>
              <a:rPr lang="en-US" sz="2000" dirty="0" smtClean="0"/>
              <a:t>:  </a:t>
            </a:r>
            <a:r>
              <a:rPr lang="en-US" sz="2000" b="1" dirty="0" smtClean="0"/>
              <a:t>G1</a:t>
            </a:r>
            <a:r>
              <a:rPr lang="en-US" sz="2000" dirty="0" smtClean="0"/>
              <a:t>, but run for 100 years. </a:t>
            </a:r>
          </a:p>
          <a:p>
            <a:pPr>
              <a:spcBef>
                <a:spcPts val="1800"/>
              </a:spcBef>
            </a:pPr>
            <a:r>
              <a:rPr lang="en-US" sz="2000" b="1" dirty="0" smtClean="0"/>
              <a:t>G6sulfur</a:t>
            </a:r>
            <a:r>
              <a:rPr lang="en-US" sz="2000" dirty="0" smtClean="0"/>
              <a:t>: With the RCP8.5 scenario as the control, stratospheric sulfate aerosols will be injected into the model with the goal of reducing top of atmosphere net radiative flux values to those of RCP4.5.  This would be similar to the scenario proposed by David Keith in his book, to slow but not stop the temperature increase, to only partially compensate for CO</a:t>
            </a:r>
            <a:r>
              <a:rPr lang="en-US" sz="2000" baseline="-25000" dirty="0" smtClean="0"/>
              <a:t>2</a:t>
            </a:r>
            <a:r>
              <a:rPr lang="en-US" sz="2000" dirty="0" smtClean="0"/>
              <a:t> increase.</a:t>
            </a:r>
            <a:endParaRPr lang="en-US" sz="2000" b="1" dirty="0" smtClean="0"/>
          </a:p>
          <a:p>
            <a:pPr>
              <a:spcBef>
                <a:spcPts val="1800"/>
              </a:spcBef>
            </a:pPr>
            <a:r>
              <a:rPr lang="en-US" sz="2000" b="1" dirty="0" smtClean="0"/>
              <a:t>G6solar</a:t>
            </a:r>
            <a:r>
              <a:rPr lang="en-US" sz="2000" dirty="0" smtClean="0"/>
              <a:t>:  Same as G6, but reduce insolation to achieve the reduction in radiative forcing from RCP8.5 down to RCP4.5.</a:t>
            </a:r>
          </a:p>
          <a:p>
            <a:pPr>
              <a:spcBef>
                <a:spcPts val="1800"/>
              </a:spcBef>
            </a:pPr>
            <a:r>
              <a:rPr lang="en-US" sz="2000" b="1" dirty="0" smtClean="0"/>
              <a:t>G7</a:t>
            </a:r>
            <a:r>
              <a:rPr lang="en-US" sz="2000" dirty="0" smtClean="0"/>
              <a:t>:   With the RCP8.5 scenario as the control, starting in 2020 increase the fall speed of ice crystals in high clouds in the extratropics (poleward of 45º latitude) to thin cirrus clouds and increase longwave cooling.  Coordinate with Norwegian EXPECT project.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506186" y="297090"/>
            <a:ext cx="8102600" cy="5480050"/>
          </a:xfrm>
          <a:prstGeom prst="rect">
            <a:avLst/>
          </a:prstGeom>
          <a:noFill/>
          <a:ln w="9525">
            <a:noFill/>
            <a:miter lim="800000"/>
            <a:headEnd/>
            <a:tailEnd/>
          </a:ln>
        </p:spPr>
      </p:pic>
      <p:sp>
        <p:nvSpPr>
          <p:cNvPr id="3" name="TextBox 2"/>
          <p:cNvSpPr txBox="1"/>
          <p:nvPr/>
        </p:nvSpPr>
        <p:spPr>
          <a:xfrm>
            <a:off x="1727200" y="6233887"/>
            <a:ext cx="6349999" cy="577081"/>
          </a:xfrm>
          <a:prstGeom prst="rect">
            <a:avLst/>
          </a:prstGeom>
          <a:noFill/>
        </p:spPr>
        <p:txBody>
          <a:bodyPr wrap="square" rtlCol="0">
            <a:spAutoFit/>
          </a:bodyPr>
          <a:lstStyle/>
          <a:p>
            <a:r>
              <a:rPr lang="en-US" sz="1050" dirty="0" smtClean="0">
                <a:solidFill>
                  <a:srgbClr val="FFFF00"/>
                </a:solidFill>
              </a:rPr>
              <a:t>Kravitz, Ben, Alan Robock, et al., 2015: The Geoengineering Model Intercomparison Project Phase 6 (GeoMIP6): Simulation design and preliminary results. </a:t>
            </a:r>
            <a:r>
              <a:rPr lang="en-US" sz="1050" i="1" dirty="0" err="1" smtClean="0">
                <a:solidFill>
                  <a:srgbClr val="FFFF00"/>
                </a:solidFill>
              </a:rPr>
              <a:t>Geosci</a:t>
            </a:r>
            <a:r>
              <a:rPr lang="en-US" sz="1050" i="1" dirty="0" smtClean="0">
                <a:solidFill>
                  <a:srgbClr val="FFFF00"/>
                </a:solidFill>
              </a:rPr>
              <a:t>. Model Dev. Disc.</a:t>
            </a:r>
            <a:r>
              <a:rPr lang="en-US" sz="1050" dirty="0" smtClean="0">
                <a:solidFill>
                  <a:srgbClr val="FFFF00"/>
                </a:solidFill>
              </a:rPr>
              <a:t>, </a:t>
            </a:r>
            <a:r>
              <a:rPr lang="en-US" sz="1050" b="1" dirty="0" smtClean="0">
                <a:solidFill>
                  <a:srgbClr val="FFFF00"/>
                </a:solidFill>
              </a:rPr>
              <a:t>8</a:t>
            </a:r>
            <a:r>
              <a:rPr lang="en-US" sz="1050" dirty="0" smtClean="0">
                <a:solidFill>
                  <a:srgbClr val="FFFF00"/>
                </a:solidFill>
              </a:rPr>
              <a:t>, 4697-4736, doi:10.5194/gmdd-8-4697-2015. </a:t>
            </a:r>
            <a:endParaRPr lang="en-US" sz="1050" dirty="0">
              <a:solidFill>
                <a:srgbClr val="FFFF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994227" y="120650"/>
            <a:ext cx="7475311" cy="5977954"/>
          </a:xfrm>
          <a:prstGeom prst="rect">
            <a:avLst/>
          </a:prstGeom>
          <a:noFill/>
          <a:ln w="9525">
            <a:noFill/>
            <a:miter lim="800000"/>
            <a:headEnd/>
            <a:tailEnd/>
          </a:ln>
        </p:spPr>
      </p:pic>
      <p:sp>
        <p:nvSpPr>
          <p:cNvPr id="4" name="TextBox 3"/>
          <p:cNvSpPr txBox="1"/>
          <p:nvPr/>
        </p:nvSpPr>
        <p:spPr>
          <a:xfrm>
            <a:off x="1727200" y="6233887"/>
            <a:ext cx="6349999" cy="577081"/>
          </a:xfrm>
          <a:prstGeom prst="rect">
            <a:avLst/>
          </a:prstGeom>
          <a:noFill/>
        </p:spPr>
        <p:txBody>
          <a:bodyPr wrap="square" rtlCol="0">
            <a:spAutoFit/>
          </a:bodyPr>
          <a:lstStyle/>
          <a:p>
            <a:r>
              <a:rPr lang="en-US" sz="1050" dirty="0" smtClean="0">
                <a:solidFill>
                  <a:srgbClr val="FFFF00"/>
                </a:solidFill>
              </a:rPr>
              <a:t>Kravitz, Ben, Alan Robock, et al., 2015: The Geoengineering Model Intercomparison Project Phase 6 (GeoMIP6): Simulation design and preliminary results. </a:t>
            </a:r>
            <a:r>
              <a:rPr lang="en-US" sz="1050" i="1" dirty="0" err="1" smtClean="0">
                <a:solidFill>
                  <a:srgbClr val="FFFF00"/>
                </a:solidFill>
              </a:rPr>
              <a:t>Geosci</a:t>
            </a:r>
            <a:r>
              <a:rPr lang="en-US" sz="1050" i="1" dirty="0" smtClean="0">
                <a:solidFill>
                  <a:srgbClr val="FFFF00"/>
                </a:solidFill>
              </a:rPr>
              <a:t>. Model Dev. Disc.</a:t>
            </a:r>
            <a:r>
              <a:rPr lang="en-US" sz="1050" dirty="0" smtClean="0">
                <a:solidFill>
                  <a:srgbClr val="FFFF00"/>
                </a:solidFill>
              </a:rPr>
              <a:t>, </a:t>
            </a:r>
            <a:r>
              <a:rPr lang="en-US" sz="1050" b="1" dirty="0" smtClean="0">
                <a:solidFill>
                  <a:srgbClr val="FFFF00"/>
                </a:solidFill>
              </a:rPr>
              <a:t>8</a:t>
            </a:r>
            <a:r>
              <a:rPr lang="en-US" sz="1050" dirty="0" smtClean="0">
                <a:solidFill>
                  <a:srgbClr val="FFFF00"/>
                </a:solidFill>
              </a:rPr>
              <a:t>, 4697-4736, doi:10.5194/gmdd-8-4697-2015. </a:t>
            </a:r>
            <a:endParaRPr lang="en-US" sz="1050" dirty="0">
              <a:solidFill>
                <a:srgbClr val="FFFF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72164" name="Text Box 4"/>
          <p:cNvSpPr txBox="1">
            <a:spLocks noChangeArrowheads="1"/>
          </p:cNvSpPr>
          <p:nvPr/>
        </p:nvSpPr>
        <p:spPr bwMode="auto">
          <a:xfrm>
            <a:off x="1600200" y="0"/>
            <a:ext cx="7543800" cy="1000274"/>
          </a:xfrm>
          <a:prstGeom prst="rect">
            <a:avLst/>
          </a:prstGeom>
          <a:noFill/>
          <a:ln w="9525">
            <a:noFill/>
            <a:miter lim="800000"/>
            <a:headEnd/>
            <a:tailEnd/>
          </a:ln>
          <a:effectLst/>
        </p:spPr>
        <p:txBody>
          <a:bodyPr wrap="square">
            <a:spAutoFit/>
          </a:bodyPr>
          <a:lstStyle/>
          <a:p>
            <a:pPr algn="ctr">
              <a:spcBef>
                <a:spcPts val="4200"/>
              </a:spcBef>
            </a:pPr>
            <a:r>
              <a:rPr lang="en-US" sz="1800" b="1" dirty="0"/>
              <a:t>“The unequivocal detection of the enhanced greenhouse </a:t>
            </a:r>
            <a:r>
              <a:rPr lang="en-US" sz="1800" b="1" dirty="0" smtClean="0"/>
              <a:t>effect from </a:t>
            </a:r>
            <a:r>
              <a:rPr lang="en-US" sz="1800" b="1" dirty="0"/>
              <a:t>observations is not likely for a decade or more.”</a:t>
            </a:r>
          </a:p>
          <a:p>
            <a:pPr algn="ctr">
              <a:spcBef>
                <a:spcPts val="600"/>
              </a:spcBef>
            </a:pPr>
            <a:r>
              <a:rPr lang="en-US" sz="1800" b="1" i="1" dirty="0">
                <a:solidFill>
                  <a:schemeClr val="accent2"/>
                </a:solidFill>
              </a:rPr>
              <a:t>Climate Change </a:t>
            </a:r>
            <a:r>
              <a:rPr lang="en-US" sz="1800" i="1" dirty="0">
                <a:solidFill>
                  <a:schemeClr val="accent2"/>
                </a:solidFill>
              </a:rPr>
              <a:t>– The IPCC Scientific Assessment (1990)</a:t>
            </a:r>
          </a:p>
        </p:txBody>
      </p:sp>
      <p:grpSp>
        <p:nvGrpSpPr>
          <p:cNvPr id="2" name="Group 12"/>
          <p:cNvGrpSpPr/>
          <p:nvPr/>
        </p:nvGrpSpPr>
        <p:grpSpPr>
          <a:xfrm>
            <a:off x="0" y="2819400"/>
            <a:ext cx="7489371" cy="2270760"/>
            <a:chOff x="0" y="2819400"/>
            <a:chExt cx="7489371" cy="2270760"/>
          </a:xfrm>
        </p:grpSpPr>
        <p:sp>
          <p:nvSpPr>
            <p:cNvPr id="1372163" name="Text Box 3"/>
            <p:cNvSpPr txBox="1">
              <a:spLocks noChangeArrowheads="1"/>
            </p:cNvSpPr>
            <p:nvPr/>
          </p:nvSpPr>
          <p:spPr bwMode="auto">
            <a:xfrm>
              <a:off x="1621971" y="2819400"/>
              <a:ext cx="5867400" cy="1277273"/>
            </a:xfrm>
            <a:prstGeom prst="rect">
              <a:avLst/>
            </a:prstGeom>
            <a:noFill/>
            <a:ln w="9525">
              <a:noFill/>
              <a:miter lim="800000"/>
              <a:headEnd/>
              <a:tailEnd/>
            </a:ln>
            <a:effectLst/>
          </p:spPr>
          <p:txBody>
            <a:bodyPr wrap="square">
              <a:spAutoFit/>
            </a:bodyPr>
            <a:lstStyle/>
            <a:p>
              <a:pPr algn="ctr"/>
              <a:r>
                <a:rPr lang="en-US" sz="1800" b="1" dirty="0"/>
                <a:t>“Most of the observed warming over the last 50 years is </a:t>
              </a:r>
              <a:r>
                <a:rPr lang="en-US" sz="1800" b="1" i="1" u="sng" dirty="0">
                  <a:solidFill>
                    <a:srgbClr val="C00000"/>
                  </a:solidFill>
                </a:rPr>
                <a:t>likely</a:t>
              </a:r>
              <a:r>
                <a:rPr lang="en-US" sz="1800" b="1" dirty="0"/>
                <a:t> to have been due to the increase in greenhouse gas concentrations.”</a:t>
              </a:r>
            </a:p>
            <a:p>
              <a:pPr algn="ctr">
                <a:spcBef>
                  <a:spcPts val="600"/>
                </a:spcBef>
              </a:pPr>
              <a:r>
                <a:rPr lang="en-US" sz="1800" b="1" i="1" dirty="0">
                  <a:solidFill>
                    <a:schemeClr val="accent2"/>
                  </a:solidFill>
                </a:rPr>
                <a:t>Climate Change </a:t>
              </a:r>
              <a:r>
                <a:rPr lang="en-US" sz="1800" b="1" i="1" dirty="0" smtClean="0">
                  <a:solidFill>
                    <a:schemeClr val="accent2"/>
                  </a:solidFill>
                </a:rPr>
                <a:t>2001</a:t>
              </a:r>
              <a:r>
                <a:rPr lang="en-US" sz="1800" i="1" dirty="0" smtClean="0">
                  <a:solidFill>
                    <a:schemeClr val="accent2"/>
                  </a:solidFill>
                </a:rPr>
                <a:t> </a:t>
              </a:r>
              <a:r>
                <a:rPr lang="en-US" sz="1800" i="1" dirty="0">
                  <a:solidFill>
                    <a:schemeClr val="accent2"/>
                  </a:solidFill>
                </a:rPr>
                <a:t>– The Third </a:t>
              </a:r>
              <a:r>
                <a:rPr lang="en-US" sz="1800" i="1" dirty="0" smtClean="0">
                  <a:solidFill>
                    <a:schemeClr val="accent2"/>
                  </a:solidFill>
                </a:rPr>
                <a:t> IPCC Assessment</a:t>
              </a:r>
              <a:endParaRPr lang="en-US" sz="1800" i="1" dirty="0">
                <a:solidFill>
                  <a:schemeClr val="accent2"/>
                </a:solidFill>
              </a:endParaRPr>
            </a:p>
          </p:txBody>
        </p:sp>
        <p:pic>
          <p:nvPicPr>
            <p:cNvPr id="6" name="Picture 5" descr="2001IPCCWGI_270x360.jpg"/>
            <p:cNvPicPr>
              <a:picLocks noChangeAspect="1"/>
            </p:cNvPicPr>
            <p:nvPr/>
          </p:nvPicPr>
          <p:blipFill>
            <a:blip r:embed="rId3" cstate="print"/>
            <a:stretch>
              <a:fillRect/>
            </a:stretch>
          </p:blipFill>
          <p:spPr>
            <a:xfrm>
              <a:off x="0" y="2895600"/>
              <a:ext cx="1645920" cy="2194560"/>
            </a:xfrm>
            <a:prstGeom prst="rect">
              <a:avLst/>
            </a:prstGeom>
          </p:spPr>
        </p:pic>
      </p:grpSp>
      <p:grpSp>
        <p:nvGrpSpPr>
          <p:cNvPr id="3" name="Group 13"/>
          <p:cNvGrpSpPr/>
          <p:nvPr/>
        </p:nvGrpSpPr>
        <p:grpSpPr>
          <a:xfrm>
            <a:off x="1563915" y="4663440"/>
            <a:ext cx="7580085" cy="2194560"/>
            <a:chOff x="1563915" y="4663440"/>
            <a:chExt cx="7580085" cy="2194560"/>
          </a:xfrm>
        </p:grpSpPr>
        <p:sp>
          <p:nvSpPr>
            <p:cNvPr id="1372165" name="Text Box 5"/>
            <p:cNvSpPr txBox="1">
              <a:spLocks noChangeArrowheads="1"/>
            </p:cNvSpPr>
            <p:nvPr/>
          </p:nvSpPr>
          <p:spPr bwMode="auto">
            <a:xfrm>
              <a:off x="1563915" y="4694128"/>
              <a:ext cx="6019800" cy="1554272"/>
            </a:xfrm>
            <a:prstGeom prst="rect">
              <a:avLst/>
            </a:prstGeom>
            <a:noFill/>
            <a:ln w="38100">
              <a:noFill/>
              <a:miter lim="800000"/>
              <a:headEnd/>
              <a:tailEnd type="none" w="lg" len="lg"/>
            </a:ln>
            <a:effectLst/>
          </p:spPr>
          <p:txBody>
            <a:bodyPr wrap="square">
              <a:spAutoFit/>
            </a:bodyPr>
            <a:lstStyle/>
            <a:p>
              <a:pPr algn="ctr"/>
              <a:r>
                <a:rPr lang="en-US" sz="1800" b="1" dirty="0"/>
                <a:t>“Most of the observed increase in globally averaged </a:t>
              </a:r>
              <a:r>
                <a:rPr lang="en-US" sz="1800" b="1" dirty="0" smtClean="0"/>
                <a:t>temperatures since </a:t>
              </a:r>
              <a:r>
                <a:rPr lang="en-US" sz="1800" b="1" dirty="0"/>
                <a:t>the mid-20th century is </a:t>
              </a:r>
              <a:r>
                <a:rPr lang="en-US" sz="1800" b="1" i="1" u="sng" dirty="0">
                  <a:solidFill>
                    <a:srgbClr val="C00000"/>
                  </a:solidFill>
                </a:rPr>
                <a:t>very likely</a:t>
              </a:r>
              <a:r>
                <a:rPr lang="en-US" sz="1800" b="1" dirty="0"/>
                <a:t> due to </a:t>
              </a:r>
              <a:r>
                <a:rPr lang="en-US" sz="1800" b="1" dirty="0" smtClean="0"/>
                <a:t>the observed </a:t>
              </a:r>
              <a:r>
                <a:rPr lang="en-US" sz="1800" b="1" dirty="0"/>
                <a:t>increase in anthropogenic greenhouse gas concentrations.”</a:t>
              </a:r>
              <a:endParaRPr lang="en-US" sz="1800" dirty="0"/>
            </a:p>
            <a:p>
              <a:pPr algn="ctr">
                <a:spcBef>
                  <a:spcPts val="600"/>
                </a:spcBef>
              </a:pPr>
              <a:r>
                <a:rPr lang="en-US" sz="1800" b="1" i="1" dirty="0">
                  <a:solidFill>
                    <a:schemeClr val="accent2"/>
                  </a:solidFill>
                </a:rPr>
                <a:t>Climate Change 2007</a:t>
              </a:r>
              <a:r>
                <a:rPr lang="en-US" sz="1800" i="1" dirty="0">
                  <a:solidFill>
                    <a:schemeClr val="accent2"/>
                  </a:solidFill>
                </a:rPr>
                <a:t> – The Fourth </a:t>
              </a:r>
              <a:r>
                <a:rPr lang="en-US" sz="1800" i="1" dirty="0" smtClean="0">
                  <a:solidFill>
                    <a:schemeClr val="accent2"/>
                  </a:solidFill>
                </a:rPr>
                <a:t>IPCC Assessment</a:t>
              </a:r>
              <a:endParaRPr lang="en-US" sz="1800" dirty="0"/>
            </a:p>
          </p:txBody>
        </p:sp>
        <p:pic>
          <p:nvPicPr>
            <p:cNvPr id="7" name="Picture 6" descr="2007WGI_270x360.jpg"/>
            <p:cNvPicPr>
              <a:picLocks noChangeAspect="1"/>
            </p:cNvPicPr>
            <p:nvPr/>
          </p:nvPicPr>
          <p:blipFill>
            <a:blip r:embed="rId4" cstate="print"/>
            <a:stretch>
              <a:fillRect/>
            </a:stretch>
          </p:blipFill>
          <p:spPr>
            <a:xfrm>
              <a:off x="7498080" y="4663440"/>
              <a:ext cx="1645920" cy="2194560"/>
            </a:xfrm>
            <a:prstGeom prst="rect">
              <a:avLst/>
            </a:prstGeom>
          </p:spPr>
        </p:pic>
      </p:grpSp>
      <p:grpSp>
        <p:nvGrpSpPr>
          <p:cNvPr id="4" name="Group 11"/>
          <p:cNvGrpSpPr/>
          <p:nvPr/>
        </p:nvGrpSpPr>
        <p:grpSpPr>
          <a:xfrm>
            <a:off x="1752600" y="1295400"/>
            <a:ext cx="7391400" cy="2270760"/>
            <a:chOff x="1752600" y="1295400"/>
            <a:chExt cx="7391400" cy="2270760"/>
          </a:xfrm>
        </p:grpSpPr>
        <p:sp>
          <p:nvSpPr>
            <p:cNvPr id="1372162" name="Text Box 2"/>
            <p:cNvSpPr txBox="1">
              <a:spLocks noChangeArrowheads="1"/>
            </p:cNvSpPr>
            <p:nvPr/>
          </p:nvSpPr>
          <p:spPr bwMode="auto">
            <a:xfrm>
              <a:off x="1752600" y="1295400"/>
              <a:ext cx="5715000" cy="1277273"/>
            </a:xfrm>
            <a:prstGeom prst="rect">
              <a:avLst/>
            </a:prstGeom>
            <a:noFill/>
            <a:ln w="9525">
              <a:noFill/>
              <a:miter lim="800000"/>
              <a:headEnd/>
              <a:tailEnd/>
            </a:ln>
            <a:effectLst/>
          </p:spPr>
          <p:txBody>
            <a:bodyPr wrap="square">
              <a:spAutoFit/>
            </a:bodyPr>
            <a:lstStyle/>
            <a:p>
              <a:pPr algn="ctr">
                <a:spcBef>
                  <a:spcPts val="4200"/>
                </a:spcBef>
              </a:pPr>
              <a:r>
                <a:rPr lang="en-US" sz="1800" b="1" dirty="0"/>
                <a:t>“The </a:t>
              </a:r>
              <a:r>
                <a:rPr lang="en-US" sz="1800" b="1" i="1" u="sng" dirty="0">
                  <a:solidFill>
                    <a:srgbClr val="C00000"/>
                  </a:solidFill>
                </a:rPr>
                <a:t>balance of evidence</a:t>
              </a:r>
              <a:r>
                <a:rPr lang="en-US" sz="1800" b="1" dirty="0">
                  <a:solidFill>
                    <a:srgbClr val="C00000"/>
                  </a:solidFill>
                </a:rPr>
                <a:t> </a:t>
              </a:r>
              <a:r>
                <a:rPr lang="en-US" sz="1800" b="1" dirty="0"/>
                <a:t>suggests</a:t>
              </a:r>
            </a:p>
            <a:p>
              <a:pPr algn="ctr"/>
              <a:r>
                <a:rPr lang="en-US" sz="1800" b="1" dirty="0"/>
                <a:t>a discernible human influence on global climate.”</a:t>
              </a:r>
            </a:p>
            <a:p>
              <a:pPr algn="ctr">
                <a:spcBef>
                  <a:spcPts val="600"/>
                </a:spcBef>
              </a:pPr>
              <a:r>
                <a:rPr lang="en-US" sz="1800" b="1" i="1" dirty="0">
                  <a:solidFill>
                    <a:schemeClr val="accent2"/>
                  </a:solidFill>
                </a:rPr>
                <a:t>Climate Change 1995 </a:t>
              </a:r>
              <a:r>
                <a:rPr lang="en-US" sz="1800" i="1" dirty="0">
                  <a:solidFill>
                    <a:schemeClr val="accent2"/>
                  </a:solidFill>
                </a:rPr>
                <a:t>– The Second </a:t>
              </a:r>
              <a:r>
                <a:rPr lang="en-US" sz="1800" i="1" dirty="0" smtClean="0">
                  <a:solidFill>
                    <a:schemeClr val="accent2"/>
                  </a:solidFill>
                </a:rPr>
                <a:t> IPCC Assessment</a:t>
              </a:r>
              <a:endParaRPr lang="en-US" sz="1800" i="1" dirty="0">
                <a:solidFill>
                  <a:schemeClr val="accent2"/>
                </a:solidFill>
              </a:endParaRPr>
            </a:p>
          </p:txBody>
        </p:sp>
        <p:pic>
          <p:nvPicPr>
            <p:cNvPr id="8" name="Picture 7" descr="1995IPCC_270x360.jpg"/>
            <p:cNvPicPr>
              <a:picLocks noChangeAspect="1"/>
            </p:cNvPicPr>
            <p:nvPr/>
          </p:nvPicPr>
          <p:blipFill>
            <a:blip r:embed="rId5" cstate="print"/>
            <a:stretch>
              <a:fillRect/>
            </a:stretch>
          </p:blipFill>
          <p:spPr>
            <a:xfrm>
              <a:off x="7498080" y="1371600"/>
              <a:ext cx="1645920" cy="2194560"/>
            </a:xfrm>
            <a:prstGeom prst="rect">
              <a:avLst/>
            </a:prstGeom>
          </p:spPr>
        </p:pic>
      </p:grpSp>
      <p:pic>
        <p:nvPicPr>
          <p:cNvPr id="1421313" name="Picture 1"/>
          <p:cNvPicPr>
            <a:picLocks noChangeAspect="1" noChangeArrowheads="1"/>
          </p:cNvPicPr>
          <p:nvPr/>
        </p:nvPicPr>
        <p:blipFill>
          <a:blip r:embed="rId6" cstate="print"/>
          <a:srcRect/>
          <a:stretch>
            <a:fillRect/>
          </a:stretch>
        </p:blipFill>
        <p:spPr bwMode="auto">
          <a:xfrm>
            <a:off x="1" y="0"/>
            <a:ext cx="1640199" cy="23622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551543" y="144234"/>
            <a:ext cx="7924800" cy="5966771"/>
          </a:xfrm>
          <a:prstGeom prst="rect">
            <a:avLst/>
          </a:prstGeom>
          <a:noFill/>
          <a:ln w="9525">
            <a:noFill/>
            <a:miter lim="800000"/>
            <a:headEnd/>
            <a:tailEnd/>
          </a:ln>
        </p:spPr>
      </p:pic>
      <p:sp>
        <p:nvSpPr>
          <p:cNvPr id="5" name="TextBox 4"/>
          <p:cNvSpPr txBox="1"/>
          <p:nvPr/>
        </p:nvSpPr>
        <p:spPr>
          <a:xfrm>
            <a:off x="1727200" y="6233887"/>
            <a:ext cx="6349999" cy="577081"/>
          </a:xfrm>
          <a:prstGeom prst="rect">
            <a:avLst/>
          </a:prstGeom>
          <a:noFill/>
        </p:spPr>
        <p:txBody>
          <a:bodyPr wrap="square" rtlCol="0">
            <a:spAutoFit/>
          </a:bodyPr>
          <a:lstStyle/>
          <a:p>
            <a:r>
              <a:rPr lang="en-US" sz="1050" dirty="0" smtClean="0">
                <a:solidFill>
                  <a:srgbClr val="FFFF00"/>
                </a:solidFill>
              </a:rPr>
              <a:t>Kravitz, Ben, Alan Robock, et al., 2015: The Geoengineering Model Intercomparison Project Phase 6 (GeoMIP6): Simulation design and preliminary results. </a:t>
            </a:r>
            <a:r>
              <a:rPr lang="en-US" sz="1050" i="1" dirty="0" err="1" smtClean="0">
                <a:solidFill>
                  <a:srgbClr val="FFFF00"/>
                </a:solidFill>
              </a:rPr>
              <a:t>Geosci</a:t>
            </a:r>
            <a:r>
              <a:rPr lang="en-US" sz="1050" i="1" dirty="0" smtClean="0">
                <a:solidFill>
                  <a:srgbClr val="FFFF00"/>
                </a:solidFill>
              </a:rPr>
              <a:t>. Model Dev. Disc.</a:t>
            </a:r>
            <a:r>
              <a:rPr lang="en-US" sz="1050" dirty="0" smtClean="0">
                <a:solidFill>
                  <a:srgbClr val="FFFF00"/>
                </a:solidFill>
              </a:rPr>
              <a:t>, </a:t>
            </a:r>
            <a:r>
              <a:rPr lang="en-US" sz="1050" b="1" dirty="0" smtClean="0">
                <a:solidFill>
                  <a:srgbClr val="FFFF00"/>
                </a:solidFill>
              </a:rPr>
              <a:t>8</a:t>
            </a:r>
            <a:r>
              <a:rPr lang="en-US" sz="1050" dirty="0" smtClean="0">
                <a:solidFill>
                  <a:srgbClr val="FFFF00"/>
                </a:solidFill>
              </a:rPr>
              <a:t>, 4697-4736, doi:10.5194/gmdd-8-4697-2015. </a:t>
            </a:r>
            <a:endParaRPr lang="en-US" sz="1050" dirty="0">
              <a:solidFill>
                <a:srgbClr val="FFFF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449263" y="550863"/>
            <a:ext cx="8313737" cy="4832350"/>
          </a:xfrm>
          <a:prstGeom prst="rect">
            <a:avLst/>
          </a:prstGeom>
          <a:noFill/>
        </p:spPr>
        <p:txBody>
          <a:bodyPr>
            <a:spAutoFit/>
          </a:bodyPr>
          <a:lstStyle/>
          <a:p>
            <a:pPr algn="ctr">
              <a:defRPr/>
            </a:pPr>
            <a:r>
              <a:rPr lang="en-US" dirty="0">
                <a:solidFill>
                  <a:schemeClr val="accent2"/>
                </a:solidFill>
              </a:rPr>
              <a:t>Successes</a:t>
            </a:r>
          </a:p>
          <a:p>
            <a:pPr>
              <a:defRPr/>
            </a:pPr>
            <a:endParaRPr lang="en-US" dirty="0"/>
          </a:p>
          <a:p>
            <a:pPr>
              <a:spcAft>
                <a:spcPts val="1200"/>
              </a:spcAft>
              <a:defRPr/>
            </a:pPr>
            <a:r>
              <a:rPr lang="en-US" dirty="0"/>
              <a:t>20 participating modeling groups (and we expect more)</a:t>
            </a:r>
          </a:p>
          <a:p>
            <a:pPr>
              <a:defRPr/>
            </a:pPr>
            <a:r>
              <a:rPr lang="en-US" dirty="0"/>
              <a:t>Gaining confidence in model response to geoengineering</a:t>
            </a:r>
          </a:p>
          <a:p>
            <a:pPr>
              <a:defRPr/>
            </a:pPr>
            <a:endParaRPr lang="en-US" dirty="0"/>
          </a:p>
          <a:p>
            <a:pPr algn="ctr">
              <a:defRPr/>
            </a:pPr>
            <a:r>
              <a:rPr lang="en-US" dirty="0">
                <a:solidFill>
                  <a:schemeClr val="accent2"/>
                </a:solidFill>
              </a:rPr>
              <a:t>Issues</a:t>
            </a:r>
          </a:p>
          <a:p>
            <a:pPr>
              <a:defRPr/>
            </a:pPr>
            <a:endParaRPr lang="en-US" dirty="0"/>
          </a:p>
          <a:p>
            <a:pPr marL="231775" indent="-231775">
              <a:spcAft>
                <a:spcPts val="1200"/>
              </a:spcAft>
              <a:defRPr/>
            </a:pPr>
            <a:r>
              <a:rPr lang="en-US" dirty="0"/>
              <a:t>Limited resources (all time spent on GeoMIP is currently voluntary)</a:t>
            </a:r>
          </a:p>
          <a:p>
            <a:pPr marL="231775" indent="-231775">
              <a:defRPr/>
            </a:pPr>
            <a:r>
              <a:rPr lang="en-US" dirty="0"/>
              <a:t>Some of the experiments (particularly G3) are difficult to carry out and analyze</a:t>
            </a:r>
          </a:p>
          <a:p>
            <a:pPr>
              <a:defRPr/>
            </a:pP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5410" name="Text Box 2"/>
          <p:cNvSpPr txBox="1">
            <a:spLocks noChangeArrowheads="1"/>
          </p:cNvSpPr>
          <p:nvPr/>
        </p:nvSpPr>
        <p:spPr bwMode="auto">
          <a:xfrm>
            <a:off x="1143000" y="0"/>
            <a:ext cx="6858000" cy="457200"/>
          </a:xfrm>
          <a:prstGeom prst="rect">
            <a:avLst/>
          </a:prstGeom>
          <a:noFill/>
          <a:ln w="9525">
            <a:noFill/>
            <a:miter lim="800000"/>
            <a:headEnd/>
            <a:tailEnd/>
          </a:ln>
        </p:spPr>
        <p:txBody>
          <a:bodyPr>
            <a:spAutoFit/>
          </a:bodyPr>
          <a:lstStyle/>
          <a:p>
            <a:pPr algn="ctr">
              <a:spcBef>
                <a:spcPct val="50000"/>
              </a:spcBef>
            </a:pPr>
            <a:r>
              <a:rPr lang="en-US" b="1">
                <a:solidFill>
                  <a:schemeClr val="accent2"/>
                </a:solidFill>
              </a:rPr>
              <a:t>Reasons geoengineering may be a bad idea</a:t>
            </a:r>
          </a:p>
        </p:txBody>
      </p:sp>
      <p:sp>
        <p:nvSpPr>
          <p:cNvPr id="145411" name="Text Box 3"/>
          <p:cNvSpPr txBox="1">
            <a:spLocks noChangeArrowheads="1"/>
          </p:cNvSpPr>
          <p:nvPr/>
        </p:nvSpPr>
        <p:spPr bwMode="auto">
          <a:xfrm>
            <a:off x="304800" y="762000"/>
            <a:ext cx="8750300" cy="4862513"/>
          </a:xfrm>
          <a:prstGeom prst="rect">
            <a:avLst/>
          </a:prstGeom>
          <a:noFill/>
          <a:ln w="9525">
            <a:noFill/>
            <a:miter lim="800000"/>
            <a:headEnd/>
            <a:tailEnd/>
          </a:ln>
        </p:spPr>
        <p:txBody>
          <a:bodyPr>
            <a:spAutoFit/>
          </a:bodyPr>
          <a:lstStyle/>
          <a:p>
            <a:pPr marL="800100" indent="-800100">
              <a:spcAft>
                <a:spcPct val="50000"/>
              </a:spcAft>
              <a:tabLst>
                <a:tab pos="342900" algn="dec"/>
                <a:tab pos="571500" algn="l"/>
              </a:tabLst>
            </a:pPr>
            <a:r>
              <a:rPr lang="en-US" sz="2000" b="1"/>
              <a:t>Climate system response</a:t>
            </a:r>
            <a:endParaRPr lang="en-US" sz="2000"/>
          </a:p>
          <a:p>
            <a:pPr marL="800100" indent="-800100">
              <a:tabLst>
                <a:tab pos="342900" algn="dec"/>
                <a:tab pos="571500" algn="l"/>
              </a:tabLst>
            </a:pPr>
            <a:r>
              <a:rPr lang="en-US" sz="2000" b="1">
                <a:sym typeface="Wingdings" pitchFamily="2" charset="2"/>
              </a:rPr>
              <a:t></a:t>
            </a:r>
            <a:r>
              <a:rPr lang="en-US" sz="2000"/>
              <a:t>	1.	Regional climate change, including temperature and precipitation</a:t>
            </a:r>
          </a:p>
          <a:p>
            <a:pPr marL="800100" indent="-800100">
              <a:tabLst>
                <a:tab pos="342900" algn="dec"/>
                <a:tab pos="571500" algn="l"/>
              </a:tabLst>
            </a:pPr>
            <a:r>
              <a:rPr lang="en-US" sz="2000" b="1">
                <a:sym typeface="Wingdings" pitchFamily="2" charset="2"/>
              </a:rPr>
              <a:t></a:t>
            </a:r>
            <a:r>
              <a:rPr lang="en-US" sz="2000"/>
              <a:t>2.	Rapid warming when it stops</a:t>
            </a:r>
          </a:p>
          <a:p>
            <a:pPr marL="800100" indent="-800100">
              <a:tabLst>
                <a:tab pos="342900" algn="dec"/>
                <a:tab pos="571500" algn="l"/>
              </a:tabLst>
            </a:pPr>
            <a:r>
              <a:rPr lang="en-US" sz="2000" b="1">
                <a:sym typeface="Wingdings" pitchFamily="2" charset="2"/>
              </a:rPr>
              <a:t></a:t>
            </a:r>
            <a:r>
              <a:rPr lang="en-US" sz="2000"/>
              <a:t>3.	How rapidly could effects be stopped?</a:t>
            </a:r>
          </a:p>
          <a:p>
            <a:pPr marL="800100" indent="-800100">
              <a:tabLst>
                <a:tab pos="342900" algn="dec"/>
                <a:tab pos="571500" algn="l"/>
              </a:tabLst>
            </a:pPr>
            <a:r>
              <a:rPr lang="en-US" sz="2000" b="1">
                <a:sym typeface="Wingdings" pitchFamily="2" charset="2"/>
              </a:rPr>
              <a:t></a:t>
            </a:r>
            <a:r>
              <a:rPr lang="en-US" sz="2000"/>
              <a:t>	4.	Continued ocean acidification</a:t>
            </a:r>
          </a:p>
          <a:p>
            <a:pPr marL="800100" indent="-800100">
              <a:tabLst>
                <a:tab pos="342900" algn="dec"/>
                <a:tab pos="571500" algn="l"/>
              </a:tabLst>
            </a:pPr>
            <a:r>
              <a:rPr lang="en-US" sz="2000" b="1"/>
              <a:t>	5.	Ozone depletion	</a:t>
            </a:r>
          </a:p>
          <a:p>
            <a:pPr marL="800100" indent="-800100">
              <a:tabLst>
                <a:tab pos="342900" algn="dec"/>
                <a:tab pos="571500" algn="l"/>
              </a:tabLst>
            </a:pPr>
            <a:r>
              <a:rPr lang="en-US" sz="2000"/>
              <a:t>	6.	Enhanced acid precipitation</a:t>
            </a:r>
          </a:p>
          <a:p>
            <a:pPr marL="800100" indent="-800100">
              <a:tabLst>
                <a:tab pos="342900" algn="dec"/>
                <a:tab pos="571500" algn="l"/>
              </a:tabLst>
            </a:pPr>
            <a:r>
              <a:rPr lang="en-US" sz="2000"/>
              <a:t>	7.	Whitening of the sky (but nice sunsets)</a:t>
            </a:r>
          </a:p>
          <a:p>
            <a:pPr marL="800100" indent="-800100">
              <a:tabLst>
                <a:tab pos="342900" algn="dec"/>
                <a:tab pos="571500" algn="l"/>
              </a:tabLst>
            </a:pPr>
            <a:r>
              <a:rPr lang="en-US" sz="2000"/>
              <a:t>	8.	Less solar radiation for solar power, especially for those requiring direct radiation</a:t>
            </a:r>
          </a:p>
          <a:p>
            <a:pPr marL="800100" indent="-800100">
              <a:tabLst>
                <a:tab pos="342900" algn="dec"/>
                <a:tab pos="571500" algn="l"/>
              </a:tabLst>
            </a:pPr>
            <a:r>
              <a:rPr lang="en-US" sz="2000"/>
              <a:t>	9.	Effects on plants of changing the amount of solar radiation and partitioning between direct and diffuse</a:t>
            </a:r>
          </a:p>
          <a:p>
            <a:pPr marL="800100" indent="-800100">
              <a:tabLst>
                <a:tab pos="342900" algn="dec"/>
                <a:tab pos="571500" algn="l"/>
              </a:tabLst>
            </a:pPr>
            <a:r>
              <a:rPr lang="en-US" sz="2000"/>
              <a:t>	10.	Effects on cirrus clouds as aerosols fall into the troposphere</a:t>
            </a:r>
          </a:p>
          <a:p>
            <a:pPr marL="800100" indent="-800100">
              <a:tabLst>
                <a:tab pos="342900" algn="dec"/>
                <a:tab pos="571500" algn="l"/>
              </a:tabLst>
            </a:pPr>
            <a:r>
              <a:rPr lang="en-US" sz="2000"/>
              <a:t>	11.	Environmental impacts of aerosol injection, including producing and delivering aerosols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6183" name="Group 71"/>
          <p:cNvGraphicFramePr>
            <a:graphicFrameLocks noGrp="1"/>
          </p:cNvGraphicFramePr>
          <p:nvPr/>
        </p:nvGraphicFramePr>
        <p:xfrm>
          <a:off x="168275" y="174625"/>
          <a:ext cx="8975725" cy="6676488"/>
        </p:xfrm>
        <a:graphic>
          <a:graphicData uri="http://schemas.openxmlformats.org/drawingml/2006/table">
            <a:tbl>
              <a:tblPr/>
              <a:tblGrid>
                <a:gridCol w="3771900"/>
                <a:gridCol w="5203825"/>
              </a:tblGrid>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a:t>
                      </a:r>
                      <a:r>
                        <a:rPr kumimoji="0" lang="en-US" sz="1400" b="1" i="0" u="sng" strike="noStrike" cap="none" normalizeH="0" baseline="0" dirty="0" smtClean="0">
                          <a:ln>
                            <a:noFill/>
                          </a:ln>
                          <a:solidFill>
                            <a:schemeClr val="tx1"/>
                          </a:solidFill>
                          <a:effectLst/>
                          <a:latin typeface="Comic Sans MS" pitchFamily="66" charset="0"/>
                          <a:ea typeface="Calibri" pitchFamily="34" charset="0"/>
                        </a:rPr>
                        <a:t>Benefits</a:t>
                      </a:r>
                      <a:endParaRPr kumimoji="0" lang="en-US" sz="1400" b="0" i="0" u="sng" strike="noStrike" cap="none" normalizeH="0" baseline="0" dirty="0" smtClean="0">
                        <a:ln>
                          <a:noFill/>
                        </a:ln>
                        <a:solidFill>
                          <a:schemeClr val="tx1"/>
                        </a:solidFill>
                        <a:effectLst/>
                        <a:latin typeface="Comic Sans MS" pitchFamily="66" charset="0"/>
                        <a:ea typeface="Calibri" pitchFamily="34" charset="0"/>
                      </a:endParaRP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omic Sans MS" pitchFamily="66" charset="0"/>
                          <a:ea typeface="Calibri" pitchFamily="34" charset="0"/>
                        </a:rPr>
                        <a:t>                                        </a:t>
                      </a:r>
                      <a:r>
                        <a:rPr kumimoji="0" lang="en-US" sz="1400" b="1" i="0" u="sng" strike="noStrike" cap="none" normalizeH="0" baseline="0" smtClean="0">
                          <a:ln>
                            <a:noFill/>
                          </a:ln>
                          <a:solidFill>
                            <a:schemeClr val="tx1"/>
                          </a:solidFill>
                          <a:effectLst/>
                          <a:latin typeface="Comic Sans MS" pitchFamily="66" charset="0"/>
                          <a:ea typeface="Calibri" pitchFamily="34" charset="0"/>
                        </a:rPr>
                        <a:t>Risks</a:t>
                      </a:r>
                      <a:endParaRPr kumimoji="0" lang="en-US" sz="1400" b="0" i="0" u="sng" strike="noStrike" cap="none" normalizeH="0" baseline="0" smtClean="0">
                        <a:ln>
                          <a:noFill/>
                        </a:ln>
                        <a:solidFill>
                          <a:schemeClr val="tx1"/>
                        </a:solidFill>
                        <a:effectLst/>
                        <a:latin typeface="Comic Sans MS" pitchFamily="66" charset="0"/>
                        <a:ea typeface="Calibri" pitchFamily="34" charset="0"/>
                      </a:endParaRPr>
                    </a:p>
                  </a:txBody>
                  <a:tcPr marT="45718" marB="45718" horzOverflow="overflow">
                    <a:lnL>
                      <a:noFill/>
                    </a:lnL>
                    <a:lnR>
                      <a:noFill/>
                    </a:lnR>
                    <a:lnT>
                      <a:noFill/>
                    </a:lnT>
                    <a:lnB>
                      <a:noFill/>
                    </a:lnB>
                    <a:lnTlToBr>
                      <a:noFill/>
                    </a:lnTlToBr>
                    <a:lnBlToTr>
                      <a:noFill/>
                    </a:lnBlToTr>
                    <a:noFill/>
                  </a:tcPr>
                </a:tc>
              </a:tr>
              <a:tr h="228388">
                <a:tc rowSpan="6">
                  <a:txBody>
                    <a:bodyPr/>
                    <a:lstStyle/>
                    <a:p>
                      <a:pPr marL="347663" marR="0" lvl="0" indent="-347663"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Comic Sans MS" pitchFamily="66" charset="0"/>
                          <a:ea typeface="Calibri" pitchFamily="34" charset="0"/>
                        </a:rPr>
                        <a:t>1.</a:t>
                      </a:r>
                      <a:r>
                        <a:rPr kumimoji="0" lang="en-US" sz="1400" b="1" i="0" u="none" strike="noStrike" kern="1200" cap="none" normalizeH="0" baseline="0" dirty="0" smtClean="0">
                          <a:ln>
                            <a:noFill/>
                          </a:ln>
                          <a:solidFill>
                            <a:schemeClr val="accent2"/>
                          </a:solidFill>
                          <a:effectLst/>
                          <a:latin typeface="Comic Sans MS" pitchFamily="66" charset="0"/>
                          <a:ea typeface="Calibri" pitchFamily="34" charset="0"/>
                          <a:cs typeface="+mn-cs"/>
                        </a:rPr>
                        <a:t> Reduce surface air temperatures, which could reduce or reverse negative impacts of global warming, including floods, droughts, stronger storms, sea ice melting, land-based ice sheet melting, and sea level rise</a:t>
                      </a:r>
                    </a:p>
                  </a:txBody>
                  <a:tcPr marT="0" marB="0" horzOverflow="overflow">
                    <a:lnL>
                      <a:noFill/>
                    </a:lnL>
                    <a:lnR>
                      <a:noFill/>
                    </a:lnR>
                    <a:lnT>
                      <a:noFill/>
                    </a:lnT>
                    <a:lnB>
                      <a:noFill/>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Comic Sans MS" pitchFamily="66" charset="0"/>
                          <a:ea typeface="Calibri" pitchFamily="34" charset="0"/>
                        </a:rPr>
                        <a:t> 1.  Drought in Africa and Asia</a:t>
                      </a:r>
                    </a:p>
                  </a:txBody>
                  <a:tcPr marT="0" marB="0" horzOverflow="overflow">
                    <a:lnL>
                      <a:noFill/>
                    </a:lnL>
                    <a:lnR>
                      <a:noFill/>
                    </a:lnR>
                    <a:lnT>
                      <a:noFill/>
                    </a:lnT>
                    <a:lnB>
                      <a:noFill/>
                    </a:lnB>
                    <a:lnTlToBr>
                      <a:noFill/>
                    </a:lnTlToBr>
                    <a:lnBlToTr>
                      <a:noFill/>
                    </a:lnBlToTr>
                    <a:solidFill>
                      <a:srgbClr val="FFFF00"/>
                    </a:solidFill>
                  </a:tcPr>
                </a:tc>
              </a:tr>
              <a:tr h="228388">
                <a:tc vMerge="1">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Comic Sans MS" pitchFamily="66" charset="0"/>
                        <a:ea typeface="Calibri" pitchFamily="34" charset="0"/>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Comic Sans MS" pitchFamily="66" charset="0"/>
                          <a:ea typeface="Calibri" pitchFamily="34" charset="0"/>
                        </a:rPr>
                        <a:t> 2.  Perturb ecology with more diffuse radiation</a:t>
                      </a:r>
                    </a:p>
                  </a:txBody>
                  <a:tcPr marT="0" marB="0" horzOverflow="overflow">
                    <a:lnL>
                      <a:noFill/>
                    </a:lnL>
                    <a:lnR>
                      <a:noFill/>
                    </a:lnR>
                    <a:lnT>
                      <a:noFill/>
                    </a:lnT>
                    <a:lnB>
                      <a:noFill/>
                    </a:lnB>
                    <a:lnTlToBr>
                      <a:noFill/>
                    </a:lnTlToBr>
                    <a:lnBlToTr>
                      <a:noFill/>
                    </a:lnBlToTr>
                    <a:solidFill>
                      <a:srgbClr val="FFFF00"/>
                    </a:solidFill>
                  </a:tcPr>
                </a:tc>
              </a:tr>
              <a:tr h="228388">
                <a:tc vMerge="1">
                  <a:txBody>
                    <a:bodyPr/>
                    <a:lstStyle/>
                    <a:p>
                      <a:pPr marL="227013" marR="0" lvl="0" indent="-227013" algn="l" defTabSz="914400" rtl="0" eaLnBrk="1" fontAlgn="base" latinLnBrk="0" hangingPunct="1">
                        <a:lnSpc>
                          <a:spcPct val="100000"/>
                        </a:lnSpc>
                        <a:spcBef>
                          <a:spcPts val="5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Comic Sans MS" pitchFamily="66" charset="0"/>
                        <a:ea typeface="Calibri" pitchFamily="34" charset="0"/>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Comic Sans MS" pitchFamily="66" charset="0"/>
                          <a:ea typeface="Calibri" pitchFamily="34" charset="0"/>
                        </a:rPr>
                        <a:t> 3.  Ozone depletion</a:t>
                      </a:r>
                    </a:p>
                  </a:txBody>
                  <a:tcPr marT="0" marB="0" horzOverflow="overflow">
                    <a:lnL>
                      <a:noFill/>
                    </a:lnL>
                    <a:lnR>
                      <a:noFill/>
                    </a:lnR>
                    <a:lnT>
                      <a:noFill/>
                    </a:lnT>
                    <a:lnB>
                      <a:noFill/>
                    </a:lnB>
                    <a:lnTlToBr>
                      <a:noFill/>
                    </a:lnTlToBr>
                    <a:lnBlToTr>
                      <a:noFill/>
                    </a:lnBlToTr>
                    <a:solidFill>
                      <a:srgbClr val="FFFF00"/>
                    </a:solidFill>
                  </a:tcPr>
                </a:tc>
              </a:tr>
              <a:tr h="228388">
                <a:tc vMerge="1">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Comic Sans MS" pitchFamily="66" charset="0"/>
                        <a:ea typeface="Calibri" pitchFamily="34" charset="0"/>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4.  Continued ocean acidification</a:t>
                      </a:r>
                    </a:p>
                  </a:txBody>
                  <a:tcPr marT="0" marB="0" horzOverflow="overflow">
                    <a:lnL>
                      <a:noFill/>
                    </a:lnL>
                    <a:lnR>
                      <a:noFill/>
                    </a:lnR>
                    <a:lnT>
                      <a:noFill/>
                    </a:lnT>
                    <a:lnB>
                      <a:noFill/>
                    </a:lnB>
                    <a:lnTlToBr>
                      <a:noFill/>
                    </a:lnTlToBr>
                    <a:lnBlToTr>
                      <a:noFill/>
                    </a:lnBlToTr>
                    <a:noFill/>
                  </a:tcPr>
                </a:tc>
              </a:tr>
              <a:tr h="228388">
                <a:tc vMerge="1">
                  <a:txBody>
                    <a:bodyPr/>
                    <a:lstStyle/>
                    <a:p>
                      <a:endParaRPr lang="en-US"/>
                    </a:p>
                  </a:txBody>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5.  Will not stop ice sheets from melting</a:t>
                      </a:r>
                    </a:p>
                  </a:txBody>
                  <a:tcPr marT="0" marB="0" horzOverflow="overflow">
                    <a:lnL>
                      <a:noFill/>
                    </a:lnL>
                    <a:lnR>
                      <a:noFill/>
                    </a:lnR>
                    <a:lnT>
                      <a:noFill/>
                    </a:lnT>
                    <a:lnB>
                      <a:noFill/>
                    </a:lnB>
                    <a:lnTlToBr>
                      <a:noFill/>
                    </a:lnTlToBr>
                    <a:lnBlToTr>
                      <a:noFill/>
                    </a:lnBlToTr>
                    <a:noFill/>
                  </a:tcPr>
                </a:tc>
              </a:tr>
              <a:tr h="228388">
                <a:tc vMerge="1">
                  <a:txBody>
                    <a:bodyPr/>
                    <a:lstStyle/>
                    <a:p>
                      <a:endParaRPr lang="en-US"/>
                    </a:p>
                  </a:txBody>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6.  Impacts on tropospheric chemistry</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accent2"/>
                          </a:solidFill>
                          <a:effectLst/>
                          <a:latin typeface="Comic Sans MS" pitchFamily="66" charset="0"/>
                          <a:ea typeface="Calibri" pitchFamily="34" charset="0"/>
                        </a:rPr>
                        <a:t>2.  Increase plant productivity</a:t>
                      </a:r>
                    </a:p>
                  </a:txBody>
                  <a:tcPr marT="0" marB="0" horzOverflow="overflow">
                    <a:lnL>
                      <a:noFill/>
                    </a:lnL>
                    <a:lnR>
                      <a:noFill/>
                    </a:lnR>
                    <a:lnT>
                      <a:noFill/>
                    </a:lnT>
                    <a:lnB>
                      <a:noFill/>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accent2"/>
                          </a:solidFill>
                          <a:effectLst/>
                          <a:latin typeface="Comic Sans MS" pitchFamily="66" charset="0"/>
                          <a:ea typeface="Calibri" pitchFamily="34" charset="0"/>
                        </a:rPr>
                        <a:t> 7.  Whiter skies</a:t>
                      </a:r>
                    </a:p>
                  </a:txBody>
                  <a:tcPr marT="0" marB="0" horzOverflow="overflow">
                    <a:lnL>
                      <a:noFill/>
                    </a:lnL>
                    <a:lnR>
                      <a:noFill/>
                    </a:lnR>
                    <a:lnT>
                      <a:noFill/>
                    </a:lnT>
                    <a:lnB>
                      <a:noFill/>
                    </a:lnB>
                    <a:lnTlToBr>
                      <a:noFill/>
                    </a:lnTlToBr>
                    <a:lnBlToTr>
                      <a:noFill/>
                    </a:lnBlToTr>
                    <a:solidFill>
                      <a:srgbClr val="FFFF00"/>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accent2"/>
                          </a:solidFill>
                          <a:effectLst/>
                          <a:latin typeface="Comic Sans MS" pitchFamily="66" charset="0"/>
                          <a:ea typeface="Calibri" pitchFamily="34" charset="0"/>
                        </a:rPr>
                        <a:t>3.  Increase terrestrial CO</a:t>
                      </a:r>
                      <a:r>
                        <a:rPr kumimoji="0" lang="en-US" sz="1400" b="1" i="0" u="none" strike="noStrike" cap="none" normalizeH="0" baseline="-30000" dirty="0" smtClean="0">
                          <a:ln>
                            <a:noFill/>
                          </a:ln>
                          <a:solidFill>
                            <a:schemeClr val="accent2"/>
                          </a:solidFill>
                          <a:effectLst/>
                          <a:latin typeface="Comic Sans MS" pitchFamily="66" charset="0"/>
                          <a:ea typeface="Calibri" pitchFamily="34" charset="0"/>
                        </a:rPr>
                        <a:t>2</a:t>
                      </a:r>
                      <a:r>
                        <a:rPr kumimoji="0" lang="en-US" sz="1400" b="1" i="0" u="none" strike="noStrike" cap="none" normalizeH="0" baseline="0" dirty="0" smtClean="0">
                          <a:ln>
                            <a:noFill/>
                          </a:ln>
                          <a:solidFill>
                            <a:schemeClr val="accent2"/>
                          </a:solidFill>
                          <a:effectLst/>
                          <a:latin typeface="Comic Sans MS" pitchFamily="66" charset="0"/>
                          <a:ea typeface="Calibri" pitchFamily="34" charset="0"/>
                        </a:rPr>
                        <a:t> sink</a:t>
                      </a:r>
                    </a:p>
                  </a:txBody>
                  <a:tcPr marT="0" marB="0" horzOverflow="overflow">
                    <a:lnL>
                      <a:noFill/>
                    </a:lnL>
                    <a:lnR>
                      <a:noFill/>
                    </a:lnR>
                    <a:lnT>
                      <a:noFill/>
                    </a:lnT>
                    <a:lnB>
                      <a:noFill/>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accent2"/>
                          </a:solidFill>
                          <a:effectLst/>
                          <a:latin typeface="Comic Sans MS" pitchFamily="66" charset="0"/>
                          <a:ea typeface="Calibri" pitchFamily="34" charset="0"/>
                        </a:rPr>
                        <a:t> 8.  Less solar electricity generation</a:t>
                      </a:r>
                    </a:p>
                  </a:txBody>
                  <a:tcPr marT="0" marB="0" horzOverflow="overflow">
                    <a:lnL>
                      <a:noFill/>
                    </a:lnL>
                    <a:lnR>
                      <a:noFill/>
                    </a:lnR>
                    <a:lnT>
                      <a:noFill/>
                    </a:lnT>
                    <a:lnB>
                      <a:noFill/>
                    </a:lnB>
                    <a:lnTlToBr>
                      <a:noFill/>
                    </a:lnTlToBr>
                    <a:lnBlToTr>
                      <a:noFill/>
                    </a:lnBlToTr>
                    <a:solidFill>
                      <a:srgbClr val="FFFF00"/>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accent2"/>
                          </a:solidFill>
                          <a:effectLst/>
                          <a:latin typeface="Comic Sans MS" pitchFamily="66" charset="0"/>
                          <a:ea typeface="ＭＳ Ｐゴシック" pitchFamily="34" charset="-128"/>
                        </a:rPr>
                        <a:t>4.  Beautiful red and yellow sunsets</a:t>
                      </a:r>
                    </a:p>
                  </a:txBody>
                  <a:tcPr marT="0" marB="0" horzOverflow="overflow">
                    <a:lnL>
                      <a:noFill/>
                    </a:lnL>
                    <a:lnR>
                      <a:noFill/>
                    </a:lnR>
                    <a:lnT>
                      <a:noFill/>
                    </a:lnT>
                    <a:lnB>
                      <a:noFill/>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9.  Degrade passive solar heating</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ＭＳ Ｐゴシック" pitchFamily="34" charset="-128"/>
                        </a:rPr>
                        <a:t>5.  Unexpected benefits</a:t>
                      </a:r>
                      <a:endParaRPr kumimoji="0" lang="en-US" sz="1400" b="0" i="0" u="none" strike="noStrike" cap="none" normalizeH="0" baseline="0" dirty="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Comic Sans MS" pitchFamily="66" charset="0"/>
                          <a:ea typeface="Calibri" pitchFamily="34" charset="0"/>
                        </a:rPr>
                        <a:t>10.  Rapid warming if stopped</a:t>
                      </a:r>
                    </a:p>
                  </a:txBody>
                  <a:tcPr marT="0" marB="0" horzOverflow="overflow">
                    <a:lnL>
                      <a:noFill/>
                    </a:lnL>
                    <a:lnR>
                      <a:noFill/>
                    </a:lnR>
                    <a:lnT>
                      <a:noFill/>
                    </a:lnT>
                    <a:lnB>
                      <a:noFill/>
                    </a:lnB>
                    <a:lnTlToBr>
                      <a:noFill/>
                    </a:lnTlToBr>
                    <a:lnBlToTr>
                      <a:noFill/>
                    </a:lnBlToTr>
                    <a:solidFill>
                      <a:srgbClr val="FFFF00"/>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endParaRPr kumimoji="0" lang="en-US" sz="1400" b="0" i="0" u="none" strike="noStrike" cap="none" normalizeH="0" baseline="0" dirty="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Comic Sans MS" pitchFamily="66" charset="0"/>
                          <a:ea typeface="Calibri" pitchFamily="34" charset="0"/>
                        </a:rPr>
                        <a:t>11.  Cannot stop effects quickly</a:t>
                      </a:r>
                    </a:p>
                  </a:txBody>
                  <a:tcPr marT="0" marB="0" horzOverflow="overflow">
                    <a:lnL>
                      <a:noFill/>
                    </a:lnL>
                    <a:lnR>
                      <a:noFill/>
                    </a:lnR>
                    <a:lnT>
                      <a:noFill/>
                    </a:lnT>
                    <a:lnB>
                      <a:noFill/>
                    </a:lnB>
                    <a:lnTlToBr>
                      <a:noFill/>
                    </a:lnTlToBr>
                    <a:lnBlToTr>
                      <a:noFill/>
                    </a:lnBlToTr>
                    <a:solidFill>
                      <a:srgbClr val="FFFF00"/>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12.  Human error</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13.  Unexpected consequences</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14.  Commercial control</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15.  Military use of technology</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16.  </a:t>
                      </a:r>
                      <a:r>
                        <a:rPr kumimoji="0" lang="en-US" sz="1400" b="1" i="0" u="none" strike="noStrike" kern="1200" cap="none" normalizeH="0" baseline="0" dirty="0" smtClean="0">
                          <a:ln>
                            <a:noFill/>
                          </a:ln>
                          <a:solidFill>
                            <a:schemeClr val="tx1"/>
                          </a:solidFill>
                          <a:effectLst/>
                          <a:latin typeface="Comic Sans MS" pitchFamily="66" charset="0"/>
                          <a:ea typeface="Calibri" pitchFamily="34" charset="0"/>
                          <a:cs typeface="+mn-cs"/>
                        </a:rPr>
                        <a:t>Societal disruption, conflict between countries</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17.  Conflicts with current treaties</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18.  Whose hand on the thermostat?</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Comic Sans MS" pitchFamily="66" charset="0"/>
                          <a:ea typeface="Calibri" pitchFamily="34" charset="0"/>
                        </a:rPr>
                        <a:t>19.  Effects on airplanes flying in stratosphere </a:t>
                      </a:r>
                    </a:p>
                  </a:txBody>
                  <a:tcPr marT="0" marB="0" horzOverflow="overflow">
                    <a:lnL>
                      <a:noFill/>
                    </a:lnL>
                    <a:lnR>
                      <a:noFill/>
                    </a:lnR>
                    <a:lnT>
                      <a:noFill/>
                    </a:lnT>
                    <a:lnB>
                      <a:noFill/>
                    </a:lnB>
                    <a:lnTlToBr>
                      <a:noFill/>
                    </a:lnTlToBr>
                    <a:lnBlToTr>
                      <a:noFill/>
                    </a:lnBlToTr>
                    <a:solidFill>
                      <a:srgbClr val="FFFF00"/>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2"/>
                          </a:solidFill>
                          <a:effectLst/>
                          <a:latin typeface="Comic Sans MS" pitchFamily="66" charset="0"/>
                          <a:ea typeface="ＭＳ Ｐゴシック" pitchFamily="34" charset="-128"/>
                        </a:rPr>
                        <a:t>20.  Effects on electrical properties of atmosphere</a:t>
                      </a:r>
                      <a:r>
                        <a:rPr kumimoji="0" lang="en-US" sz="1400" b="0" i="0" u="none" strike="noStrike" cap="none" normalizeH="0" baseline="0" dirty="0" smtClean="0">
                          <a:ln>
                            <a:noFill/>
                          </a:ln>
                          <a:solidFill>
                            <a:schemeClr val="tx2"/>
                          </a:solidFill>
                          <a:effectLst/>
                          <a:latin typeface="Comic Sans MS" pitchFamily="66" charset="0"/>
                          <a:ea typeface="ＭＳ Ｐゴシック" pitchFamily="34" charset="-128"/>
                        </a:rPr>
                        <a:t> </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21.  Environmental impact of implementation</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Comic Sans MS" pitchFamily="66" charset="0"/>
                          <a:ea typeface="Calibri" pitchFamily="34" charset="0"/>
                        </a:rPr>
                        <a:t>22.  Degrade terrestrial optical astronomy</a:t>
                      </a:r>
                    </a:p>
                  </a:txBody>
                  <a:tcPr marT="0" marB="0" horzOverflow="overflow">
                    <a:lnL>
                      <a:noFill/>
                    </a:lnL>
                    <a:lnR>
                      <a:noFill/>
                    </a:lnR>
                    <a:lnT>
                      <a:noFill/>
                    </a:lnT>
                    <a:lnB>
                      <a:noFill/>
                    </a:lnB>
                    <a:lnTlToBr>
                      <a:noFill/>
                    </a:lnTlToBr>
                    <a:lnBlToTr>
                      <a:noFill/>
                    </a:lnBlToTr>
                    <a:solidFill>
                      <a:srgbClr val="FFFF00"/>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Comic Sans MS" pitchFamily="66" charset="0"/>
                          <a:ea typeface="Calibri" pitchFamily="34" charset="0"/>
                        </a:rPr>
                        <a:t>23.  Affect stargazing</a:t>
                      </a:r>
                    </a:p>
                  </a:txBody>
                  <a:tcPr marT="0" marB="0" horzOverflow="overflow">
                    <a:lnL>
                      <a:noFill/>
                    </a:lnL>
                    <a:lnR>
                      <a:noFill/>
                    </a:lnR>
                    <a:lnT>
                      <a:noFill/>
                    </a:lnT>
                    <a:lnB>
                      <a:noFill/>
                    </a:lnB>
                    <a:lnTlToBr>
                      <a:noFill/>
                    </a:lnTlToBr>
                    <a:lnBlToTr>
                      <a:noFill/>
                    </a:lnBlToTr>
                    <a:solidFill>
                      <a:srgbClr val="FFFF00"/>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Comic Sans MS" pitchFamily="66" charset="0"/>
                          <a:ea typeface="Calibri" pitchFamily="34" charset="0"/>
                        </a:rPr>
                        <a:t>24.  Affect satellite remote sensing</a:t>
                      </a:r>
                    </a:p>
                  </a:txBody>
                  <a:tcPr marT="0" marB="0" horzOverflow="overflow">
                    <a:lnL>
                      <a:noFill/>
                    </a:lnL>
                    <a:lnR>
                      <a:noFill/>
                    </a:lnR>
                    <a:lnT>
                      <a:noFill/>
                    </a:lnT>
                    <a:lnB>
                      <a:noFill/>
                    </a:lnB>
                    <a:lnTlToBr>
                      <a:noFill/>
                    </a:lnTlToBr>
                    <a:lnBlToTr>
                      <a:noFill/>
                    </a:lnBlToTr>
                    <a:solidFill>
                      <a:srgbClr val="FFFF00"/>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460375" marR="0" lvl="0" indent="-460375"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25.  More sunburn</a:t>
                      </a:r>
                    </a:p>
                  </a:txBody>
                  <a:tcPr marT="0" marB="0" horzOverflow="overflow">
                    <a:lnL>
                      <a:noFill/>
                    </a:lnL>
                    <a:lnR>
                      <a:noFill/>
                    </a:lnR>
                    <a:lnT>
                      <a:noFill/>
                    </a:lnT>
                    <a:lnB>
                      <a:noFill/>
                    </a:lnB>
                    <a:lnTlToBr>
                      <a:noFill/>
                    </a:lnTlToBr>
                    <a:lnBlToTr>
                      <a:noFill/>
                    </a:lnBlToTr>
                    <a:noFill/>
                  </a:tcPr>
                </a:tc>
              </a:tr>
              <a:tr h="42703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26.  Moral hazard – the prospect of it working would</a:t>
                      </a:r>
                    </a:p>
                    <a:p>
                      <a:pPr marL="0" marR="0" lvl="0" indent="0" algn="l" defTabSz="914400" rtl="0" eaLnBrk="1" fontAlgn="base" latinLnBrk="0" hangingPunct="1">
                        <a:lnSpc>
                          <a:spcPct val="100000"/>
                        </a:lnSpc>
                        <a:spcBef>
                          <a:spcPct val="0"/>
                        </a:spcBef>
                        <a:spcAft>
                          <a:spcPts val="50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reduce drive for mitigation</a:t>
                      </a:r>
                    </a:p>
                  </a:txBody>
                  <a:tcPr marT="0" marB="0" horzOverflow="overflow">
                    <a:lnL>
                      <a:noFill/>
                    </a:lnL>
                    <a:lnR>
                      <a:noFill/>
                    </a:lnR>
                    <a:lnT>
                      <a:noFill/>
                    </a:lnT>
                    <a:lnB>
                      <a:noFill/>
                    </a:lnB>
                    <a:lnTlToBr>
                      <a:noFill/>
                    </a:lnTlToBr>
                    <a:lnBlToTr>
                      <a:noFill/>
                    </a:lnBlToTr>
                    <a:solidFill>
                      <a:srgbClr val="99CCFF"/>
                    </a:solidFill>
                  </a:tcPr>
                </a:tc>
              </a:tr>
              <a:tr h="234950">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27.  Moral authority – do we have the right to do this?</a:t>
                      </a:r>
                    </a:p>
                  </a:txBody>
                  <a:tcPr marT="0" marB="0" horzOverflow="overflow">
                    <a:lnL>
                      <a:noFill/>
                    </a:lnL>
                    <a:lnR>
                      <a:noFill/>
                    </a:lnR>
                    <a:lnT>
                      <a:noFill/>
                    </a:lnT>
                    <a:lnB>
                      <a:noFill/>
                    </a:lnB>
                    <a:lnTlToBr>
                      <a:noFill/>
                    </a:lnTlToBr>
                    <a:lnBlToTr>
                      <a:noFill/>
                    </a:lnBlToTr>
                    <a:solidFill>
                      <a:srgbClr val="99CCFF"/>
                    </a:solidFill>
                  </a:tcPr>
                </a:tc>
              </a:tr>
            </a:tbl>
          </a:graphicData>
        </a:graphic>
      </p:graphicFrame>
      <p:sp>
        <p:nvSpPr>
          <p:cNvPr id="908368" name="Text Box 80"/>
          <p:cNvSpPr txBox="1">
            <a:spLocks noChangeArrowheads="1"/>
          </p:cNvSpPr>
          <p:nvPr/>
        </p:nvSpPr>
        <p:spPr bwMode="auto">
          <a:xfrm>
            <a:off x="1714500" y="-20638"/>
            <a:ext cx="5502275" cy="396876"/>
          </a:xfrm>
          <a:prstGeom prst="rect">
            <a:avLst/>
          </a:prstGeom>
          <a:noFill/>
          <a:ln w="38100">
            <a:noFill/>
            <a:miter lim="800000"/>
            <a:headEnd/>
            <a:tailEnd type="none" w="lg" len="lg"/>
          </a:ln>
          <a:effectLst/>
        </p:spPr>
        <p:txBody>
          <a:bodyPr>
            <a:spAutoFit/>
          </a:bodyPr>
          <a:lstStyle/>
          <a:p>
            <a:pPr algn="ctr">
              <a:spcBef>
                <a:spcPct val="50000"/>
              </a:spcBef>
              <a:defRPr/>
            </a:pPr>
            <a:r>
              <a:rPr lang="en-US" sz="2000" b="1" u="sng" dirty="0">
                <a:solidFill>
                  <a:schemeClr val="accent6"/>
                </a:solidFill>
                <a:ea typeface="+mn-ea"/>
              </a:rPr>
              <a:t>Stratospheric Geoengineering </a:t>
            </a:r>
          </a:p>
        </p:txBody>
      </p:sp>
      <p:sp>
        <p:nvSpPr>
          <p:cNvPr id="193591" name="Text Box 83"/>
          <p:cNvSpPr txBox="1">
            <a:spLocks noChangeArrowheads="1"/>
          </p:cNvSpPr>
          <p:nvPr/>
        </p:nvSpPr>
        <p:spPr bwMode="auto">
          <a:xfrm>
            <a:off x="127000" y="4821238"/>
            <a:ext cx="3713163" cy="1042987"/>
          </a:xfrm>
          <a:prstGeom prst="rect">
            <a:avLst/>
          </a:prstGeom>
          <a:solidFill>
            <a:schemeClr val="bg1"/>
          </a:solidFill>
          <a:ln w="38100">
            <a:solidFill>
              <a:schemeClr val="tx1"/>
            </a:solidFill>
            <a:miter lim="800000"/>
            <a:headEnd/>
            <a:tailEnd type="none" w="lg" len="lg"/>
          </a:ln>
        </p:spPr>
        <p:txBody>
          <a:bodyPr>
            <a:spAutoFit/>
          </a:bodyPr>
          <a:lstStyle/>
          <a:p>
            <a:pPr>
              <a:spcBef>
                <a:spcPct val="50000"/>
              </a:spcBef>
            </a:pPr>
            <a:r>
              <a:rPr lang="en-US" sz="1200"/>
              <a:t>Robock, Alan, Allison B. Marquardt, Ben Kravitz, and Georgiy Stenchikov, 2009:  The benefits, risks, and costs of stratospheric geoengineering. </a:t>
            </a:r>
            <a:r>
              <a:rPr lang="en-US" sz="1200" i="1"/>
              <a:t>Geophys. Res. Lett.</a:t>
            </a:r>
            <a:r>
              <a:rPr lang="en-US" sz="1200"/>
              <a:t>, </a:t>
            </a:r>
            <a:r>
              <a:rPr lang="en-US" sz="1200" b="1"/>
              <a:t>36</a:t>
            </a:r>
            <a:r>
              <a:rPr lang="en-US" sz="1200"/>
              <a:t>, L19703, doi:10.1029/2009GL039209. </a:t>
            </a:r>
          </a:p>
        </p:txBody>
      </p:sp>
      <p:sp>
        <p:nvSpPr>
          <p:cNvPr id="193592" name="Text Box 83"/>
          <p:cNvSpPr txBox="1">
            <a:spLocks noChangeArrowheads="1"/>
          </p:cNvSpPr>
          <p:nvPr/>
        </p:nvSpPr>
        <p:spPr bwMode="auto">
          <a:xfrm>
            <a:off x="133350" y="5989638"/>
            <a:ext cx="3713163" cy="830997"/>
          </a:xfrm>
          <a:prstGeom prst="rect">
            <a:avLst/>
          </a:prstGeom>
          <a:solidFill>
            <a:schemeClr val="bg1"/>
          </a:solidFill>
          <a:ln w="38100">
            <a:solidFill>
              <a:schemeClr val="tx1"/>
            </a:solidFill>
            <a:miter lim="800000"/>
            <a:headEnd/>
            <a:tailEnd type="none" w="lg" len="lg"/>
          </a:ln>
        </p:spPr>
        <p:txBody>
          <a:bodyPr>
            <a:spAutoFit/>
          </a:bodyPr>
          <a:lstStyle/>
          <a:p>
            <a:pPr>
              <a:spcBef>
                <a:spcPct val="50000"/>
              </a:spcBef>
            </a:pPr>
            <a:r>
              <a:rPr lang="en-US" sz="1200" dirty="0"/>
              <a:t>Robock, Alan, 2014: Stratospheric aerosol </a:t>
            </a:r>
            <a:r>
              <a:rPr lang="en-US" sz="1200" dirty="0" smtClean="0"/>
              <a:t>geoengineering. </a:t>
            </a:r>
            <a:r>
              <a:rPr lang="en-US" sz="1200" i="1" dirty="0" smtClean="0"/>
              <a:t>Issues </a:t>
            </a:r>
            <a:r>
              <a:rPr lang="en-US" sz="1200" i="1" dirty="0"/>
              <a:t>Env. Sci. Tech</a:t>
            </a:r>
            <a:r>
              <a:rPr lang="en-US" sz="1200" i="1" dirty="0" smtClean="0"/>
              <a:t>.</a:t>
            </a:r>
            <a:r>
              <a:rPr lang="en-US" sz="1200" dirty="0" smtClean="0"/>
              <a:t> (Special issue “Geoengineering of the Climate System”), </a:t>
            </a:r>
            <a:r>
              <a:rPr lang="en-US" sz="1200" b="1" dirty="0" smtClean="0"/>
              <a:t>38</a:t>
            </a:r>
            <a:r>
              <a:rPr lang="en-US" sz="1200" dirty="0" smtClean="0"/>
              <a:t>, 162-185.</a:t>
            </a:r>
            <a:endParaRPr lang="en-US" sz="1200" dirty="0"/>
          </a:p>
        </p:txBody>
      </p:sp>
      <p:sp>
        <p:nvSpPr>
          <p:cNvPr id="8" name="Text Box 79"/>
          <p:cNvSpPr txBox="1">
            <a:spLocks noChangeArrowheads="1"/>
          </p:cNvSpPr>
          <p:nvPr/>
        </p:nvSpPr>
        <p:spPr bwMode="auto">
          <a:xfrm>
            <a:off x="326118" y="2932340"/>
            <a:ext cx="3222625" cy="338554"/>
          </a:xfrm>
          <a:prstGeom prst="rect">
            <a:avLst/>
          </a:prstGeom>
          <a:solidFill>
            <a:srgbClr val="FFFF00"/>
          </a:solidFill>
          <a:ln w="38100">
            <a:solidFill>
              <a:schemeClr val="tx1"/>
            </a:solidFill>
            <a:miter lim="800000"/>
            <a:headEnd/>
            <a:tailEnd type="none" w="lg" len="lg"/>
          </a:ln>
        </p:spPr>
        <p:txBody>
          <a:bodyPr>
            <a:spAutoFit/>
          </a:bodyPr>
          <a:lstStyle/>
          <a:p>
            <a:pPr algn="ctr">
              <a:spcBef>
                <a:spcPct val="50000"/>
              </a:spcBef>
            </a:pPr>
            <a:r>
              <a:rPr lang="en-US" sz="1600" b="1" dirty="0" smtClean="0">
                <a:solidFill>
                  <a:schemeClr val="accent6"/>
                </a:solidFill>
              </a:rPr>
              <a:t>Volcanic analog</a:t>
            </a:r>
          </a:p>
        </p:txBody>
      </p:sp>
      <p:sp>
        <p:nvSpPr>
          <p:cNvPr id="9" name="TextBox 8"/>
          <p:cNvSpPr txBox="1"/>
          <p:nvPr/>
        </p:nvSpPr>
        <p:spPr>
          <a:xfrm>
            <a:off x="116114" y="3693883"/>
            <a:ext cx="3715657" cy="1015663"/>
          </a:xfrm>
          <a:prstGeom prst="rect">
            <a:avLst/>
          </a:prstGeom>
          <a:solidFill>
            <a:schemeClr val="bg1"/>
          </a:solidFill>
          <a:ln w="28575">
            <a:solidFill>
              <a:schemeClr val="tx1"/>
            </a:solidFill>
          </a:ln>
        </p:spPr>
        <p:txBody>
          <a:bodyPr wrap="square" rtlCol="0">
            <a:spAutoFit/>
          </a:bodyPr>
          <a:lstStyle/>
          <a:p>
            <a:r>
              <a:rPr lang="en-US" sz="1200" dirty="0" smtClean="0"/>
              <a:t>Robock, Alan, Douglas G. </a:t>
            </a:r>
            <a:r>
              <a:rPr lang="en-US" sz="1200" dirty="0" err="1" smtClean="0"/>
              <a:t>MacMartin</a:t>
            </a:r>
            <a:r>
              <a:rPr lang="en-US" sz="1200" dirty="0" smtClean="0"/>
              <a:t>, Riley Duren, and Matthew W. Christensen, 2013: Studying geoengineering with natural and anthropogenic analogs.  </a:t>
            </a:r>
            <a:r>
              <a:rPr lang="en-US" sz="1200" i="1" dirty="0" smtClean="0"/>
              <a:t>Climatic Change</a:t>
            </a:r>
            <a:r>
              <a:rPr lang="en-US" sz="1200" dirty="0" smtClean="0"/>
              <a:t>, </a:t>
            </a:r>
            <a:r>
              <a:rPr lang="en-US" sz="1200" b="1" dirty="0" smtClean="0"/>
              <a:t>121</a:t>
            </a:r>
            <a:r>
              <a:rPr lang="en-US" sz="1200" dirty="0" smtClean="0"/>
              <a:t>, 445-458, doi:10.1007/s10584-013-0777-5.</a:t>
            </a:r>
            <a:endParaRPr lang="en-US" sz="12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0" y="0"/>
            <a:ext cx="9144000" cy="1752600"/>
          </a:xfrm>
          <a:prstGeom prst="rect">
            <a:avLst/>
          </a:prstGeom>
          <a:solidFill>
            <a:srgbClr val="99CCFF"/>
          </a:solidFill>
          <a:ln w="9525">
            <a:noFill/>
            <a:miter lim="800000"/>
            <a:headEnd/>
            <a:tailEnd/>
          </a:ln>
        </p:spPr>
        <p:txBody>
          <a:bodyPr anchor="ctr">
            <a:spAutoFit/>
          </a:bodyPr>
          <a:lstStyle/>
          <a:p>
            <a:endParaRPr lang="en-US"/>
          </a:p>
        </p:txBody>
      </p:sp>
      <p:grpSp>
        <p:nvGrpSpPr>
          <p:cNvPr id="2" name="Group 3"/>
          <p:cNvGrpSpPr>
            <a:grpSpLocks/>
          </p:cNvGrpSpPr>
          <p:nvPr/>
        </p:nvGrpSpPr>
        <p:grpSpPr bwMode="auto">
          <a:xfrm>
            <a:off x="0" y="0"/>
            <a:ext cx="9144000" cy="4283075"/>
            <a:chOff x="0" y="0"/>
            <a:chExt cx="5760" cy="2698"/>
          </a:xfrm>
        </p:grpSpPr>
        <p:sp>
          <p:nvSpPr>
            <p:cNvPr id="87197" name="Rectangle 4"/>
            <p:cNvSpPr>
              <a:spLocks noChangeArrowheads="1"/>
            </p:cNvSpPr>
            <p:nvPr/>
          </p:nvSpPr>
          <p:spPr bwMode="auto">
            <a:xfrm>
              <a:off x="0" y="0"/>
              <a:ext cx="5760" cy="1104"/>
            </a:xfrm>
            <a:prstGeom prst="rect">
              <a:avLst/>
            </a:prstGeom>
            <a:solidFill>
              <a:srgbClr val="99CCFF"/>
            </a:solidFill>
            <a:ln w="9525">
              <a:noFill/>
              <a:miter lim="800000"/>
              <a:headEnd/>
              <a:tailEnd/>
            </a:ln>
          </p:spPr>
          <p:txBody>
            <a:bodyPr anchor="ctr">
              <a:spAutoFit/>
            </a:bodyPr>
            <a:lstStyle/>
            <a:p>
              <a:endParaRPr lang="en-US"/>
            </a:p>
          </p:txBody>
        </p:sp>
        <p:sp>
          <p:nvSpPr>
            <p:cNvPr id="87198" name="Freeform 5" descr="50%"/>
            <p:cNvSpPr>
              <a:spLocks/>
            </p:cNvSpPr>
            <p:nvPr/>
          </p:nvSpPr>
          <p:spPr bwMode="auto">
            <a:xfrm>
              <a:off x="192" y="864"/>
              <a:ext cx="5112" cy="1834"/>
            </a:xfrm>
            <a:custGeom>
              <a:avLst/>
              <a:gdLst>
                <a:gd name="T0" fmla="*/ 39812 w 4928"/>
                <a:gd name="T1" fmla="*/ 162 h 1834"/>
                <a:gd name="T2" fmla="*/ 37814 w 4928"/>
                <a:gd name="T3" fmla="*/ 210 h 1834"/>
                <a:gd name="T4" fmla="*/ 36272 w 4928"/>
                <a:gd name="T5" fmla="*/ 202 h 1834"/>
                <a:gd name="T6" fmla="*/ 35234 w 4928"/>
                <a:gd name="T7" fmla="*/ 170 h 1834"/>
                <a:gd name="T8" fmla="*/ 32834 w 4928"/>
                <a:gd name="T9" fmla="*/ 162 h 1834"/>
                <a:gd name="T10" fmla="*/ 28321 w 4928"/>
                <a:gd name="T11" fmla="*/ 122 h 1834"/>
                <a:gd name="T12" fmla="*/ 15069 w 4928"/>
                <a:gd name="T13" fmla="*/ 106 h 1834"/>
                <a:gd name="T14" fmla="*/ 12861 w 4928"/>
                <a:gd name="T15" fmla="*/ 82 h 1834"/>
                <a:gd name="T16" fmla="*/ 11399 w 4928"/>
                <a:gd name="T17" fmla="*/ 50 h 1834"/>
                <a:gd name="T18" fmla="*/ 8721 w 4928"/>
                <a:gd name="T19" fmla="*/ 42 h 1834"/>
                <a:gd name="T20" fmla="*/ 3943 w 4928"/>
                <a:gd name="T21" fmla="*/ 18 h 1834"/>
                <a:gd name="T22" fmla="*/ 1291 w 4928"/>
                <a:gd name="T23" fmla="*/ 90 h 1834"/>
                <a:gd name="T24" fmla="*/ 330 w 4928"/>
                <a:gd name="T25" fmla="*/ 178 h 1834"/>
                <a:gd name="T26" fmla="*/ 0 w 4928"/>
                <a:gd name="T27" fmla="*/ 314 h 1834"/>
                <a:gd name="T28" fmla="*/ 445 w 4928"/>
                <a:gd name="T29" fmla="*/ 562 h 1834"/>
                <a:gd name="T30" fmla="*/ 516 w 4928"/>
                <a:gd name="T31" fmla="*/ 586 h 1834"/>
                <a:gd name="T32" fmla="*/ 2199 w 4928"/>
                <a:gd name="T33" fmla="*/ 650 h 1834"/>
                <a:gd name="T34" fmla="*/ 5424 w 4928"/>
                <a:gd name="T35" fmla="*/ 722 h 1834"/>
                <a:gd name="T36" fmla="*/ 6212 w 4928"/>
                <a:gd name="T37" fmla="*/ 826 h 1834"/>
                <a:gd name="T38" fmla="*/ 6215 w 4928"/>
                <a:gd name="T39" fmla="*/ 1058 h 1834"/>
                <a:gd name="T40" fmla="*/ 6341 w 4928"/>
                <a:gd name="T41" fmla="*/ 1090 h 1834"/>
                <a:gd name="T42" fmla="*/ 6407 w 4928"/>
                <a:gd name="T43" fmla="*/ 1114 h 1834"/>
                <a:gd name="T44" fmla="*/ 6517 w 4928"/>
                <a:gd name="T45" fmla="*/ 1178 h 1834"/>
                <a:gd name="T46" fmla="*/ 6589 w 4928"/>
                <a:gd name="T47" fmla="*/ 1210 h 1834"/>
                <a:gd name="T48" fmla="*/ 6906 w 4928"/>
                <a:gd name="T49" fmla="*/ 1498 h 1834"/>
                <a:gd name="T50" fmla="*/ 7254 w 4928"/>
                <a:gd name="T51" fmla="*/ 1818 h 1834"/>
                <a:gd name="T52" fmla="*/ 7901 w 4928"/>
                <a:gd name="T53" fmla="*/ 1816 h 1834"/>
                <a:gd name="T54" fmla="*/ 8234 w 4928"/>
                <a:gd name="T55" fmla="*/ 1812 h 1834"/>
                <a:gd name="T56" fmla="*/ 8284 w 4928"/>
                <a:gd name="T57" fmla="*/ 1720 h 1834"/>
                <a:gd name="T58" fmla="*/ 8387 w 4928"/>
                <a:gd name="T59" fmla="*/ 1604 h 1834"/>
                <a:gd name="T60" fmla="*/ 8527 w 4928"/>
                <a:gd name="T61" fmla="*/ 1562 h 1834"/>
                <a:gd name="T62" fmla="*/ 8675 w 4928"/>
                <a:gd name="T63" fmla="*/ 1514 h 1834"/>
                <a:gd name="T64" fmla="*/ 8817 w 4928"/>
                <a:gd name="T65" fmla="*/ 1466 h 1834"/>
                <a:gd name="T66" fmla="*/ 9562 w 4928"/>
                <a:gd name="T67" fmla="*/ 866 h 1834"/>
                <a:gd name="T68" fmla="*/ 10336 w 4928"/>
                <a:gd name="T69" fmla="*/ 778 h 1834"/>
                <a:gd name="T70" fmla="*/ 10722 w 4928"/>
                <a:gd name="T71" fmla="*/ 762 h 1834"/>
                <a:gd name="T72" fmla="*/ 11399 w 4928"/>
                <a:gd name="T73" fmla="*/ 730 h 1834"/>
                <a:gd name="T74" fmla="*/ 13121 w 4928"/>
                <a:gd name="T75" fmla="*/ 722 h 1834"/>
                <a:gd name="T76" fmla="*/ 18486 w 4928"/>
                <a:gd name="T77" fmla="*/ 714 h 1834"/>
                <a:gd name="T78" fmla="*/ 19729 w 4928"/>
                <a:gd name="T79" fmla="*/ 690 h 1834"/>
                <a:gd name="T80" fmla="*/ 24054 w 4928"/>
                <a:gd name="T81" fmla="*/ 682 h 1834"/>
                <a:gd name="T82" fmla="*/ 27476 w 4928"/>
                <a:gd name="T83" fmla="*/ 738 h 1834"/>
                <a:gd name="T84" fmla="*/ 30781 w 4928"/>
                <a:gd name="T85" fmla="*/ 722 h 1834"/>
                <a:gd name="T86" fmla="*/ 33307 w 4928"/>
                <a:gd name="T87" fmla="*/ 714 h 1834"/>
                <a:gd name="T88" fmla="*/ 34143 w 4928"/>
                <a:gd name="T89" fmla="*/ 690 h 1834"/>
                <a:gd name="T90" fmla="*/ 39042 w 4928"/>
                <a:gd name="T91" fmla="*/ 698 h 183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28"/>
                <a:gd name="T139" fmla="*/ 0 h 1834"/>
                <a:gd name="T140" fmla="*/ 4928 w 4928"/>
                <a:gd name="T141" fmla="*/ 1834 h 183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28" h="1834">
                  <a:moveTo>
                    <a:pt x="4928" y="162"/>
                  </a:moveTo>
                  <a:cubicBezTo>
                    <a:pt x="4843" y="173"/>
                    <a:pt x="4766" y="200"/>
                    <a:pt x="4680" y="210"/>
                  </a:cubicBezTo>
                  <a:cubicBezTo>
                    <a:pt x="4616" y="207"/>
                    <a:pt x="4552" y="207"/>
                    <a:pt x="4488" y="202"/>
                  </a:cubicBezTo>
                  <a:cubicBezTo>
                    <a:pt x="4445" y="199"/>
                    <a:pt x="4402" y="172"/>
                    <a:pt x="4360" y="170"/>
                  </a:cubicBezTo>
                  <a:cubicBezTo>
                    <a:pt x="4261" y="165"/>
                    <a:pt x="4163" y="165"/>
                    <a:pt x="4064" y="162"/>
                  </a:cubicBezTo>
                  <a:cubicBezTo>
                    <a:pt x="3876" y="143"/>
                    <a:pt x="3694" y="129"/>
                    <a:pt x="3504" y="122"/>
                  </a:cubicBezTo>
                  <a:cubicBezTo>
                    <a:pt x="2955" y="128"/>
                    <a:pt x="2412" y="119"/>
                    <a:pt x="1864" y="106"/>
                  </a:cubicBezTo>
                  <a:cubicBezTo>
                    <a:pt x="1748" y="83"/>
                    <a:pt x="1838" y="99"/>
                    <a:pt x="1592" y="82"/>
                  </a:cubicBezTo>
                  <a:cubicBezTo>
                    <a:pt x="1530" y="78"/>
                    <a:pt x="1470" y="53"/>
                    <a:pt x="1408" y="50"/>
                  </a:cubicBezTo>
                  <a:cubicBezTo>
                    <a:pt x="1299" y="45"/>
                    <a:pt x="1189" y="45"/>
                    <a:pt x="1080" y="42"/>
                  </a:cubicBezTo>
                  <a:cubicBezTo>
                    <a:pt x="870" y="21"/>
                    <a:pt x="744" y="22"/>
                    <a:pt x="488" y="18"/>
                  </a:cubicBezTo>
                  <a:cubicBezTo>
                    <a:pt x="346" y="0"/>
                    <a:pt x="266" y="8"/>
                    <a:pt x="160" y="90"/>
                  </a:cubicBezTo>
                  <a:cubicBezTo>
                    <a:pt x="120" y="121"/>
                    <a:pt x="76" y="142"/>
                    <a:pt x="40" y="178"/>
                  </a:cubicBezTo>
                  <a:cubicBezTo>
                    <a:pt x="25" y="224"/>
                    <a:pt x="9" y="267"/>
                    <a:pt x="0" y="314"/>
                  </a:cubicBezTo>
                  <a:cubicBezTo>
                    <a:pt x="7" y="405"/>
                    <a:pt x="16" y="482"/>
                    <a:pt x="56" y="562"/>
                  </a:cubicBezTo>
                  <a:cubicBezTo>
                    <a:pt x="60" y="570"/>
                    <a:pt x="58" y="580"/>
                    <a:pt x="64" y="586"/>
                  </a:cubicBezTo>
                  <a:cubicBezTo>
                    <a:pt x="118" y="640"/>
                    <a:pt x="202" y="641"/>
                    <a:pt x="272" y="650"/>
                  </a:cubicBezTo>
                  <a:cubicBezTo>
                    <a:pt x="408" y="668"/>
                    <a:pt x="534" y="711"/>
                    <a:pt x="672" y="722"/>
                  </a:cubicBezTo>
                  <a:cubicBezTo>
                    <a:pt x="722" y="739"/>
                    <a:pt x="752" y="777"/>
                    <a:pt x="768" y="826"/>
                  </a:cubicBezTo>
                  <a:cubicBezTo>
                    <a:pt x="776" y="912"/>
                    <a:pt x="752" y="974"/>
                    <a:pt x="769" y="1058"/>
                  </a:cubicBezTo>
                  <a:cubicBezTo>
                    <a:pt x="761" y="1063"/>
                    <a:pt x="788" y="1081"/>
                    <a:pt x="784" y="1090"/>
                  </a:cubicBezTo>
                  <a:cubicBezTo>
                    <a:pt x="781" y="1098"/>
                    <a:pt x="790" y="1106"/>
                    <a:pt x="792" y="1114"/>
                  </a:cubicBezTo>
                  <a:cubicBezTo>
                    <a:pt x="798" y="1135"/>
                    <a:pt x="803" y="1157"/>
                    <a:pt x="808" y="1178"/>
                  </a:cubicBezTo>
                  <a:cubicBezTo>
                    <a:pt x="811" y="1189"/>
                    <a:pt x="816" y="1210"/>
                    <a:pt x="816" y="1210"/>
                  </a:cubicBezTo>
                  <a:cubicBezTo>
                    <a:pt x="827" y="1309"/>
                    <a:pt x="832" y="1402"/>
                    <a:pt x="856" y="1498"/>
                  </a:cubicBezTo>
                  <a:cubicBezTo>
                    <a:pt x="861" y="1651"/>
                    <a:pt x="857" y="1695"/>
                    <a:pt x="898" y="1818"/>
                  </a:cubicBezTo>
                  <a:cubicBezTo>
                    <a:pt x="903" y="1834"/>
                    <a:pt x="972" y="1815"/>
                    <a:pt x="976" y="1816"/>
                  </a:cubicBezTo>
                  <a:cubicBezTo>
                    <a:pt x="989" y="1813"/>
                    <a:pt x="1015" y="1825"/>
                    <a:pt x="1020" y="1812"/>
                  </a:cubicBezTo>
                  <a:cubicBezTo>
                    <a:pt x="1022" y="1807"/>
                    <a:pt x="1028" y="1733"/>
                    <a:pt x="1026" y="1720"/>
                  </a:cubicBezTo>
                  <a:cubicBezTo>
                    <a:pt x="1025" y="1686"/>
                    <a:pt x="1036" y="1630"/>
                    <a:pt x="1038" y="1604"/>
                  </a:cubicBezTo>
                  <a:cubicBezTo>
                    <a:pt x="1043" y="1578"/>
                    <a:pt x="1050" y="1577"/>
                    <a:pt x="1056" y="1562"/>
                  </a:cubicBezTo>
                  <a:cubicBezTo>
                    <a:pt x="1068" y="1547"/>
                    <a:pt x="1066" y="1532"/>
                    <a:pt x="1072" y="1514"/>
                  </a:cubicBezTo>
                  <a:cubicBezTo>
                    <a:pt x="1077" y="1498"/>
                    <a:pt x="1088" y="1466"/>
                    <a:pt x="1088" y="1466"/>
                  </a:cubicBezTo>
                  <a:cubicBezTo>
                    <a:pt x="1091" y="1310"/>
                    <a:pt x="1061" y="1020"/>
                    <a:pt x="1184" y="866"/>
                  </a:cubicBezTo>
                  <a:cubicBezTo>
                    <a:pt x="1203" y="842"/>
                    <a:pt x="1253" y="792"/>
                    <a:pt x="1280" y="778"/>
                  </a:cubicBezTo>
                  <a:cubicBezTo>
                    <a:pt x="1295" y="770"/>
                    <a:pt x="1314" y="771"/>
                    <a:pt x="1328" y="762"/>
                  </a:cubicBezTo>
                  <a:cubicBezTo>
                    <a:pt x="1350" y="747"/>
                    <a:pt x="1381" y="732"/>
                    <a:pt x="1408" y="730"/>
                  </a:cubicBezTo>
                  <a:cubicBezTo>
                    <a:pt x="1480" y="725"/>
                    <a:pt x="1552" y="723"/>
                    <a:pt x="1624" y="722"/>
                  </a:cubicBezTo>
                  <a:cubicBezTo>
                    <a:pt x="1845" y="718"/>
                    <a:pt x="2067" y="717"/>
                    <a:pt x="2288" y="714"/>
                  </a:cubicBezTo>
                  <a:cubicBezTo>
                    <a:pt x="2403" y="695"/>
                    <a:pt x="2352" y="703"/>
                    <a:pt x="2440" y="690"/>
                  </a:cubicBezTo>
                  <a:cubicBezTo>
                    <a:pt x="2601" y="636"/>
                    <a:pt x="2878" y="680"/>
                    <a:pt x="2976" y="682"/>
                  </a:cubicBezTo>
                  <a:cubicBezTo>
                    <a:pt x="3121" y="718"/>
                    <a:pt x="3248" y="731"/>
                    <a:pt x="3400" y="738"/>
                  </a:cubicBezTo>
                  <a:cubicBezTo>
                    <a:pt x="3539" y="761"/>
                    <a:pt x="3672" y="728"/>
                    <a:pt x="3808" y="722"/>
                  </a:cubicBezTo>
                  <a:cubicBezTo>
                    <a:pt x="3912" y="717"/>
                    <a:pt x="4016" y="717"/>
                    <a:pt x="4120" y="714"/>
                  </a:cubicBezTo>
                  <a:cubicBezTo>
                    <a:pt x="4156" y="708"/>
                    <a:pt x="4189" y="702"/>
                    <a:pt x="4224" y="690"/>
                  </a:cubicBezTo>
                  <a:cubicBezTo>
                    <a:pt x="4433" y="695"/>
                    <a:pt x="4618" y="698"/>
                    <a:pt x="4832" y="698"/>
                  </a:cubicBezTo>
                </a:path>
              </a:pathLst>
            </a:custGeom>
            <a:pattFill prst="pct50">
              <a:fgClr>
                <a:schemeClr val="bg2"/>
              </a:fgClr>
              <a:bgClr>
                <a:srgbClr val="FFFFFF"/>
              </a:bgClr>
            </a:pattFill>
            <a:ln w="12700" cap="flat" cmpd="sng">
              <a:solidFill>
                <a:schemeClr val="tx1"/>
              </a:solidFill>
              <a:prstDash val="solid"/>
              <a:round/>
              <a:headEnd type="none" w="sm" len="sm"/>
              <a:tailEnd type="none" w="sm" len="sm"/>
            </a:ln>
          </p:spPr>
          <p:txBody>
            <a:bodyPr wrap="none" anchor="ctr"/>
            <a:lstStyle/>
            <a:p>
              <a:endParaRPr lang="en-US"/>
            </a:p>
          </p:txBody>
        </p:sp>
        <p:sp>
          <p:nvSpPr>
            <p:cNvPr id="87199" name="Rectangle 6"/>
            <p:cNvSpPr>
              <a:spLocks noChangeArrowheads="1"/>
            </p:cNvSpPr>
            <p:nvPr/>
          </p:nvSpPr>
          <p:spPr bwMode="auto">
            <a:xfrm rot="-1440000">
              <a:off x="324" y="1731"/>
              <a:ext cx="516" cy="123"/>
            </a:xfrm>
            <a:prstGeom prst="rect">
              <a:avLst/>
            </a:prstGeom>
            <a:solidFill>
              <a:schemeClr val="bg1"/>
            </a:solidFill>
            <a:ln w="12700">
              <a:solidFill>
                <a:schemeClr val="tx1"/>
              </a:solidFill>
              <a:miter lim="800000"/>
              <a:headEnd/>
              <a:tailEnd/>
            </a:ln>
          </p:spPr>
          <p:txBody>
            <a:bodyPr lIns="0" tIns="0" rIns="0" bIns="0">
              <a:spAutoFit/>
            </a:bodyPr>
            <a:lstStyle/>
            <a:p>
              <a:pPr algn="ctr" eaLnBrk="0" hangingPunct="0"/>
              <a:r>
                <a:rPr lang="en-US" sz="1200" b="1">
                  <a:latin typeface="Helvetica-Narrow" pitchFamily="34" charset="0"/>
                </a:rPr>
                <a:t>Explosive</a:t>
              </a:r>
              <a:endParaRPr lang="en-US" sz="1200">
                <a:latin typeface="Helvetica-Narrow" pitchFamily="34" charset="0"/>
              </a:endParaRPr>
            </a:p>
          </p:txBody>
        </p:sp>
      </p:grpSp>
      <p:sp>
        <p:nvSpPr>
          <p:cNvPr id="87044" name="Rectangle 7"/>
          <p:cNvSpPr>
            <a:spLocks noChangeArrowheads="1"/>
          </p:cNvSpPr>
          <p:nvPr/>
        </p:nvSpPr>
        <p:spPr bwMode="auto">
          <a:xfrm rot="-791678">
            <a:off x="5256213" y="5021263"/>
            <a:ext cx="1411287" cy="336550"/>
          </a:xfrm>
          <a:prstGeom prst="rect">
            <a:avLst/>
          </a:prstGeom>
          <a:noFill/>
          <a:ln w="9525">
            <a:noFill/>
            <a:miter lim="800000"/>
            <a:headEnd/>
            <a:tailEnd/>
          </a:ln>
        </p:spPr>
        <p:txBody>
          <a:bodyPr wrap="none" lIns="0" tIns="46038" rIns="0" bIns="46038">
            <a:spAutoFit/>
          </a:bodyPr>
          <a:lstStyle/>
          <a:p>
            <a:pPr eaLnBrk="0" hangingPunct="0"/>
            <a:r>
              <a:rPr lang="en-US" sz="1600" b="1" u="sng">
                <a:solidFill>
                  <a:srgbClr val="0000FF"/>
                </a:solidFill>
                <a:latin typeface="Helvetica-Narrow" pitchFamily="34" charset="0"/>
              </a:rPr>
              <a:t>NET COOLING</a:t>
            </a:r>
            <a:endParaRPr lang="en-US" sz="1600" b="1" u="sng">
              <a:latin typeface="Helvetica-Narrow" pitchFamily="34" charset="0"/>
            </a:endParaRPr>
          </a:p>
        </p:txBody>
      </p:sp>
      <p:sp>
        <p:nvSpPr>
          <p:cNvPr id="87045" name="Rectangle 8"/>
          <p:cNvSpPr>
            <a:spLocks noChangeArrowheads="1"/>
          </p:cNvSpPr>
          <p:nvPr/>
        </p:nvSpPr>
        <p:spPr bwMode="auto">
          <a:xfrm>
            <a:off x="498475" y="884238"/>
            <a:ext cx="2033588" cy="457200"/>
          </a:xfrm>
          <a:prstGeom prst="rect">
            <a:avLst/>
          </a:prstGeom>
          <a:noFill/>
          <a:ln w="9525">
            <a:noFill/>
            <a:miter lim="800000"/>
            <a:headEnd/>
            <a:tailEnd/>
          </a:ln>
        </p:spPr>
        <p:txBody>
          <a:bodyPr lIns="0" tIns="46038" rIns="0" bIns="46038">
            <a:spAutoFit/>
          </a:bodyPr>
          <a:lstStyle/>
          <a:p>
            <a:pPr algn="ctr" eaLnBrk="0" hangingPunct="0"/>
            <a:r>
              <a:rPr lang="en-US" sz="1200" b="1" u="sng"/>
              <a:t>Stratospheric aerosols</a:t>
            </a:r>
            <a:endParaRPr lang="en-US" sz="1200" b="1" u="sng">
              <a:latin typeface="Lucida Calligraphy" pitchFamily="66" charset="0"/>
            </a:endParaRPr>
          </a:p>
          <a:p>
            <a:pPr algn="ctr" eaLnBrk="0" hangingPunct="0"/>
            <a:r>
              <a:rPr lang="en-US" sz="1200" b="1">
                <a:latin typeface="Arial Rounded MT Bold" pitchFamily="34" charset="0"/>
              </a:rPr>
              <a:t>(Lifetime </a:t>
            </a:r>
            <a:r>
              <a:rPr lang="en-US" sz="1200">
                <a:latin typeface="Symbol" pitchFamily="18" charset="2"/>
              </a:rPr>
              <a:t>»</a:t>
            </a:r>
            <a:r>
              <a:rPr lang="en-US" sz="1200" b="1">
                <a:latin typeface="Arial Rounded MT Bold" pitchFamily="34" charset="0"/>
              </a:rPr>
              <a:t> 1-3 years)</a:t>
            </a:r>
          </a:p>
        </p:txBody>
      </p:sp>
      <p:grpSp>
        <p:nvGrpSpPr>
          <p:cNvPr id="3" name="Group 9"/>
          <p:cNvGrpSpPr>
            <a:grpSpLocks/>
          </p:cNvGrpSpPr>
          <p:nvPr/>
        </p:nvGrpSpPr>
        <p:grpSpPr bwMode="auto">
          <a:xfrm>
            <a:off x="1897063" y="2552700"/>
            <a:ext cx="1166812" cy="1749425"/>
            <a:chOff x="1195" y="1608"/>
            <a:chExt cx="735" cy="1102"/>
          </a:xfrm>
        </p:grpSpPr>
        <p:sp>
          <p:nvSpPr>
            <p:cNvPr id="87188" name="Arc 10"/>
            <p:cNvSpPr>
              <a:spLocks/>
            </p:cNvSpPr>
            <p:nvPr/>
          </p:nvSpPr>
          <p:spPr bwMode="auto">
            <a:xfrm>
              <a:off x="1195" y="2230"/>
              <a:ext cx="506" cy="480"/>
            </a:xfrm>
            <a:custGeom>
              <a:avLst/>
              <a:gdLst>
                <a:gd name="T0" fmla="*/ 0 w 40326"/>
                <a:gd name="T1" fmla="*/ 0 h 21600"/>
                <a:gd name="T2" fmla="*/ 0 w 40326"/>
                <a:gd name="T3" fmla="*/ 0 h 21600"/>
                <a:gd name="T4" fmla="*/ 0 w 40326"/>
                <a:gd name="T5" fmla="*/ 0 h 21600"/>
                <a:gd name="T6" fmla="*/ 0 60000 65536"/>
                <a:gd name="T7" fmla="*/ 0 60000 65536"/>
                <a:gd name="T8" fmla="*/ 0 60000 65536"/>
                <a:gd name="T9" fmla="*/ 0 w 40326"/>
                <a:gd name="T10" fmla="*/ 0 h 21600"/>
                <a:gd name="T11" fmla="*/ 40326 w 40326"/>
                <a:gd name="T12" fmla="*/ 21600 h 21600"/>
              </a:gdLst>
              <a:ahLst/>
              <a:cxnLst>
                <a:cxn ang="T6">
                  <a:pos x="T0" y="T1"/>
                </a:cxn>
                <a:cxn ang="T7">
                  <a:pos x="T2" y="T3"/>
                </a:cxn>
                <a:cxn ang="T8">
                  <a:pos x="T4" y="T5"/>
                </a:cxn>
              </a:cxnLst>
              <a:rect l="T9" t="T10" r="T11" b="T12"/>
              <a:pathLst>
                <a:path w="40326" h="21600" fill="none" extrusionOk="0">
                  <a:moveTo>
                    <a:pt x="0" y="11669"/>
                  </a:moveTo>
                  <a:cubicBezTo>
                    <a:pt x="3711" y="4500"/>
                    <a:pt x="11109" y="-1"/>
                    <a:pt x="19182" y="0"/>
                  </a:cubicBezTo>
                  <a:cubicBezTo>
                    <a:pt x="29409" y="0"/>
                    <a:pt x="38235" y="7173"/>
                    <a:pt x="40325" y="17185"/>
                  </a:cubicBezTo>
                </a:path>
                <a:path w="40326" h="21600" stroke="0" extrusionOk="0">
                  <a:moveTo>
                    <a:pt x="0" y="11669"/>
                  </a:moveTo>
                  <a:cubicBezTo>
                    <a:pt x="3711" y="4500"/>
                    <a:pt x="11109" y="-1"/>
                    <a:pt x="19182" y="0"/>
                  </a:cubicBezTo>
                  <a:cubicBezTo>
                    <a:pt x="29409" y="0"/>
                    <a:pt x="38235" y="7173"/>
                    <a:pt x="40325" y="17185"/>
                  </a:cubicBezTo>
                  <a:lnTo>
                    <a:pt x="19182" y="21600"/>
                  </a:lnTo>
                  <a:lnTo>
                    <a:pt x="0" y="11669"/>
                  </a:lnTo>
                  <a:close/>
                </a:path>
              </a:pathLst>
            </a:custGeom>
            <a:noFill/>
            <a:ln w="12700" cap="rnd">
              <a:solidFill>
                <a:schemeClr val="tx1"/>
              </a:solidFill>
              <a:round/>
              <a:headEnd type="none" w="sm" len="sm"/>
              <a:tailEnd type="none" w="sm" len="sm"/>
            </a:ln>
          </p:spPr>
          <p:txBody>
            <a:bodyPr wrap="none" lIns="0" rIns="0" anchor="ctr"/>
            <a:lstStyle/>
            <a:p>
              <a:endParaRPr lang="en-US"/>
            </a:p>
          </p:txBody>
        </p:sp>
        <p:grpSp>
          <p:nvGrpSpPr>
            <p:cNvPr id="4" name="Group 11"/>
            <p:cNvGrpSpPr>
              <a:grpSpLocks/>
            </p:cNvGrpSpPr>
            <p:nvPr/>
          </p:nvGrpSpPr>
          <p:grpSpPr bwMode="auto">
            <a:xfrm>
              <a:off x="1245" y="1608"/>
              <a:ext cx="685" cy="1031"/>
              <a:chOff x="1245" y="1608"/>
              <a:chExt cx="685" cy="1031"/>
            </a:xfrm>
          </p:grpSpPr>
          <p:grpSp>
            <p:nvGrpSpPr>
              <p:cNvPr id="5" name="Group 12"/>
              <p:cNvGrpSpPr>
                <a:grpSpLocks/>
              </p:cNvGrpSpPr>
              <p:nvPr/>
            </p:nvGrpSpPr>
            <p:grpSpPr bwMode="auto">
              <a:xfrm>
                <a:off x="1245" y="1608"/>
                <a:ext cx="600" cy="1031"/>
                <a:chOff x="1245" y="1608"/>
                <a:chExt cx="600" cy="1031"/>
              </a:xfrm>
            </p:grpSpPr>
            <p:sp>
              <p:nvSpPr>
                <p:cNvPr id="87192" name="Arc 13"/>
                <p:cNvSpPr>
                  <a:spLocks/>
                </p:cNvSpPr>
                <p:nvPr/>
              </p:nvSpPr>
              <p:spPr bwMode="auto">
                <a:xfrm>
                  <a:off x="1307" y="1608"/>
                  <a:ext cx="521" cy="560"/>
                </a:xfrm>
                <a:custGeom>
                  <a:avLst/>
                  <a:gdLst>
                    <a:gd name="T0" fmla="*/ 0 w 37843"/>
                    <a:gd name="T1" fmla="*/ 0 h 21600"/>
                    <a:gd name="T2" fmla="*/ 0 w 37843"/>
                    <a:gd name="T3" fmla="*/ 0 h 21600"/>
                    <a:gd name="T4" fmla="*/ 0 w 37843"/>
                    <a:gd name="T5" fmla="*/ 0 h 21600"/>
                    <a:gd name="T6" fmla="*/ 0 60000 65536"/>
                    <a:gd name="T7" fmla="*/ 0 60000 65536"/>
                    <a:gd name="T8" fmla="*/ 0 60000 65536"/>
                    <a:gd name="T9" fmla="*/ 0 w 37843"/>
                    <a:gd name="T10" fmla="*/ 0 h 21600"/>
                    <a:gd name="T11" fmla="*/ 37843 w 37843"/>
                    <a:gd name="T12" fmla="*/ 21600 h 21600"/>
                  </a:gdLst>
                  <a:ahLst/>
                  <a:cxnLst>
                    <a:cxn ang="T6">
                      <a:pos x="T0" y="T1"/>
                    </a:cxn>
                    <a:cxn ang="T7">
                      <a:pos x="T2" y="T3"/>
                    </a:cxn>
                    <a:cxn ang="T8">
                      <a:pos x="T4" y="T5"/>
                    </a:cxn>
                  </a:cxnLst>
                  <a:rect l="T9" t="T10" r="T11" b="T12"/>
                  <a:pathLst>
                    <a:path w="37843" h="21600" fill="none" extrusionOk="0">
                      <a:moveTo>
                        <a:pt x="0" y="7466"/>
                      </a:moveTo>
                      <a:cubicBezTo>
                        <a:pt x="4103" y="2724"/>
                        <a:pt x="10063" y="-1"/>
                        <a:pt x="16334" y="0"/>
                      </a:cubicBezTo>
                      <a:cubicBezTo>
                        <a:pt x="27497" y="0"/>
                        <a:pt x="36822" y="8507"/>
                        <a:pt x="37843" y="19623"/>
                      </a:cubicBezTo>
                    </a:path>
                    <a:path w="37843" h="21600" stroke="0" extrusionOk="0">
                      <a:moveTo>
                        <a:pt x="0" y="7466"/>
                      </a:moveTo>
                      <a:cubicBezTo>
                        <a:pt x="4103" y="2724"/>
                        <a:pt x="10063" y="-1"/>
                        <a:pt x="16334" y="0"/>
                      </a:cubicBezTo>
                      <a:cubicBezTo>
                        <a:pt x="27497" y="0"/>
                        <a:pt x="36822" y="8507"/>
                        <a:pt x="37843" y="19623"/>
                      </a:cubicBezTo>
                      <a:lnTo>
                        <a:pt x="16334" y="21600"/>
                      </a:lnTo>
                      <a:lnTo>
                        <a:pt x="0" y="7466"/>
                      </a:lnTo>
                      <a:close/>
                    </a:path>
                  </a:pathLst>
                </a:custGeom>
                <a:noFill/>
                <a:ln w="12700" cap="rnd">
                  <a:solidFill>
                    <a:schemeClr val="tx1"/>
                  </a:solidFill>
                  <a:round/>
                  <a:headEnd type="none" w="sm" len="sm"/>
                  <a:tailEnd type="none" w="sm" len="sm"/>
                </a:ln>
              </p:spPr>
              <p:txBody>
                <a:bodyPr wrap="none" lIns="0" rIns="0" anchor="ctr"/>
                <a:lstStyle/>
                <a:p>
                  <a:endParaRPr lang="en-US"/>
                </a:p>
              </p:txBody>
            </p:sp>
            <p:sp>
              <p:nvSpPr>
                <p:cNvPr id="87193" name="Arc 14"/>
                <p:cNvSpPr>
                  <a:spLocks/>
                </p:cNvSpPr>
                <p:nvPr/>
              </p:nvSpPr>
              <p:spPr bwMode="auto">
                <a:xfrm>
                  <a:off x="1245" y="1825"/>
                  <a:ext cx="476" cy="720"/>
                </a:xfrm>
                <a:custGeom>
                  <a:avLst/>
                  <a:gdLst>
                    <a:gd name="T0" fmla="*/ 0 w 39344"/>
                    <a:gd name="T1" fmla="*/ 0 h 21600"/>
                    <a:gd name="T2" fmla="*/ 0 w 39344"/>
                    <a:gd name="T3" fmla="*/ 0 h 21600"/>
                    <a:gd name="T4" fmla="*/ 0 w 39344"/>
                    <a:gd name="T5" fmla="*/ 0 h 21600"/>
                    <a:gd name="T6" fmla="*/ 0 60000 65536"/>
                    <a:gd name="T7" fmla="*/ 0 60000 65536"/>
                    <a:gd name="T8" fmla="*/ 0 60000 65536"/>
                    <a:gd name="T9" fmla="*/ 0 w 39344"/>
                    <a:gd name="T10" fmla="*/ 0 h 21600"/>
                    <a:gd name="T11" fmla="*/ 39344 w 39344"/>
                    <a:gd name="T12" fmla="*/ 21600 h 21600"/>
                  </a:gdLst>
                  <a:ahLst/>
                  <a:cxnLst>
                    <a:cxn ang="T6">
                      <a:pos x="T0" y="T1"/>
                    </a:cxn>
                    <a:cxn ang="T7">
                      <a:pos x="T2" y="T3"/>
                    </a:cxn>
                    <a:cxn ang="T8">
                      <a:pos x="T4" y="T5"/>
                    </a:cxn>
                  </a:cxnLst>
                  <a:rect l="T9" t="T10" r="T11" b="T12"/>
                  <a:pathLst>
                    <a:path w="39344" h="21600" fill="none" extrusionOk="0">
                      <a:moveTo>
                        <a:pt x="-1" y="9959"/>
                      </a:moveTo>
                      <a:cubicBezTo>
                        <a:pt x="3969" y="3754"/>
                        <a:pt x="10828" y="-1"/>
                        <a:pt x="18195" y="0"/>
                      </a:cubicBezTo>
                      <a:cubicBezTo>
                        <a:pt x="28431" y="0"/>
                        <a:pt x="37261" y="7184"/>
                        <a:pt x="39343" y="17207"/>
                      </a:cubicBezTo>
                    </a:path>
                    <a:path w="39344" h="21600" stroke="0" extrusionOk="0">
                      <a:moveTo>
                        <a:pt x="-1" y="9959"/>
                      </a:moveTo>
                      <a:cubicBezTo>
                        <a:pt x="3969" y="3754"/>
                        <a:pt x="10828" y="-1"/>
                        <a:pt x="18195" y="0"/>
                      </a:cubicBezTo>
                      <a:cubicBezTo>
                        <a:pt x="28431" y="0"/>
                        <a:pt x="37261" y="7184"/>
                        <a:pt x="39343" y="17207"/>
                      </a:cubicBezTo>
                      <a:lnTo>
                        <a:pt x="18195" y="21600"/>
                      </a:lnTo>
                      <a:lnTo>
                        <a:pt x="-1" y="9959"/>
                      </a:lnTo>
                      <a:close/>
                    </a:path>
                  </a:pathLst>
                </a:custGeom>
                <a:noFill/>
                <a:ln w="12700" cap="rnd">
                  <a:solidFill>
                    <a:schemeClr val="tx1"/>
                  </a:solidFill>
                  <a:round/>
                  <a:headEnd type="none" w="sm" len="sm"/>
                  <a:tailEnd type="none" w="sm" len="sm"/>
                </a:ln>
              </p:spPr>
              <p:txBody>
                <a:bodyPr wrap="none" lIns="0" rIns="0" anchor="ctr"/>
                <a:lstStyle/>
                <a:p>
                  <a:endParaRPr lang="en-US"/>
                </a:p>
              </p:txBody>
            </p:sp>
            <p:sp>
              <p:nvSpPr>
                <p:cNvPr id="87194" name="AutoShape 15"/>
                <p:cNvSpPr>
                  <a:spLocks noChangeArrowheads="1"/>
                </p:cNvSpPr>
                <p:nvPr/>
              </p:nvSpPr>
              <p:spPr bwMode="auto">
                <a:xfrm>
                  <a:off x="1815" y="2098"/>
                  <a:ext cx="30" cy="30"/>
                </a:xfrm>
                <a:prstGeom prst="irregularSeal2">
                  <a:avLst/>
                </a:prstGeom>
                <a:solidFill>
                  <a:schemeClr val="tx1"/>
                </a:solidFill>
                <a:ln w="12700">
                  <a:solidFill>
                    <a:schemeClr val="tx1"/>
                  </a:solidFill>
                  <a:miter lim="800000"/>
                  <a:headEnd/>
                  <a:tailEnd/>
                </a:ln>
              </p:spPr>
              <p:txBody>
                <a:bodyPr wrap="none" lIns="0" rIns="0" anchor="ctr"/>
                <a:lstStyle/>
                <a:p>
                  <a:endParaRPr lang="en-US"/>
                </a:p>
              </p:txBody>
            </p:sp>
            <p:sp>
              <p:nvSpPr>
                <p:cNvPr id="87195" name="AutoShape 16"/>
                <p:cNvSpPr>
                  <a:spLocks noChangeArrowheads="1"/>
                </p:cNvSpPr>
                <p:nvPr/>
              </p:nvSpPr>
              <p:spPr bwMode="auto">
                <a:xfrm>
                  <a:off x="1698" y="2380"/>
                  <a:ext cx="40" cy="35"/>
                </a:xfrm>
                <a:prstGeom prst="irregularSeal1">
                  <a:avLst/>
                </a:prstGeom>
                <a:solidFill>
                  <a:schemeClr val="tx1"/>
                </a:solidFill>
                <a:ln w="12700">
                  <a:solidFill>
                    <a:schemeClr val="tx1"/>
                  </a:solidFill>
                  <a:miter lim="800000"/>
                  <a:headEnd/>
                  <a:tailEnd/>
                </a:ln>
              </p:spPr>
              <p:txBody>
                <a:bodyPr wrap="none" lIns="0" rIns="0" anchor="ctr"/>
                <a:lstStyle/>
                <a:p>
                  <a:endParaRPr lang="en-US"/>
                </a:p>
              </p:txBody>
            </p:sp>
            <p:sp>
              <p:nvSpPr>
                <p:cNvPr id="87196" name="AutoShape 17"/>
                <p:cNvSpPr>
                  <a:spLocks noChangeArrowheads="1"/>
                </p:cNvSpPr>
                <p:nvPr/>
              </p:nvSpPr>
              <p:spPr bwMode="auto">
                <a:xfrm>
                  <a:off x="1683" y="2591"/>
                  <a:ext cx="44" cy="48"/>
                </a:xfrm>
                <a:prstGeom prst="irregularSeal2">
                  <a:avLst/>
                </a:prstGeom>
                <a:solidFill>
                  <a:schemeClr val="tx1"/>
                </a:solidFill>
                <a:ln w="12700">
                  <a:solidFill>
                    <a:schemeClr val="tx1"/>
                  </a:solidFill>
                  <a:miter lim="800000"/>
                  <a:headEnd/>
                  <a:tailEnd/>
                </a:ln>
              </p:spPr>
              <p:txBody>
                <a:bodyPr wrap="none" lIns="0" rIns="0" anchor="ctr"/>
                <a:lstStyle/>
                <a:p>
                  <a:endParaRPr lang="en-US"/>
                </a:p>
              </p:txBody>
            </p:sp>
          </p:grpSp>
          <p:sp>
            <p:nvSpPr>
              <p:cNvPr id="87191" name="Rectangle 18"/>
              <p:cNvSpPr>
                <a:spLocks noChangeArrowheads="1"/>
              </p:cNvSpPr>
              <p:nvPr/>
            </p:nvSpPr>
            <p:spPr bwMode="auto">
              <a:xfrm>
                <a:off x="1751" y="2156"/>
                <a:ext cx="179" cy="173"/>
              </a:xfrm>
              <a:prstGeom prst="rect">
                <a:avLst/>
              </a:prstGeom>
              <a:noFill/>
              <a:ln w="9525">
                <a:noFill/>
                <a:miter lim="800000"/>
                <a:headEnd/>
                <a:tailEnd/>
              </a:ln>
            </p:spPr>
            <p:txBody>
              <a:bodyPr wrap="none" lIns="0" tIns="46038" rIns="0" bIns="46038">
                <a:spAutoFit/>
              </a:bodyPr>
              <a:lstStyle/>
              <a:p>
                <a:pPr eaLnBrk="0" hangingPunct="0"/>
                <a:r>
                  <a:rPr lang="en-US" sz="1200" b="1">
                    <a:latin typeface="Helvetica-Narrow" pitchFamily="34" charset="0"/>
                  </a:rPr>
                  <a:t>Ash</a:t>
                </a:r>
                <a:endParaRPr lang="en-US" sz="1200">
                  <a:latin typeface="Helvetica-Narrow" pitchFamily="34" charset="0"/>
                </a:endParaRPr>
              </a:p>
            </p:txBody>
          </p:sp>
        </p:grpSp>
      </p:grpSp>
      <p:grpSp>
        <p:nvGrpSpPr>
          <p:cNvPr id="6" name="Group 19"/>
          <p:cNvGrpSpPr>
            <a:grpSpLocks/>
          </p:cNvGrpSpPr>
          <p:nvPr/>
        </p:nvGrpSpPr>
        <p:grpSpPr bwMode="auto">
          <a:xfrm>
            <a:off x="5791200" y="2590800"/>
            <a:ext cx="781050" cy="976313"/>
            <a:chOff x="3670" y="1616"/>
            <a:chExt cx="492" cy="615"/>
          </a:xfrm>
        </p:grpSpPr>
        <p:grpSp>
          <p:nvGrpSpPr>
            <p:cNvPr id="7" name="Group 20"/>
            <p:cNvGrpSpPr>
              <a:grpSpLocks/>
            </p:cNvGrpSpPr>
            <p:nvPr/>
          </p:nvGrpSpPr>
          <p:grpSpPr bwMode="auto">
            <a:xfrm>
              <a:off x="3786" y="1616"/>
              <a:ext cx="376" cy="184"/>
              <a:chOff x="3780" y="1604"/>
              <a:chExt cx="376" cy="184"/>
            </a:xfrm>
          </p:grpSpPr>
          <p:sp>
            <p:nvSpPr>
              <p:cNvPr id="87184" name="Oval 21"/>
              <p:cNvSpPr>
                <a:spLocks noChangeArrowheads="1"/>
              </p:cNvSpPr>
              <p:nvPr/>
            </p:nvSpPr>
            <p:spPr bwMode="auto">
              <a:xfrm>
                <a:off x="3780" y="1604"/>
                <a:ext cx="40" cy="40"/>
              </a:xfrm>
              <a:prstGeom prst="ellipse">
                <a:avLst/>
              </a:prstGeom>
              <a:noFill/>
              <a:ln w="12700">
                <a:solidFill>
                  <a:schemeClr val="tx1"/>
                </a:solidFill>
                <a:round/>
                <a:headEnd/>
                <a:tailEnd/>
              </a:ln>
            </p:spPr>
            <p:txBody>
              <a:bodyPr wrap="none" lIns="0" rIns="0" anchor="ctr"/>
              <a:lstStyle/>
              <a:p>
                <a:endParaRPr lang="en-US"/>
              </a:p>
            </p:txBody>
          </p:sp>
          <p:sp>
            <p:nvSpPr>
              <p:cNvPr id="87185" name="Oval 22"/>
              <p:cNvSpPr>
                <a:spLocks noChangeArrowheads="1"/>
              </p:cNvSpPr>
              <p:nvPr/>
            </p:nvSpPr>
            <p:spPr bwMode="auto">
              <a:xfrm>
                <a:off x="3924" y="1652"/>
                <a:ext cx="40" cy="40"/>
              </a:xfrm>
              <a:prstGeom prst="ellipse">
                <a:avLst/>
              </a:prstGeom>
              <a:noFill/>
              <a:ln w="12700">
                <a:solidFill>
                  <a:schemeClr val="tx1"/>
                </a:solidFill>
                <a:round/>
                <a:headEnd/>
                <a:tailEnd/>
              </a:ln>
            </p:spPr>
            <p:txBody>
              <a:bodyPr wrap="none" lIns="0" rIns="0" anchor="ctr"/>
              <a:lstStyle/>
              <a:p>
                <a:endParaRPr lang="en-US"/>
              </a:p>
            </p:txBody>
          </p:sp>
          <p:sp>
            <p:nvSpPr>
              <p:cNvPr id="87186" name="Oval 23"/>
              <p:cNvSpPr>
                <a:spLocks noChangeArrowheads="1"/>
              </p:cNvSpPr>
              <p:nvPr/>
            </p:nvSpPr>
            <p:spPr bwMode="auto">
              <a:xfrm>
                <a:off x="4116" y="1604"/>
                <a:ext cx="40" cy="40"/>
              </a:xfrm>
              <a:prstGeom prst="ellipse">
                <a:avLst/>
              </a:prstGeom>
              <a:noFill/>
              <a:ln w="12700">
                <a:solidFill>
                  <a:schemeClr val="tx1"/>
                </a:solidFill>
                <a:round/>
                <a:headEnd/>
                <a:tailEnd/>
              </a:ln>
            </p:spPr>
            <p:txBody>
              <a:bodyPr wrap="none" lIns="0" rIns="0" anchor="ctr"/>
              <a:lstStyle/>
              <a:p>
                <a:endParaRPr lang="en-US"/>
              </a:p>
            </p:txBody>
          </p:sp>
          <p:sp>
            <p:nvSpPr>
              <p:cNvPr id="87187" name="Oval 24"/>
              <p:cNvSpPr>
                <a:spLocks noChangeArrowheads="1"/>
              </p:cNvSpPr>
              <p:nvPr/>
            </p:nvSpPr>
            <p:spPr bwMode="auto">
              <a:xfrm>
                <a:off x="4068" y="1748"/>
                <a:ext cx="40" cy="40"/>
              </a:xfrm>
              <a:prstGeom prst="ellipse">
                <a:avLst/>
              </a:prstGeom>
              <a:noFill/>
              <a:ln w="12700">
                <a:solidFill>
                  <a:schemeClr val="tx1"/>
                </a:solidFill>
                <a:round/>
                <a:headEnd/>
                <a:tailEnd/>
              </a:ln>
            </p:spPr>
            <p:txBody>
              <a:bodyPr wrap="none" lIns="0" rIns="0" anchor="ctr"/>
              <a:lstStyle/>
              <a:p>
                <a:endParaRPr lang="en-US"/>
              </a:p>
            </p:txBody>
          </p:sp>
        </p:grpSp>
        <p:sp>
          <p:nvSpPr>
            <p:cNvPr id="87182" name="Rectangle 25"/>
            <p:cNvSpPr>
              <a:spLocks noChangeArrowheads="1"/>
            </p:cNvSpPr>
            <p:nvPr/>
          </p:nvSpPr>
          <p:spPr bwMode="auto">
            <a:xfrm>
              <a:off x="3728" y="1897"/>
              <a:ext cx="411" cy="334"/>
            </a:xfrm>
            <a:prstGeom prst="rect">
              <a:avLst/>
            </a:prstGeom>
            <a:noFill/>
            <a:ln w="9525">
              <a:noFill/>
              <a:miter lim="800000"/>
              <a:headEnd/>
              <a:tailEnd/>
            </a:ln>
          </p:spPr>
          <p:txBody>
            <a:bodyPr wrap="none" lIns="0" tIns="46038" rIns="0" bIns="46038">
              <a:spAutoFit/>
            </a:bodyPr>
            <a:lstStyle/>
            <a:p>
              <a:pPr algn="ctr" eaLnBrk="0" hangingPunct="0"/>
              <a:r>
                <a:rPr lang="en-US" sz="1200" b="1" i="1">
                  <a:solidFill>
                    <a:schemeClr val="accent2"/>
                  </a:solidFill>
                  <a:latin typeface="Helvetica-Narrow" pitchFamily="34" charset="0"/>
                </a:rPr>
                <a:t>Effects</a:t>
              </a:r>
              <a:endParaRPr lang="en-US" sz="1200" b="1" i="1">
                <a:solidFill>
                  <a:srgbClr val="66FF33"/>
                </a:solidFill>
                <a:latin typeface="Helvetica-Narrow" pitchFamily="34" charset="0"/>
              </a:endParaRPr>
            </a:p>
            <a:p>
              <a:pPr algn="ctr" eaLnBrk="0" hangingPunct="0">
                <a:lnSpc>
                  <a:spcPct val="60000"/>
                </a:lnSpc>
              </a:pPr>
              <a:r>
                <a:rPr lang="en-US" sz="1200" b="1" i="1">
                  <a:solidFill>
                    <a:schemeClr val="accent2"/>
                  </a:solidFill>
                  <a:latin typeface="Helvetica-Narrow" pitchFamily="34" charset="0"/>
                </a:rPr>
                <a:t>on cirrus</a:t>
              </a:r>
            </a:p>
            <a:p>
              <a:pPr algn="ctr" eaLnBrk="0" hangingPunct="0">
                <a:lnSpc>
                  <a:spcPct val="80000"/>
                </a:lnSpc>
              </a:pPr>
              <a:r>
                <a:rPr lang="en-US" sz="1200" b="1" i="1">
                  <a:solidFill>
                    <a:schemeClr val="accent2"/>
                  </a:solidFill>
                  <a:latin typeface="Helvetica-Narrow" pitchFamily="34" charset="0"/>
                </a:rPr>
                <a:t>clouds</a:t>
              </a:r>
            </a:p>
          </p:txBody>
        </p:sp>
        <p:sp>
          <p:nvSpPr>
            <p:cNvPr id="87183" name="Freeform 26"/>
            <p:cNvSpPr>
              <a:spLocks/>
            </p:cNvSpPr>
            <p:nvPr/>
          </p:nvSpPr>
          <p:spPr bwMode="auto">
            <a:xfrm>
              <a:off x="3670" y="1846"/>
              <a:ext cx="456" cy="44"/>
            </a:xfrm>
            <a:custGeom>
              <a:avLst/>
              <a:gdLst>
                <a:gd name="T0" fmla="*/ 30 w 456"/>
                <a:gd name="T1" fmla="*/ 38 h 44"/>
                <a:gd name="T2" fmla="*/ 424 w 456"/>
                <a:gd name="T3" fmla="*/ 40 h 44"/>
                <a:gd name="T4" fmla="*/ 450 w 456"/>
                <a:gd name="T5" fmla="*/ 34 h 44"/>
                <a:gd name="T6" fmla="*/ 438 w 456"/>
                <a:gd name="T7" fmla="*/ 16 h 44"/>
                <a:gd name="T8" fmla="*/ 328 w 456"/>
                <a:gd name="T9" fmla="*/ 12 h 44"/>
                <a:gd name="T10" fmla="*/ 252 w 456"/>
                <a:gd name="T11" fmla="*/ 0 h 44"/>
                <a:gd name="T12" fmla="*/ 40 w 456"/>
                <a:gd name="T13" fmla="*/ 12 h 44"/>
                <a:gd name="T14" fmla="*/ 4 w 456"/>
                <a:gd name="T15" fmla="*/ 22 h 44"/>
                <a:gd name="T16" fmla="*/ 30 w 456"/>
                <a:gd name="T17" fmla="*/ 38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6"/>
                <a:gd name="T28" fmla="*/ 0 h 44"/>
                <a:gd name="T29" fmla="*/ 456 w 456"/>
                <a:gd name="T30" fmla="*/ 44 h 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6" h="44">
                  <a:moveTo>
                    <a:pt x="30" y="38"/>
                  </a:moveTo>
                  <a:cubicBezTo>
                    <a:pt x="155" y="39"/>
                    <a:pt x="294" y="44"/>
                    <a:pt x="424" y="40"/>
                  </a:cubicBezTo>
                  <a:cubicBezTo>
                    <a:pt x="446" y="36"/>
                    <a:pt x="438" y="38"/>
                    <a:pt x="450" y="34"/>
                  </a:cubicBezTo>
                  <a:cubicBezTo>
                    <a:pt x="456" y="25"/>
                    <a:pt x="449" y="17"/>
                    <a:pt x="438" y="16"/>
                  </a:cubicBezTo>
                  <a:cubicBezTo>
                    <a:pt x="401" y="14"/>
                    <a:pt x="365" y="14"/>
                    <a:pt x="328" y="12"/>
                  </a:cubicBezTo>
                  <a:cubicBezTo>
                    <a:pt x="303" y="7"/>
                    <a:pt x="277" y="3"/>
                    <a:pt x="252" y="0"/>
                  </a:cubicBezTo>
                  <a:cubicBezTo>
                    <a:pt x="181" y="2"/>
                    <a:pt x="111" y="9"/>
                    <a:pt x="40" y="12"/>
                  </a:cubicBezTo>
                  <a:cubicBezTo>
                    <a:pt x="27" y="14"/>
                    <a:pt x="15" y="15"/>
                    <a:pt x="4" y="22"/>
                  </a:cubicBezTo>
                  <a:cubicBezTo>
                    <a:pt x="0" y="33"/>
                    <a:pt x="20" y="43"/>
                    <a:pt x="30" y="38"/>
                  </a:cubicBezTo>
                  <a:close/>
                </a:path>
              </a:pathLst>
            </a:custGeom>
            <a:noFill/>
            <a:ln w="12700" cap="flat" cmpd="sng">
              <a:solidFill>
                <a:schemeClr val="tx1"/>
              </a:solidFill>
              <a:prstDash val="solid"/>
              <a:round/>
              <a:headEnd type="none" w="sm" len="sm"/>
              <a:tailEnd type="none" w="sm" len="sm"/>
            </a:ln>
          </p:spPr>
          <p:txBody>
            <a:bodyPr wrap="none" lIns="0" rIns="0" anchor="ctr"/>
            <a:lstStyle/>
            <a:p>
              <a:endParaRPr lang="en-US"/>
            </a:p>
          </p:txBody>
        </p:sp>
      </p:grpSp>
      <p:grpSp>
        <p:nvGrpSpPr>
          <p:cNvPr id="8" name="Group 27"/>
          <p:cNvGrpSpPr>
            <a:grpSpLocks/>
          </p:cNvGrpSpPr>
          <p:nvPr/>
        </p:nvGrpSpPr>
        <p:grpSpPr bwMode="auto">
          <a:xfrm>
            <a:off x="5929313" y="700088"/>
            <a:ext cx="2390775" cy="4981575"/>
            <a:chOff x="3735" y="441"/>
            <a:chExt cx="1506" cy="3138"/>
          </a:xfrm>
        </p:grpSpPr>
        <p:sp>
          <p:nvSpPr>
            <p:cNvPr id="87168" name="Rectangle 28"/>
            <p:cNvSpPr>
              <a:spLocks noChangeArrowheads="1"/>
            </p:cNvSpPr>
            <p:nvPr/>
          </p:nvSpPr>
          <p:spPr bwMode="auto">
            <a:xfrm>
              <a:off x="3735" y="1366"/>
              <a:ext cx="690" cy="179"/>
            </a:xfrm>
            <a:prstGeom prst="rect">
              <a:avLst/>
            </a:prstGeom>
            <a:solidFill>
              <a:schemeClr val="bg1"/>
            </a:solidFill>
            <a:ln w="9525">
              <a:solidFill>
                <a:schemeClr val="bg1"/>
              </a:solidFill>
              <a:miter lim="800000"/>
              <a:headEnd/>
              <a:tailEnd/>
            </a:ln>
          </p:spPr>
          <p:txBody>
            <a:bodyPr wrap="none" lIns="0" tIns="46038" rIns="0" bIns="46038">
              <a:spAutoFit/>
            </a:bodyPr>
            <a:lstStyle/>
            <a:p>
              <a:pPr eaLnBrk="0" hangingPunct="0"/>
              <a:r>
                <a:rPr lang="en-US" sz="1200" b="1" i="1">
                  <a:solidFill>
                    <a:schemeClr val="accent2"/>
                  </a:solidFill>
                  <a:latin typeface="Helvetica-Narrow" pitchFamily="34" charset="0"/>
                </a:rPr>
                <a:t>absorption</a:t>
              </a:r>
              <a:r>
                <a:rPr lang="en-US" sz="1200" b="1">
                  <a:solidFill>
                    <a:schemeClr val="accent2"/>
                  </a:solidFill>
                  <a:latin typeface="Helvetica-Narrow" pitchFamily="34" charset="0"/>
                </a:rPr>
                <a:t> </a:t>
              </a:r>
              <a:r>
                <a:rPr lang="en-US" sz="1200" b="1" i="1">
                  <a:solidFill>
                    <a:schemeClr val="accent2"/>
                  </a:solidFill>
                  <a:latin typeface="Helvetica-Narrow" pitchFamily="34" charset="0"/>
                </a:rPr>
                <a:t>(IR)</a:t>
              </a:r>
              <a:endParaRPr lang="en-US" sz="1200" i="1">
                <a:solidFill>
                  <a:schemeClr val="accent2"/>
                </a:solidFill>
                <a:latin typeface="Helvetica-Narrow" pitchFamily="34" charset="0"/>
              </a:endParaRPr>
            </a:p>
          </p:txBody>
        </p:sp>
        <p:sp>
          <p:nvSpPr>
            <p:cNvPr id="87169" name="Rectangle 29"/>
            <p:cNvSpPr>
              <a:spLocks noChangeArrowheads="1"/>
            </p:cNvSpPr>
            <p:nvPr/>
          </p:nvSpPr>
          <p:spPr bwMode="auto">
            <a:xfrm>
              <a:off x="3867" y="1041"/>
              <a:ext cx="358" cy="294"/>
            </a:xfrm>
            <a:prstGeom prst="rect">
              <a:avLst/>
            </a:prstGeom>
            <a:solidFill>
              <a:schemeClr val="bg1"/>
            </a:solidFill>
            <a:ln w="9525">
              <a:solidFill>
                <a:schemeClr val="bg1"/>
              </a:solidFill>
              <a:miter lim="800000"/>
              <a:headEnd/>
              <a:tailEnd/>
            </a:ln>
          </p:spPr>
          <p:txBody>
            <a:bodyPr wrap="none" lIns="0" tIns="46038" rIns="0" bIns="46038">
              <a:spAutoFit/>
            </a:bodyPr>
            <a:lstStyle/>
            <a:p>
              <a:pPr algn="ctr" eaLnBrk="0" hangingPunct="0"/>
              <a:r>
                <a:rPr lang="en-US" sz="1200" b="1">
                  <a:solidFill>
                    <a:srgbClr val="9933FF"/>
                  </a:solidFill>
                  <a:latin typeface="Helvetica-Narrow" pitchFamily="34" charset="0"/>
                </a:rPr>
                <a:t>IR</a:t>
              </a:r>
            </a:p>
            <a:p>
              <a:pPr algn="ctr" eaLnBrk="0" hangingPunct="0"/>
              <a:r>
                <a:rPr lang="en-US" sz="1200" b="1">
                  <a:solidFill>
                    <a:srgbClr val="9933FF"/>
                  </a:solidFill>
                  <a:latin typeface="Helvetica-Narrow" pitchFamily="34" charset="0"/>
                </a:rPr>
                <a:t>Heating</a:t>
              </a:r>
              <a:endParaRPr lang="en-US" sz="1200" b="1">
                <a:latin typeface="Helvetica-Narrow" pitchFamily="34" charset="0"/>
              </a:endParaRPr>
            </a:p>
          </p:txBody>
        </p:sp>
        <p:grpSp>
          <p:nvGrpSpPr>
            <p:cNvPr id="9" name="Group 30"/>
            <p:cNvGrpSpPr>
              <a:grpSpLocks/>
            </p:cNvGrpSpPr>
            <p:nvPr/>
          </p:nvGrpSpPr>
          <p:grpSpPr bwMode="auto">
            <a:xfrm>
              <a:off x="4311" y="441"/>
              <a:ext cx="930" cy="3138"/>
              <a:chOff x="4311" y="441"/>
              <a:chExt cx="930" cy="3138"/>
            </a:xfrm>
          </p:grpSpPr>
          <p:sp>
            <p:nvSpPr>
              <p:cNvPr id="87171" name="Rectangle 31"/>
              <p:cNvSpPr>
                <a:spLocks noChangeArrowheads="1"/>
              </p:cNvSpPr>
              <p:nvPr/>
            </p:nvSpPr>
            <p:spPr bwMode="auto">
              <a:xfrm>
                <a:off x="4720" y="1025"/>
                <a:ext cx="422" cy="179"/>
              </a:xfrm>
              <a:prstGeom prst="rect">
                <a:avLst/>
              </a:prstGeom>
              <a:solidFill>
                <a:schemeClr val="bg1"/>
              </a:solidFill>
              <a:ln w="9525">
                <a:solidFill>
                  <a:schemeClr val="bg1"/>
                </a:solidFill>
                <a:miter lim="800000"/>
                <a:headEnd/>
                <a:tailEnd/>
              </a:ln>
            </p:spPr>
            <p:txBody>
              <a:bodyPr wrap="none" lIns="0" tIns="46038" rIns="0" bIns="46038">
                <a:spAutoFit/>
              </a:bodyPr>
              <a:lstStyle/>
              <a:p>
                <a:pPr eaLnBrk="0" hangingPunct="0"/>
                <a:r>
                  <a:rPr lang="en-US" sz="1200" b="1" i="1">
                    <a:solidFill>
                      <a:schemeClr val="accent2"/>
                    </a:solidFill>
                    <a:latin typeface="Helvetica-Narrow" pitchFamily="34" charset="0"/>
                  </a:rPr>
                  <a:t>emission</a:t>
                </a:r>
                <a:endParaRPr lang="en-US" sz="1200" i="1">
                  <a:solidFill>
                    <a:schemeClr val="accent2"/>
                  </a:solidFill>
                  <a:latin typeface="Helvetica-Narrow" pitchFamily="34" charset="0"/>
                </a:endParaRPr>
              </a:p>
            </p:txBody>
          </p:sp>
          <p:sp>
            <p:nvSpPr>
              <p:cNvPr id="87172" name="Rectangle 32"/>
              <p:cNvSpPr>
                <a:spLocks noChangeArrowheads="1"/>
              </p:cNvSpPr>
              <p:nvPr/>
            </p:nvSpPr>
            <p:spPr bwMode="auto">
              <a:xfrm>
                <a:off x="4460" y="1365"/>
                <a:ext cx="422" cy="179"/>
              </a:xfrm>
              <a:prstGeom prst="rect">
                <a:avLst/>
              </a:prstGeom>
              <a:solidFill>
                <a:schemeClr val="bg1"/>
              </a:solidFill>
              <a:ln w="9525">
                <a:solidFill>
                  <a:schemeClr val="bg1"/>
                </a:solidFill>
                <a:miter lim="800000"/>
                <a:headEnd/>
                <a:tailEnd/>
              </a:ln>
            </p:spPr>
            <p:txBody>
              <a:bodyPr wrap="none" lIns="0" tIns="46038" rIns="0" bIns="46038">
                <a:spAutoFit/>
              </a:bodyPr>
              <a:lstStyle/>
              <a:p>
                <a:pPr eaLnBrk="0" hangingPunct="0"/>
                <a:r>
                  <a:rPr lang="en-US" sz="1200" b="1" i="1">
                    <a:solidFill>
                      <a:schemeClr val="accent2"/>
                    </a:solidFill>
                    <a:latin typeface="Helvetica-Narrow" pitchFamily="34" charset="0"/>
                  </a:rPr>
                  <a:t>emission</a:t>
                </a:r>
                <a:endParaRPr lang="en-US" sz="1200" b="1" i="1">
                  <a:solidFill>
                    <a:srgbClr val="66FF33"/>
                  </a:solidFill>
                  <a:latin typeface="Helvetica-Narrow" pitchFamily="34" charset="0"/>
                </a:endParaRPr>
              </a:p>
            </p:txBody>
          </p:sp>
          <p:sp>
            <p:nvSpPr>
              <p:cNvPr id="87173" name="Rectangle 33"/>
              <p:cNvSpPr>
                <a:spLocks noChangeArrowheads="1"/>
              </p:cNvSpPr>
              <p:nvPr/>
            </p:nvSpPr>
            <p:spPr bwMode="auto">
              <a:xfrm>
                <a:off x="4748" y="1189"/>
                <a:ext cx="488" cy="179"/>
              </a:xfrm>
              <a:prstGeom prst="rect">
                <a:avLst/>
              </a:prstGeom>
              <a:solidFill>
                <a:schemeClr val="bg1"/>
              </a:solidFill>
              <a:ln w="9525">
                <a:solidFill>
                  <a:schemeClr val="bg1"/>
                </a:solidFill>
                <a:miter lim="800000"/>
                <a:headEnd/>
                <a:tailEnd/>
              </a:ln>
            </p:spPr>
            <p:txBody>
              <a:bodyPr wrap="none" lIns="0" tIns="46038" rIns="0" bIns="46038">
                <a:spAutoFit/>
              </a:bodyPr>
              <a:lstStyle/>
              <a:p>
                <a:pPr eaLnBrk="0" hangingPunct="0"/>
                <a:r>
                  <a:rPr lang="en-US" sz="1200" b="1">
                    <a:solidFill>
                      <a:srgbClr val="9933FF"/>
                    </a:solidFill>
                    <a:latin typeface="Helvetica-Narrow" pitchFamily="34" charset="0"/>
                  </a:rPr>
                  <a:t>IR Cooling</a:t>
                </a:r>
                <a:endParaRPr lang="en-US" sz="1200" b="1">
                  <a:latin typeface="Helvetica-Narrow" pitchFamily="34" charset="0"/>
                </a:endParaRPr>
              </a:p>
            </p:txBody>
          </p:sp>
          <p:sp>
            <p:nvSpPr>
              <p:cNvPr id="87174" name="Rectangle 34"/>
              <p:cNvSpPr>
                <a:spLocks noChangeArrowheads="1"/>
              </p:cNvSpPr>
              <p:nvPr/>
            </p:nvSpPr>
            <p:spPr bwMode="auto">
              <a:xfrm>
                <a:off x="4753" y="2545"/>
                <a:ext cx="488" cy="403"/>
              </a:xfrm>
              <a:prstGeom prst="rect">
                <a:avLst/>
              </a:prstGeom>
              <a:noFill/>
              <a:ln w="9525">
                <a:noFill/>
                <a:miter lim="800000"/>
                <a:headEnd/>
                <a:tailEnd/>
              </a:ln>
            </p:spPr>
            <p:txBody>
              <a:bodyPr wrap="none" lIns="0" tIns="46038" rIns="0" bIns="46038">
                <a:spAutoFit/>
              </a:bodyPr>
              <a:lstStyle/>
              <a:p>
                <a:pPr algn="ctr" eaLnBrk="0" hangingPunct="0"/>
                <a:r>
                  <a:rPr lang="en-US" sz="1200" b="1">
                    <a:solidFill>
                      <a:srgbClr val="9933FF"/>
                    </a:solidFill>
                    <a:latin typeface="Helvetica-Narrow" pitchFamily="34" charset="0"/>
                  </a:rPr>
                  <a:t>More</a:t>
                </a:r>
              </a:p>
              <a:p>
                <a:pPr algn="ctr" eaLnBrk="0" hangingPunct="0"/>
                <a:r>
                  <a:rPr lang="en-US" sz="1200" b="1">
                    <a:solidFill>
                      <a:srgbClr val="9933FF"/>
                    </a:solidFill>
                    <a:latin typeface="Helvetica-Narrow" pitchFamily="34" charset="0"/>
                  </a:rPr>
                  <a:t>Downward</a:t>
                </a:r>
              </a:p>
              <a:p>
                <a:pPr algn="ctr" eaLnBrk="0" hangingPunct="0"/>
                <a:r>
                  <a:rPr lang="en-US" sz="1200" b="1">
                    <a:solidFill>
                      <a:srgbClr val="9933FF"/>
                    </a:solidFill>
                    <a:latin typeface="Helvetica-Narrow" pitchFamily="34" charset="0"/>
                  </a:rPr>
                  <a:t>IR Flux</a:t>
                </a:r>
                <a:endParaRPr lang="en-US" sz="1200" b="1">
                  <a:latin typeface="Helvetica-Narrow" pitchFamily="34" charset="0"/>
                </a:endParaRPr>
              </a:p>
            </p:txBody>
          </p:sp>
          <p:sp>
            <p:nvSpPr>
              <p:cNvPr id="87175" name="Rectangle 35"/>
              <p:cNvSpPr>
                <a:spLocks noChangeArrowheads="1"/>
              </p:cNvSpPr>
              <p:nvPr/>
            </p:nvSpPr>
            <p:spPr bwMode="auto">
              <a:xfrm>
                <a:off x="4516" y="499"/>
                <a:ext cx="353" cy="403"/>
              </a:xfrm>
              <a:prstGeom prst="rect">
                <a:avLst/>
              </a:prstGeom>
              <a:noFill/>
              <a:ln w="9525">
                <a:noFill/>
                <a:miter lim="800000"/>
                <a:headEnd/>
                <a:tailEnd/>
              </a:ln>
            </p:spPr>
            <p:txBody>
              <a:bodyPr wrap="none" lIns="0" tIns="46038" rIns="0" bIns="46038">
                <a:spAutoFit/>
              </a:bodyPr>
              <a:lstStyle/>
              <a:p>
                <a:pPr algn="ctr" eaLnBrk="0" hangingPunct="0"/>
                <a:r>
                  <a:rPr lang="en-US" sz="1200" b="1">
                    <a:solidFill>
                      <a:srgbClr val="9933FF"/>
                    </a:solidFill>
                    <a:latin typeface="Helvetica-Narrow" pitchFamily="34" charset="0"/>
                  </a:rPr>
                  <a:t>Less</a:t>
                </a:r>
              </a:p>
              <a:p>
                <a:pPr algn="ctr" eaLnBrk="0" hangingPunct="0"/>
                <a:r>
                  <a:rPr lang="en-US" sz="1200" b="1">
                    <a:solidFill>
                      <a:srgbClr val="9933FF"/>
                    </a:solidFill>
                    <a:latin typeface="Helvetica-Narrow" pitchFamily="34" charset="0"/>
                  </a:rPr>
                  <a:t>Upward</a:t>
                </a:r>
              </a:p>
              <a:p>
                <a:pPr algn="ctr" eaLnBrk="0" hangingPunct="0"/>
                <a:r>
                  <a:rPr lang="en-US" sz="1200" b="1">
                    <a:solidFill>
                      <a:srgbClr val="9933FF"/>
                    </a:solidFill>
                    <a:latin typeface="Helvetica-Narrow" pitchFamily="34" charset="0"/>
                  </a:rPr>
                  <a:t>IR Flux</a:t>
                </a:r>
                <a:endParaRPr lang="en-US" sz="1200" b="1">
                  <a:latin typeface="Helvetica-Narrow" pitchFamily="34" charset="0"/>
                </a:endParaRPr>
              </a:p>
            </p:txBody>
          </p:sp>
          <p:sp>
            <p:nvSpPr>
              <p:cNvPr id="87176" name="Freeform 36"/>
              <p:cNvSpPr>
                <a:spLocks/>
              </p:cNvSpPr>
              <p:nvPr/>
            </p:nvSpPr>
            <p:spPr bwMode="auto">
              <a:xfrm>
                <a:off x="4687" y="1539"/>
                <a:ext cx="192" cy="2040"/>
              </a:xfrm>
              <a:custGeom>
                <a:avLst/>
                <a:gdLst>
                  <a:gd name="T0" fmla="*/ 23 w 192"/>
                  <a:gd name="T1" fmla="*/ 0 h 1914"/>
                  <a:gd name="T2" fmla="*/ 143 w 192"/>
                  <a:gd name="T3" fmla="*/ 7235 h 1914"/>
                  <a:gd name="T4" fmla="*/ 17 w 192"/>
                  <a:gd name="T5" fmla="*/ 14289 h 1914"/>
                  <a:gd name="T6" fmla="*/ 143 w 192"/>
                  <a:gd name="T7" fmla="*/ 21378 h 1914"/>
                  <a:gd name="T8" fmla="*/ 17 w 192"/>
                  <a:gd name="T9" fmla="*/ 29373 h 1914"/>
                  <a:gd name="T10" fmla="*/ 155 w 192"/>
                  <a:gd name="T11" fmla="*/ 35618 h 1914"/>
                  <a:gd name="T12" fmla="*/ 5 w 192"/>
                  <a:gd name="T13" fmla="*/ 44139 h 1914"/>
                  <a:gd name="T14" fmla="*/ 185 w 192"/>
                  <a:gd name="T15" fmla="*/ 51318 h 1914"/>
                  <a:gd name="T16" fmla="*/ 47 w 192"/>
                  <a:gd name="T17" fmla="*/ 57952 h 1914"/>
                  <a:gd name="T18" fmla="*/ 173 w 192"/>
                  <a:gd name="T19" fmla="*/ 65190 h 1914"/>
                  <a:gd name="T20" fmla="*/ 5 w 192"/>
                  <a:gd name="T21" fmla="*/ 72487 h 19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2"/>
                  <a:gd name="T34" fmla="*/ 0 h 1914"/>
                  <a:gd name="T35" fmla="*/ 192 w 192"/>
                  <a:gd name="T36" fmla="*/ 1914 h 19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2" h="1914">
                    <a:moveTo>
                      <a:pt x="23" y="0"/>
                    </a:moveTo>
                    <a:cubicBezTo>
                      <a:pt x="83" y="64"/>
                      <a:pt x="144" y="129"/>
                      <a:pt x="143" y="192"/>
                    </a:cubicBezTo>
                    <a:cubicBezTo>
                      <a:pt x="142" y="255"/>
                      <a:pt x="17" y="316"/>
                      <a:pt x="17" y="378"/>
                    </a:cubicBezTo>
                    <a:cubicBezTo>
                      <a:pt x="17" y="440"/>
                      <a:pt x="143" y="498"/>
                      <a:pt x="143" y="564"/>
                    </a:cubicBezTo>
                    <a:cubicBezTo>
                      <a:pt x="143" y="630"/>
                      <a:pt x="15" y="711"/>
                      <a:pt x="17" y="774"/>
                    </a:cubicBezTo>
                    <a:cubicBezTo>
                      <a:pt x="19" y="837"/>
                      <a:pt x="157" y="877"/>
                      <a:pt x="155" y="942"/>
                    </a:cubicBezTo>
                    <a:cubicBezTo>
                      <a:pt x="153" y="1007"/>
                      <a:pt x="0" y="1095"/>
                      <a:pt x="5" y="1164"/>
                    </a:cubicBezTo>
                    <a:cubicBezTo>
                      <a:pt x="10" y="1233"/>
                      <a:pt x="178" y="1295"/>
                      <a:pt x="185" y="1356"/>
                    </a:cubicBezTo>
                    <a:cubicBezTo>
                      <a:pt x="192" y="1417"/>
                      <a:pt x="49" y="1469"/>
                      <a:pt x="47" y="1530"/>
                    </a:cubicBezTo>
                    <a:cubicBezTo>
                      <a:pt x="45" y="1591"/>
                      <a:pt x="180" y="1658"/>
                      <a:pt x="173" y="1722"/>
                    </a:cubicBezTo>
                    <a:cubicBezTo>
                      <a:pt x="166" y="1786"/>
                      <a:pt x="15" y="1861"/>
                      <a:pt x="5" y="1914"/>
                    </a:cubicBezTo>
                  </a:path>
                </a:pathLst>
              </a:custGeom>
              <a:noFill/>
              <a:ln w="28575" cap="flat" cmpd="sng">
                <a:solidFill>
                  <a:srgbClr val="9933FF"/>
                </a:solidFill>
                <a:prstDash val="solid"/>
                <a:round/>
                <a:headEnd type="none" w="sm" len="sm"/>
                <a:tailEnd type="arrow" w="med" len="med"/>
              </a:ln>
            </p:spPr>
            <p:txBody>
              <a:bodyPr wrap="none" lIns="0" rIns="0" anchor="ctr"/>
              <a:lstStyle/>
              <a:p>
                <a:endParaRPr lang="en-US"/>
              </a:p>
            </p:txBody>
          </p:sp>
          <p:sp>
            <p:nvSpPr>
              <p:cNvPr id="87177" name="Freeform 37"/>
              <p:cNvSpPr>
                <a:spLocks/>
              </p:cNvSpPr>
              <p:nvPr/>
            </p:nvSpPr>
            <p:spPr bwMode="auto">
              <a:xfrm>
                <a:off x="4311" y="1576"/>
                <a:ext cx="192" cy="1998"/>
              </a:xfrm>
              <a:custGeom>
                <a:avLst/>
                <a:gdLst>
                  <a:gd name="T0" fmla="*/ 23 w 192"/>
                  <a:gd name="T1" fmla="*/ 1998 h 1998"/>
                  <a:gd name="T2" fmla="*/ 143 w 192"/>
                  <a:gd name="T3" fmla="*/ 1798 h 1998"/>
                  <a:gd name="T4" fmla="*/ 17 w 192"/>
                  <a:gd name="T5" fmla="*/ 1603 h 1998"/>
                  <a:gd name="T6" fmla="*/ 143 w 192"/>
                  <a:gd name="T7" fmla="*/ 1409 h 1998"/>
                  <a:gd name="T8" fmla="*/ 17 w 192"/>
                  <a:gd name="T9" fmla="*/ 1190 h 1998"/>
                  <a:gd name="T10" fmla="*/ 155 w 192"/>
                  <a:gd name="T11" fmla="*/ 1015 h 1998"/>
                  <a:gd name="T12" fmla="*/ 5 w 192"/>
                  <a:gd name="T13" fmla="*/ 783 h 1998"/>
                  <a:gd name="T14" fmla="*/ 185 w 192"/>
                  <a:gd name="T15" fmla="*/ 582 h 1998"/>
                  <a:gd name="T16" fmla="*/ 47 w 192"/>
                  <a:gd name="T17" fmla="*/ 401 h 1998"/>
                  <a:gd name="T18" fmla="*/ 173 w 192"/>
                  <a:gd name="T19" fmla="*/ 200 h 1998"/>
                  <a:gd name="T20" fmla="*/ 79 w 192"/>
                  <a:gd name="T21" fmla="*/ 0 h 19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2"/>
                  <a:gd name="T34" fmla="*/ 0 h 1998"/>
                  <a:gd name="T35" fmla="*/ 192 w 192"/>
                  <a:gd name="T36" fmla="*/ 1998 h 199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2" h="1998">
                    <a:moveTo>
                      <a:pt x="23" y="1998"/>
                    </a:moveTo>
                    <a:cubicBezTo>
                      <a:pt x="83" y="1931"/>
                      <a:pt x="144" y="1863"/>
                      <a:pt x="143" y="1798"/>
                    </a:cubicBezTo>
                    <a:cubicBezTo>
                      <a:pt x="142" y="1732"/>
                      <a:pt x="17" y="1668"/>
                      <a:pt x="17" y="1603"/>
                    </a:cubicBezTo>
                    <a:cubicBezTo>
                      <a:pt x="17" y="1539"/>
                      <a:pt x="143" y="1478"/>
                      <a:pt x="143" y="1409"/>
                    </a:cubicBezTo>
                    <a:cubicBezTo>
                      <a:pt x="143" y="1340"/>
                      <a:pt x="15" y="1256"/>
                      <a:pt x="17" y="1190"/>
                    </a:cubicBezTo>
                    <a:cubicBezTo>
                      <a:pt x="19" y="1124"/>
                      <a:pt x="157" y="1083"/>
                      <a:pt x="155" y="1015"/>
                    </a:cubicBezTo>
                    <a:cubicBezTo>
                      <a:pt x="153" y="947"/>
                      <a:pt x="0" y="855"/>
                      <a:pt x="5" y="783"/>
                    </a:cubicBezTo>
                    <a:cubicBezTo>
                      <a:pt x="10" y="711"/>
                      <a:pt x="178" y="646"/>
                      <a:pt x="185" y="582"/>
                    </a:cubicBezTo>
                    <a:cubicBezTo>
                      <a:pt x="192" y="519"/>
                      <a:pt x="49" y="465"/>
                      <a:pt x="47" y="401"/>
                    </a:cubicBezTo>
                    <a:cubicBezTo>
                      <a:pt x="45" y="337"/>
                      <a:pt x="168" y="267"/>
                      <a:pt x="173" y="200"/>
                    </a:cubicBezTo>
                    <a:cubicBezTo>
                      <a:pt x="178" y="133"/>
                      <a:pt x="99" y="42"/>
                      <a:pt x="79" y="0"/>
                    </a:cubicBezTo>
                  </a:path>
                </a:pathLst>
              </a:custGeom>
              <a:noFill/>
              <a:ln w="76200" cap="flat" cmpd="sng">
                <a:solidFill>
                  <a:srgbClr val="9933FF"/>
                </a:solidFill>
                <a:prstDash val="solid"/>
                <a:round/>
                <a:headEnd type="none" w="sm" len="sm"/>
                <a:tailEnd type="arrow" w="med" len="med"/>
              </a:ln>
            </p:spPr>
            <p:txBody>
              <a:bodyPr wrap="none" lIns="0" rIns="0" anchor="ctr"/>
              <a:lstStyle/>
              <a:p>
                <a:endParaRPr lang="en-US"/>
              </a:p>
            </p:txBody>
          </p:sp>
          <p:sp>
            <p:nvSpPr>
              <p:cNvPr id="87178" name="Freeform 38"/>
              <p:cNvSpPr>
                <a:spLocks/>
              </p:cNvSpPr>
              <p:nvPr/>
            </p:nvSpPr>
            <p:spPr bwMode="auto">
              <a:xfrm>
                <a:off x="4362" y="1016"/>
                <a:ext cx="125" cy="559"/>
              </a:xfrm>
              <a:custGeom>
                <a:avLst/>
                <a:gdLst>
                  <a:gd name="T0" fmla="*/ 21 w 125"/>
                  <a:gd name="T1" fmla="*/ 559 h 559"/>
                  <a:gd name="T2" fmla="*/ 16 w 125"/>
                  <a:gd name="T3" fmla="*/ 468 h 559"/>
                  <a:gd name="T4" fmla="*/ 120 w 125"/>
                  <a:gd name="T5" fmla="*/ 332 h 559"/>
                  <a:gd name="T6" fmla="*/ 44 w 125"/>
                  <a:gd name="T7" fmla="*/ 160 h 559"/>
                  <a:gd name="T8" fmla="*/ 92 w 125"/>
                  <a:gd name="T9" fmla="*/ 0 h 559"/>
                  <a:gd name="T10" fmla="*/ 0 60000 65536"/>
                  <a:gd name="T11" fmla="*/ 0 60000 65536"/>
                  <a:gd name="T12" fmla="*/ 0 60000 65536"/>
                  <a:gd name="T13" fmla="*/ 0 60000 65536"/>
                  <a:gd name="T14" fmla="*/ 0 60000 65536"/>
                  <a:gd name="T15" fmla="*/ 0 w 125"/>
                  <a:gd name="T16" fmla="*/ 0 h 559"/>
                  <a:gd name="T17" fmla="*/ 125 w 125"/>
                  <a:gd name="T18" fmla="*/ 559 h 559"/>
                </a:gdLst>
                <a:ahLst/>
                <a:cxnLst>
                  <a:cxn ang="T10">
                    <a:pos x="T0" y="T1"/>
                  </a:cxn>
                  <a:cxn ang="T11">
                    <a:pos x="T2" y="T3"/>
                  </a:cxn>
                  <a:cxn ang="T12">
                    <a:pos x="T4" y="T5"/>
                  </a:cxn>
                  <a:cxn ang="T13">
                    <a:pos x="T6" y="T7"/>
                  </a:cxn>
                  <a:cxn ang="T14">
                    <a:pos x="T8" y="T9"/>
                  </a:cxn>
                </a:cxnLst>
                <a:rect l="T15" t="T16" r="T17" b="T18"/>
                <a:pathLst>
                  <a:path w="125" h="559">
                    <a:moveTo>
                      <a:pt x="21" y="559"/>
                    </a:moveTo>
                    <a:cubicBezTo>
                      <a:pt x="20" y="544"/>
                      <a:pt x="0" y="506"/>
                      <a:pt x="16" y="468"/>
                    </a:cubicBezTo>
                    <a:cubicBezTo>
                      <a:pt x="32" y="430"/>
                      <a:pt x="115" y="383"/>
                      <a:pt x="120" y="332"/>
                    </a:cubicBezTo>
                    <a:cubicBezTo>
                      <a:pt x="125" y="281"/>
                      <a:pt x="49" y="215"/>
                      <a:pt x="44" y="160"/>
                    </a:cubicBezTo>
                    <a:cubicBezTo>
                      <a:pt x="39" y="105"/>
                      <a:pt x="82" y="33"/>
                      <a:pt x="92" y="0"/>
                    </a:cubicBezTo>
                  </a:path>
                </a:pathLst>
              </a:custGeom>
              <a:noFill/>
              <a:ln w="57150" cap="flat" cmpd="sng">
                <a:solidFill>
                  <a:srgbClr val="9933FF"/>
                </a:solidFill>
                <a:prstDash val="solid"/>
                <a:round/>
                <a:headEnd type="none" w="sm" len="sm"/>
                <a:tailEnd type="arrow" w="med" len="med"/>
              </a:ln>
            </p:spPr>
            <p:txBody>
              <a:bodyPr wrap="none" lIns="0" rIns="0" anchor="ctr"/>
              <a:lstStyle/>
              <a:p>
                <a:endParaRPr lang="en-US"/>
              </a:p>
            </p:txBody>
          </p:sp>
          <p:sp>
            <p:nvSpPr>
              <p:cNvPr id="87179" name="Freeform 39"/>
              <p:cNvSpPr>
                <a:spLocks/>
              </p:cNvSpPr>
              <p:nvPr/>
            </p:nvSpPr>
            <p:spPr bwMode="auto">
              <a:xfrm>
                <a:off x="4389" y="441"/>
                <a:ext cx="136" cy="563"/>
              </a:xfrm>
              <a:custGeom>
                <a:avLst/>
                <a:gdLst>
                  <a:gd name="T0" fmla="*/ 65 w 136"/>
                  <a:gd name="T1" fmla="*/ 563 h 563"/>
                  <a:gd name="T2" fmla="*/ 125 w 136"/>
                  <a:gd name="T3" fmla="*/ 455 h 563"/>
                  <a:gd name="T4" fmla="*/ 117 w 136"/>
                  <a:gd name="T5" fmla="*/ 311 h 563"/>
                  <a:gd name="T6" fmla="*/ 13 w 136"/>
                  <a:gd name="T7" fmla="*/ 179 h 563"/>
                  <a:gd name="T8" fmla="*/ 36 w 136"/>
                  <a:gd name="T9" fmla="*/ 0 h 563"/>
                  <a:gd name="T10" fmla="*/ 0 60000 65536"/>
                  <a:gd name="T11" fmla="*/ 0 60000 65536"/>
                  <a:gd name="T12" fmla="*/ 0 60000 65536"/>
                  <a:gd name="T13" fmla="*/ 0 60000 65536"/>
                  <a:gd name="T14" fmla="*/ 0 60000 65536"/>
                  <a:gd name="T15" fmla="*/ 0 w 136"/>
                  <a:gd name="T16" fmla="*/ 0 h 563"/>
                  <a:gd name="T17" fmla="*/ 136 w 136"/>
                  <a:gd name="T18" fmla="*/ 563 h 563"/>
                </a:gdLst>
                <a:ahLst/>
                <a:cxnLst>
                  <a:cxn ang="T10">
                    <a:pos x="T0" y="T1"/>
                  </a:cxn>
                  <a:cxn ang="T11">
                    <a:pos x="T2" y="T3"/>
                  </a:cxn>
                  <a:cxn ang="T12">
                    <a:pos x="T4" y="T5"/>
                  </a:cxn>
                  <a:cxn ang="T13">
                    <a:pos x="T6" y="T7"/>
                  </a:cxn>
                  <a:cxn ang="T14">
                    <a:pos x="T8" y="T9"/>
                  </a:cxn>
                </a:cxnLst>
                <a:rect l="T15" t="T16" r="T17" b="T18"/>
                <a:pathLst>
                  <a:path w="136" h="563">
                    <a:moveTo>
                      <a:pt x="65" y="563"/>
                    </a:moveTo>
                    <a:cubicBezTo>
                      <a:pt x="75" y="545"/>
                      <a:pt x="116" y="497"/>
                      <a:pt x="125" y="455"/>
                    </a:cubicBezTo>
                    <a:cubicBezTo>
                      <a:pt x="134" y="413"/>
                      <a:pt x="136" y="357"/>
                      <a:pt x="117" y="311"/>
                    </a:cubicBezTo>
                    <a:cubicBezTo>
                      <a:pt x="98" y="265"/>
                      <a:pt x="26" y="231"/>
                      <a:pt x="13" y="179"/>
                    </a:cubicBezTo>
                    <a:cubicBezTo>
                      <a:pt x="0" y="127"/>
                      <a:pt x="31" y="37"/>
                      <a:pt x="36" y="0"/>
                    </a:cubicBezTo>
                  </a:path>
                </a:pathLst>
              </a:custGeom>
              <a:noFill/>
              <a:ln w="38100" cap="flat" cmpd="sng">
                <a:solidFill>
                  <a:srgbClr val="9933FF"/>
                </a:solidFill>
                <a:prstDash val="solid"/>
                <a:round/>
                <a:headEnd type="none" w="sm" len="sm"/>
                <a:tailEnd type="arrow" w="med" len="med"/>
              </a:ln>
            </p:spPr>
            <p:txBody>
              <a:bodyPr wrap="none" lIns="0" rIns="0" anchor="ctr"/>
              <a:lstStyle/>
              <a:p>
                <a:endParaRPr lang="en-US"/>
              </a:p>
            </p:txBody>
          </p:sp>
          <p:sp>
            <p:nvSpPr>
              <p:cNvPr id="87180" name="Freeform 40"/>
              <p:cNvSpPr>
                <a:spLocks/>
              </p:cNvSpPr>
              <p:nvPr/>
            </p:nvSpPr>
            <p:spPr bwMode="auto">
              <a:xfrm flipH="1">
                <a:off x="4914" y="471"/>
                <a:ext cx="135" cy="585"/>
              </a:xfrm>
              <a:custGeom>
                <a:avLst/>
                <a:gdLst>
                  <a:gd name="T0" fmla="*/ 87 w 135"/>
                  <a:gd name="T1" fmla="*/ 6104 h 561"/>
                  <a:gd name="T2" fmla="*/ 6 w 135"/>
                  <a:gd name="T3" fmla="*/ 4158 h 561"/>
                  <a:gd name="T4" fmla="*/ 123 w 135"/>
                  <a:gd name="T5" fmla="*/ 2127 h 561"/>
                  <a:gd name="T6" fmla="*/ 81 w 135"/>
                  <a:gd name="T7" fmla="*/ 0 h 561"/>
                  <a:gd name="T8" fmla="*/ 0 60000 65536"/>
                  <a:gd name="T9" fmla="*/ 0 60000 65536"/>
                  <a:gd name="T10" fmla="*/ 0 60000 65536"/>
                  <a:gd name="T11" fmla="*/ 0 60000 65536"/>
                  <a:gd name="T12" fmla="*/ 0 w 135"/>
                  <a:gd name="T13" fmla="*/ 0 h 561"/>
                  <a:gd name="T14" fmla="*/ 135 w 135"/>
                  <a:gd name="T15" fmla="*/ 561 h 561"/>
                </a:gdLst>
                <a:ahLst/>
                <a:cxnLst>
                  <a:cxn ang="T8">
                    <a:pos x="T0" y="T1"/>
                  </a:cxn>
                  <a:cxn ang="T9">
                    <a:pos x="T2" y="T3"/>
                  </a:cxn>
                  <a:cxn ang="T10">
                    <a:pos x="T4" y="T5"/>
                  </a:cxn>
                  <a:cxn ang="T11">
                    <a:pos x="T6" y="T7"/>
                  </a:cxn>
                </a:cxnLst>
                <a:rect l="T12" t="T13" r="T14" b="T15"/>
                <a:pathLst>
                  <a:path w="135" h="561">
                    <a:moveTo>
                      <a:pt x="87" y="561"/>
                    </a:moveTo>
                    <a:cubicBezTo>
                      <a:pt x="73" y="531"/>
                      <a:pt x="0" y="442"/>
                      <a:pt x="6" y="381"/>
                    </a:cubicBezTo>
                    <a:cubicBezTo>
                      <a:pt x="12" y="320"/>
                      <a:pt x="111" y="258"/>
                      <a:pt x="123" y="195"/>
                    </a:cubicBezTo>
                    <a:cubicBezTo>
                      <a:pt x="135" y="132"/>
                      <a:pt x="90" y="41"/>
                      <a:pt x="81" y="0"/>
                    </a:cubicBezTo>
                  </a:path>
                </a:pathLst>
              </a:custGeom>
              <a:noFill/>
              <a:ln w="12700" cap="flat" cmpd="sng">
                <a:solidFill>
                  <a:srgbClr val="9933FF"/>
                </a:solidFill>
                <a:prstDash val="solid"/>
                <a:round/>
                <a:headEnd type="none" w="sm" len="sm"/>
                <a:tailEnd type="arrow" w="med" len="med"/>
              </a:ln>
            </p:spPr>
            <p:txBody>
              <a:bodyPr wrap="none" lIns="0" rIns="0" anchor="ctr"/>
              <a:lstStyle/>
              <a:p>
                <a:endParaRPr lang="en-US"/>
              </a:p>
            </p:txBody>
          </p:sp>
        </p:grpSp>
      </p:grpSp>
      <p:grpSp>
        <p:nvGrpSpPr>
          <p:cNvPr id="10" name="Group 41"/>
          <p:cNvGrpSpPr>
            <a:grpSpLocks/>
          </p:cNvGrpSpPr>
          <p:nvPr/>
        </p:nvGrpSpPr>
        <p:grpSpPr bwMode="auto">
          <a:xfrm>
            <a:off x="2689225" y="2405063"/>
            <a:ext cx="3505200" cy="2662237"/>
            <a:chOff x="1694" y="1515"/>
            <a:chExt cx="2208" cy="1677"/>
          </a:xfrm>
        </p:grpSpPr>
        <p:sp>
          <p:nvSpPr>
            <p:cNvPr id="87156" name="Rectangle 42"/>
            <p:cNvSpPr>
              <a:spLocks noChangeArrowheads="1"/>
            </p:cNvSpPr>
            <p:nvPr/>
          </p:nvSpPr>
          <p:spPr bwMode="auto">
            <a:xfrm>
              <a:off x="1694" y="1557"/>
              <a:ext cx="692" cy="173"/>
            </a:xfrm>
            <a:prstGeom prst="rect">
              <a:avLst/>
            </a:prstGeom>
            <a:noFill/>
            <a:ln w="9525">
              <a:noFill/>
              <a:miter lim="800000"/>
              <a:headEnd/>
              <a:tailEnd/>
            </a:ln>
          </p:spPr>
          <p:txBody>
            <a:bodyPr wrap="none" lIns="0" tIns="46038" rIns="0" bIns="46038">
              <a:spAutoFit/>
            </a:bodyPr>
            <a:lstStyle/>
            <a:p>
              <a:pPr eaLnBrk="0" hangingPunct="0"/>
              <a:r>
                <a:rPr lang="en-US" sz="1200" b="1" i="1">
                  <a:solidFill>
                    <a:schemeClr val="accent2"/>
                  </a:solidFill>
                  <a:latin typeface="Helvetica-Narrow" pitchFamily="34" charset="0"/>
                </a:rPr>
                <a:t>forward scatter</a:t>
              </a:r>
            </a:p>
          </p:txBody>
        </p:sp>
        <p:grpSp>
          <p:nvGrpSpPr>
            <p:cNvPr id="11" name="Group 43"/>
            <p:cNvGrpSpPr>
              <a:grpSpLocks/>
            </p:cNvGrpSpPr>
            <p:nvPr/>
          </p:nvGrpSpPr>
          <p:grpSpPr bwMode="auto">
            <a:xfrm>
              <a:off x="2255" y="1515"/>
              <a:ext cx="1647" cy="1677"/>
              <a:chOff x="2255" y="1515"/>
              <a:chExt cx="1647" cy="1677"/>
            </a:xfrm>
          </p:grpSpPr>
          <p:sp>
            <p:nvSpPr>
              <p:cNvPr id="87158" name="Rectangle 44"/>
              <p:cNvSpPr>
                <a:spLocks noChangeArrowheads="1"/>
              </p:cNvSpPr>
              <p:nvPr/>
            </p:nvSpPr>
            <p:spPr bwMode="auto">
              <a:xfrm>
                <a:off x="3089" y="1862"/>
                <a:ext cx="381" cy="408"/>
              </a:xfrm>
              <a:prstGeom prst="rect">
                <a:avLst/>
              </a:prstGeom>
              <a:noFill/>
              <a:ln w="9525">
                <a:noFill/>
                <a:miter lim="800000"/>
                <a:headEnd/>
                <a:tailEnd/>
              </a:ln>
            </p:spPr>
            <p:txBody>
              <a:bodyPr wrap="none" lIns="0" tIns="46038" rIns="0" bIns="46038">
                <a:spAutoFit/>
              </a:bodyPr>
              <a:lstStyle/>
              <a:p>
                <a:pPr eaLnBrk="0" hangingPunct="0"/>
                <a:r>
                  <a:rPr lang="en-US" sz="1200" b="1" dirty="0">
                    <a:solidFill>
                      <a:srgbClr val="C00000"/>
                    </a:solidFill>
                    <a:latin typeface="Helvetica-Narrow" pitchFamily="34" charset="0"/>
                  </a:rPr>
                  <a:t>Enhanced</a:t>
                </a:r>
              </a:p>
              <a:p>
                <a:pPr eaLnBrk="0" hangingPunct="0"/>
                <a:r>
                  <a:rPr lang="en-US" sz="1200" b="1" dirty="0">
                    <a:solidFill>
                      <a:srgbClr val="C00000"/>
                    </a:solidFill>
                    <a:latin typeface="Helvetica-Narrow" pitchFamily="34" charset="0"/>
                  </a:rPr>
                  <a:t>    Diffuse</a:t>
                </a:r>
              </a:p>
              <a:p>
                <a:pPr eaLnBrk="0" hangingPunct="0"/>
                <a:r>
                  <a:rPr lang="en-US" sz="1200" b="1" dirty="0">
                    <a:solidFill>
                      <a:srgbClr val="C00000"/>
                    </a:solidFill>
                    <a:latin typeface="Helvetica-Narrow" pitchFamily="34" charset="0"/>
                  </a:rPr>
                  <a:t>       Flux</a:t>
                </a:r>
              </a:p>
            </p:txBody>
          </p:sp>
          <p:sp>
            <p:nvSpPr>
              <p:cNvPr id="87159" name="Rectangle 45"/>
              <p:cNvSpPr>
                <a:spLocks noChangeArrowheads="1"/>
              </p:cNvSpPr>
              <p:nvPr/>
            </p:nvSpPr>
            <p:spPr bwMode="auto">
              <a:xfrm>
                <a:off x="2426" y="2115"/>
                <a:ext cx="336" cy="408"/>
              </a:xfrm>
              <a:prstGeom prst="rect">
                <a:avLst/>
              </a:prstGeom>
              <a:noFill/>
              <a:ln w="9525">
                <a:noFill/>
                <a:miter lim="800000"/>
                <a:headEnd/>
                <a:tailEnd/>
              </a:ln>
            </p:spPr>
            <p:txBody>
              <a:bodyPr wrap="none" lIns="0" tIns="46038" rIns="0" bIns="46038">
                <a:spAutoFit/>
              </a:bodyPr>
              <a:lstStyle/>
              <a:p>
                <a:pPr eaLnBrk="0" hangingPunct="0"/>
                <a:r>
                  <a:rPr lang="en-US" sz="1200" b="1" dirty="0">
                    <a:solidFill>
                      <a:srgbClr val="C00000"/>
                    </a:solidFill>
                    <a:latin typeface="Helvetica-Narrow" pitchFamily="34" charset="0"/>
                  </a:rPr>
                  <a:t>Reduced</a:t>
                </a:r>
              </a:p>
              <a:p>
                <a:pPr eaLnBrk="0" hangingPunct="0"/>
                <a:r>
                  <a:rPr lang="en-US" sz="1200" b="1" dirty="0">
                    <a:solidFill>
                      <a:srgbClr val="C00000"/>
                    </a:solidFill>
                    <a:latin typeface="Helvetica-Narrow" pitchFamily="34" charset="0"/>
                  </a:rPr>
                  <a:t>   Direct</a:t>
                </a:r>
              </a:p>
              <a:p>
                <a:pPr eaLnBrk="0" hangingPunct="0"/>
                <a:r>
                  <a:rPr lang="en-US" sz="1200" b="1" dirty="0">
                    <a:solidFill>
                      <a:srgbClr val="C00000"/>
                    </a:solidFill>
                    <a:latin typeface="Helvetica-Narrow" pitchFamily="34" charset="0"/>
                  </a:rPr>
                  <a:t>      Flux</a:t>
                </a:r>
              </a:p>
            </p:txBody>
          </p:sp>
          <p:sp>
            <p:nvSpPr>
              <p:cNvPr id="87160" name="Rectangle 46"/>
              <p:cNvSpPr>
                <a:spLocks noChangeArrowheads="1"/>
              </p:cNvSpPr>
              <p:nvPr/>
            </p:nvSpPr>
            <p:spPr bwMode="auto">
              <a:xfrm>
                <a:off x="3516" y="2771"/>
                <a:ext cx="386" cy="291"/>
              </a:xfrm>
              <a:prstGeom prst="rect">
                <a:avLst/>
              </a:prstGeom>
              <a:noFill/>
              <a:ln w="9525">
                <a:noFill/>
                <a:miter lim="800000"/>
                <a:headEnd/>
                <a:tailEnd/>
              </a:ln>
            </p:spPr>
            <p:txBody>
              <a:bodyPr wrap="none" lIns="0" tIns="46038" rIns="0" bIns="46038">
                <a:spAutoFit/>
              </a:bodyPr>
              <a:lstStyle/>
              <a:p>
                <a:pPr algn="ctr" eaLnBrk="0" hangingPunct="0"/>
                <a:r>
                  <a:rPr lang="en-US" sz="1200" b="1" dirty="0">
                    <a:solidFill>
                      <a:srgbClr val="C00000"/>
                    </a:solidFill>
                    <a:latin typeface="Helvetica-Narrow" pitchFamily="34" charset="0"/>
                  </a:rPr>
                  <a:t>Less Total</a:t>
                </a:r>
              </a:p>
              <a:p>
                <a:pPr algn="ctr" eaLnBrk="0" hangingPunct="0"/>
                <a:r>
                  <a:rPr lang="en-US" sz="1200" b="1" dirty="0">
                    <a:solidFill>
                      <a:srgbClr val="C00000"/>
                    </a:solidFill>
                    <a:latin typeface="Helvetica-Narrow" pitchFamily="34" charset="0"/>
                  </a:rPr>
                  <a:t>Solar Flux</a:t>
                </a:r>
              </a:p>
            </p:txBody>
          </p:sp>
          <p:sp>
            <p:nvSpPr>
              <p:cNvPr id="87161" name="Freeform 47"/>
              <p:cNvSpPr>
                <a:spLocks/>
              </p:cNvSpPr>
              <p:nvPr/>
            </p:nvSpPr>
            <p:spPr bwMode="auto">
              <a:xfrm>
                <a:off x="2255" y="1570"/>
                <a:ext cx="164" cy="368"/>
              </a:xfrm>
              <a:custGeom>
                <a:avLst/>
                <a:gdLst>
                  <a:gd name="T0" fmla="*/ 135 w 164"/>
                  <a:gd name="T1" fmla="*/ 0 h 368"/>
                  <a:gd name="T2" fmla="*/ 153 w 164"/>
                  <a:gd name="T3" fmla="*/ 79 h 368"/>
                  <a:gd name="T4" fmla="*/ 69 w 164"/>
                  <a:gd name="T5" fmla="*/ 108 h 368"/>
                  <a:gd name="T6" fmla="*/ 90 w 164"/>
                  <a:gd name="T7" fmla="*/ 208 h 368"/>
                  <a:gd name="T8" fmla="*/ 11 w 164"/>
                  <a:gd name="T9" fmla="*/ 240 h 368"/>
                  <a:gd name="T10" fmla="*/ 24 w 164"/>
                  <a:gd name="T11" fmla="*/ 329 h 368"/>
                  <a:gd name="T12" fmla="*/ 28 w 164"/>
                  <a:gd name="T13" fmla="*/ 368 h 368"/>
                  <a:gd name="T14" fmla="*/ 0 60000 65536"/>
                  <a:gd name="T15" fmla="*/ 0 60000 65536"/>
                  <a:gd name="T16" fmla="*/ 0 60000 65536"/>
                  <a:gd name="T17" fmla="*/ 0 60000 65536"/>
                  <a:gd name="T18" fmla="*/ 0 60000 65536"/>
                  <a:gd name="T19" fmla="*/ 0 60000 65536"/>
                  <a:gd name="T20" fmla="*/ 0 60000 65536"/>
                  <a:gd name="T21" fmla="*/ 0 w 164"/>
                  <a:gd name="T22" fmla="*/ 0 h 368"/>
                  <a:gd name="T23" fmla="*/ 164 w 164"/>
                  <a:gd name="T24" fmla="*/ 368 h 3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368">
                    <a:moveTo>
                      <a:pt x="135" y="0"/>
                    </a:moveTo>
                    <a:cubicBezTo>
                      <a:pt x="149" y="30"/>
                      <a:pt x="164" y="61"/>
                      <a:pt x="153" y="79"/>
                    </a:cubicBezTo>
                    <a:cubicBezTo>
                      <a:pt x="143" y="97"/>
                      <a:pt x="80" y="86"/>
                      <a:pt x="69" y="108"/>
                    </a:cubicBezTo>
                    <a:cubicBezTo>
                      <a:pt x="59" y="130"/>
                      <a:pt x="99" y="186"/>
                      <a:pt x="90" y="208"/>
                    </a:cubicBezTo>
                    <a:cubicBezTo>
                      <a:pt x="80" y="230"/>
                      <a:pt x="22" y="220"/>
                      <a:pt x="11" y="240"/>
                    </a:cubicBezTo>
                    <a:cubicBezTo>
                      <a:pt x="0" y="260"/>
                      <a:pt x="21" y="308"/>
                      <a:pt x="24" y="329"/>
                    </a:cubicBezTo>
                    <a:cubicBezTo>
                      <a:pt x="27" y="350"/>
                      <a:pt x="27" y="360"/>
                      <a:pt x="28" y="368"/>
                    </a:cubicBezTo>
                  </a:path>
                </a:pathLst>
              </a:custGeom>
              <a:noFill/>
              <a:ln w="12700" cap="flat" cmpd="sng">
                <a:solidFill>
                  <a:srgbClr val="FF9933"/>
                </a:solidFill>
                <a:prstDash val="solid"/>
                <a:round/>
                <a:headEnd type="none" w="sm" len="sm"/>
                <a:tailEnd type="triangle" w="sm" len="med"/>
              </a:ln>
            </p:spPr>
            <p:txBody>
              <a:bodyPr wrap="none" lIns="0" rIns="0" anchor="ctr"/>
              <a:lstStyle/>
              <a:p>
                <a:endParaRPr lang="en-US"/>
              </a:p>
            </p:txBody>
          </p:sp>
          <p:sp>
            <p:nvSpPr>
              <p:cNvPr id="87162" name="Freeform 48"/>
              <p:cNvSpPr>
                <a:spLocks/>
              </p:cNvSpPr>
              <p:nvPr/>
            </p:nvSpPr>
            <p:spPr bwMode="auto">
              <a:xfrm>
                <a:off x="2392" y="1556"/>
                <a:ext cx="133" cy="379"/>
              </a:xfrm>
              <a:custGeom>
                <a:avLst/>
                <a:gdLst>
                  <a:gd name="T0" fmla="*/ 95 w 133"/>
                  <a:gd name="T1" fmla="*/ 0 h 379"/>
                  <a:gd name="T2" fmla="*/ 125 w 133"/>
                  <a:gd name="T3" fmla="*/ 75 h 379"/>
                  <a:gd name="T4" fmla="*/ 46 w 133"/>
                  <a:gd name="T5" fmla="*/ 116 h 379"/>
                  <a:gd name="T6" fmla="*/ 81 w 133"/>
                  <a:gd name="T7" fmla="*/ 212 h 379"/>
                  <a:gd name="T8" fmla="*/ 8 w 133"/>
                  <a:gd name="T9" fmla="*/ 256 h 379"/>
                  <a:gd name="T10" fmla="*/ 34 w 133"/>
                  <a:gd name="T11" fmla="*/ 342 h 379"/>
                  <a:gd name="T12" fmla="*/ 38 w 133"/>
                  <a:gd name="T13" fmla="*/ 379 h 379"/>
                  <a:gd name="T14" fmla="*/ 0 60000 65536"/>
                  <a:gd name="T15" fmla="*/ 0 60000 65536"/>
                  <a:gd name="T16" fmla="*/ 0 60000 65536"/>
                  <a:gd name="T17" fmla="*/ 0 60000 65536"/>
                  <a:gd name="T18" fmla="*/ 0 60000 65536"/>
                  <a:gd name="T19" fmla="*/ 0 60000 65536"/>
                  <a:gd name="T20" fmla="*/ 0 60000 65536"/>
                  <a:gd name="T21" fmla="*/ 0 w 133"/>
                  <a:gd name="T22" fmla="*/ 0 h 379"/>
                  <a:gd name="T23" fmla="*/ 133 w 133"/>
                  <a:gd name="T24" fmla="*/ 379 h 3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3" h="379">
                    <a:moveTo>
                      <a:pt x="95" y="0"/>
                    </a:moveTo>
                    <a:cubicBezTo>
                      <a:pt x="114" y="27"/>
                      <a:pt x="133" y="55"/>
                      <a:pt x="125" y="75"/>
                    </a:cubicBezTo>
                    <a:cubicBezTo>
                      <a:pt x="117" y="94"/>
                      <a:pt x="54" y="93"/>
                      <a:pt x="46" y="116"/>
                    </a:cubicBezTo>
                    <a:cubicBezTo>
                      <a:pt x="39" y="139"/>
                      <a:pt x="88" y="189"/>
                      <a:pt x="81" y="212"/>
                    </a:cubicBezTo>
                    <a:cubicBezTo>
                      <a:pt x="75" y="235"/>
                      <a:pt x="16" y="234"/>
                      <a:pt x="8" y="256"/>
                    </a:cubicBezTo>
                    <a:cubicBezTo>
                      <a:pt x="0" y="277"/>
                      <a:pt x="29" y="322"/>
                      <a:pt x="34" y="342"/>
                    </a:cubicBezTo>
                    <a:cubicBezTo>
                      <a:pt x="39" y="362"/>
                      <a:pt x="37" y="371"/>
                      <a:pt x="38" y="379"/>
                    </a:cubicBezTo>
                  </a:path>
                </a:pathLst>
              </a:custGeom>
              <a:noFill/>
              <a:ln w="12700" cap="flat" cmpd="sng">
                <a:solidFill>
                  <a:srgbClr val="FF9933"/>
                </a:solidFill>
                <a:prstDash val="solid"/>
                <a:round/>
                <a:headEnd type="none" w="sm" len="sm"/>
                <a:tailEnd type="triangle" w="sm" len="med"/>
              </a:ln>
            </p:spPr>
            <p:txBody>
              <a:bodyPr wrap="none" lIns="0" rIns="0" anchor="ctr"/>
              <a:lstStyle/>
              <a:p>
                <a:endParaRPr lang="en-US"/>
              </a:p>
            </p:txBody>
          </p:sp>
          <p:sp>
            <p:nvSpPr>
              <p:cNvPr id="87163" name="Freeform 49"/>
              <p:cNvSpPr>
                <a:spLocks/>
              </p:cNvSpPr>
              <p:nvPr/>
            </p:nvSpPr>
            <p:spPr bwMode="auto">
              <a:xfrm>
                <a:off x="2565" y="1573"/>
                <a:ext cx="79" cy="389"/>
              </a:xfrm>
              <a:custGeom>
                <a:avLst/>
                <a:gdLst>
                  <a:gd name="T0" fmla="*/ 29 w 79"/>
                  <a:gd name="T1" fmla="*/ 0 h 389"/>
                  <a:gd name="T2" fmla="*/ 76 w 79"/>
                  <a:gd name="T3" fmla="*/ 66 h 389"/>
                  <a:gd name="T4" fmla="*/ 8 w 79"/>
                  <a:gd name="T5" fmla="*/ 124 h 389"/>
                  <a:gd name="T6" fmla="*/ 65 w 79"/>
                  <a:gd name="T7" fmla="*/ 209 h 389"/>
                  <a:gd name="T8" fmla="*/ 3 w 79"/>
                  <a:gd name="T9" fmla="*/ 268 h 389"/>
                  <a:gd name="T10" fmla="*/ 48 w 79"/>
                  <a:gd name="T11" fmla="*/ 346 h 389"/>
                  <a:gd name="T12" fmla="*/ 57 w 79"/>
                  <a:gd name="T13" fmla="*/ 389 h 389"/>
                  <a:gd name="T14" fmla="*/ 0 60000 65536"/>
                  <a:gd name="T15" fmla="*/ 0 60000 65536"/>
                  <a:gd name="T16" fmla="*/ 0 60000 65536"/>
                  <a:gd name="T17" fmla="*/ 0 60000 65536"/>
                  <a:gd name="T18" fmla="*/ 0 60000 65536"/>
                  <a:gd name="T19" fmla="*/ 0 60000 65536"/>
                  <a:gd name="T20" fmla="*/ 0 60000 65536"/>
                  <a:gd name="T21" fmla="*/ 0 w 79"/>
                  <a:gd name="T22" fmla="*/ 0 h 389"/>
                  <a:gd name="T23" fmla="*/ 79 w 79"/>
                  <a:gd name="T24" fmla="*/ 389 h 3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389">
                    <a:moveTo>
                      <a:pt x="29" y="0"/>
                    </a:moveTo>
                    <a:cubicBezTo>
                      <a:pt x="54" y="22"/>
                      <a:pt x="79" y="45"/>
                      <a:pt x="76" y="66"/>
                    </a:cubicBezTo>
                    <a:cubicBezTo>
                      <a:pt x="72" y="86"/>
                      <a:pt x="10" y="100"/>
                      <a:pt x="8" y="124"/>
                    </a:cubicBezTo>
                    <a:cubicBezTo>
                      <a:pt x="6" y="148"/>
                      <a:pt x="65" y="185"/>
                      <a:pt x="65" y="209"/>
                    </a:cubicBezTo>
                    <a:cubicBezTo>
                      <a:pt x="64" y="233"/>
                      <a:pt x="6" y="246"/>
                      <a:pt x="3" y="268"/>
                    </a:cubicBezTo>
                    <a:cubicBezTo>
                      <a:pt x="0" y="291"/>
                      <a:pt x="39" y="326"/>
                      <a:pt x="48" y="346"/>
                    </a:cubicBezTo>
                    <a:cubicBezTo>
                      <a:pt x="57" y="366"/>
                      <a:pt x="55" y="380"/>
                      <a:pt x="57" y="389"/>
                    </a:cubicBezTo>
                  </a:path>
                </a:pathLst>
              </a:custGeom>
              <a:noFill/>
              <a:ln w="12700" cap="flat" cmpd="sng">
                <a:solidFill>
                  <a:srgbClr val="FF9933"/>
                </a:solidFill>
                <a:prstDash val="solid"/>
                <a:round/>
                <a:headEnd type="none" w="sm" len="sm"/>
                <a:tailEnd type="triangle" w="sm" len="med"/>
              </a:ln>
            </p:spPr>
            <p:txBody>
              <a:bodyPr wrap="none" lIns="0" rIns="0" anchor="ctr"/>
              <a:lstStyle/>
              <a:p>
                <a:endParaRPr lang="en-US"/>
              </a:p>
            </p:txBody>
          </p:sp>
          <p:sp>
            <p:nvSpPr>
              <p:cNvPr id="87164" name="Freeform 50"/>
              <p:cNvSpPr>
                <a:spLocks/>
              </p:cNvSpPr>
              <p:nvPr/>
            </p:nvSpPr>
            <p:spPr bwMode="auto">
              <a:xfrm>
                <a:off x="2851" y="1516"/>
                <a:ext cx="199" cy="359"/>
              </a:xfrm>
              <a:custGeom>
                <a:avLst/>
                <a:gdLst>
                  <a:gd name="T0" fmla="*/ 0 w 199"/>
                  <a:gd name="T1" fmla="*/ 0 h 359"/>
                  <a:gd name="T2" fmla="*/ 73 w 199"/>
                  <a:gd name="T3" fmla="*/ 35 h 359"/>
                  <a:gd name="T4" fmla="*/ 43 w 199"/>
                  <a:gd name="T5" fmla="*/ 119 h 359"/>
                  <a:gd name="T6" fmla="*/ 133 w 199"/>
                  <a:gd name="T7" fmla="*/ 166 h 359"/>
                  <a:gd name="T8" fmla="*/ 109 w 199"/>
                  <a:gd name="T9" fmla="*/ 247 h 359"/>
                  <a:gd name="T10" fmla="*/ 186 w 199"/>
                  <a:gd name="T11" fmla="*/ 293 h 359"/>
                  <a:gd name="T12" fmla="*/ 185 w 199"/>
                  <a:gd name="T13" fmla="*/ 359 h 359"/>
                  <a:gd name="T14" fmla="*/ 0 60000 65536"/>
                  <a:gd name="T15" fmla="*/ 0 60000 65536"/>
                  <a:gd name="T16" fmla="*/ 0 60000 65536"/>
                  <a:gd name="T17" fmla="*/ 0 60000 65536"/>
                  <a:gd name="T18" fmla="*/ 0 60000 65536"/>
                  <a:gd name="T19" fmla="*/ 0 60000 65536"/>
                  <a:gd name="T20" fmla="*/ 0 60000 65536"/>
                  <a:gd name="T21" fmla="*/ 0 w 199"/>
                  <a:gd name="T22" fmla="*/ 0 h 359"/>
                  <a:gd name="T23" fmla="*/ 199 w 199"/>
                  <a:gd name="T24" fmla="*/ 359 h 3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9" h="359">
                    <a:moveTo>
                      <a:pt x="0" y="0"/>
                    </a:moveTo>
                    <a:cubicBezTo>
                      <a:pt x="32" y="7"/>
                      <a:pt x="66" y="15"/>
                      <a:pt x="73" y="35"/>
                    </a:cubicBezTo>
                    <a:cubicBezTo>
                      <a:pt x="80" y="55"/>
                      <a:pt x="33" y="97"/>
                      <a:pt x="43" y="119"/>
                    </a:cubicBezTo>
                    <a:cubicBezTo>
                      <a:pt x="53" y="141"/>
                      <a:pt x="122" y="144"/>
                      <a:pt x="133" y="166"/>
                    </a:cubicBezTo>
                    <a:cubicBezTo>
                      <a:pt x="144" y="187"/>
                      <a:pt x="100" y="226"/>
                      <a:pt x="109" y="247"/>
                    </a:cubicBezTo>
                    <a:cubicBezTo>
                      <a:pt x="117" y="269"/>
                      <a:pt x="173" y="274"/>
                      <a:pt x="186" y="293"/>
                    </a:cubicBezTo>
                    <a:cubicBezTo>
                      <a:pt x="199" y="312"/>
                      <a:pt x="185" y="345"/>
                      <a:pt x="185" y="359"/>
                    </a:cubicBezTo>
                  </a:path>
                </a:pathLst>
              </a:custGeom>
              <a:noFill/>
              <a:ln w="12700" cap="flat" cmpd="sng">
                <a:solidFill>
                  <a:srgbClr val="FF9933"/>
                </a:solidFill>
                <a:prstDash val="solid"/>
                <a:round/>
                <a:headEnd type="none" w="sm" len="sm"/>
                <a:tailEnd type="triangle" w="sm" len="med"/>
              </a:ln>
            </p:spPr>
            <p:txBody>
              <a:bodyPr wrap="none" lIns="0" rIns="0" anchor="ctr"/>
              <a:lstStyle/>
              <a:p>
                <a:endParaRPr lang="en-US"/>
              </a:p>
            </p:txBody>
          </p:sp>
          <p:sp>
            <p:nvSpPr>
              <p:cNvPr id="87165" name="Freeform 51"/>
              <p:cNvSpPr>
                <a:spLocks/>
              </p:cNvSpPr>
              <p:nvPr/>
            </p:nvSpPr>
            <p:spPr bwMode="auto">
              <a:xfrm>
                <a:off x="2991" y="1515"/>
                <a:ext cx="203" cy="345"/>
              </a:xfrm>
              <a:custGeom>
                <a:avLst/>
                <a:gdLst>
                  <a:gd name="T0" fmla="*/ 0 w 203"/>
                  <a:gd name="T1" fmla="*/ 0 h 345"/>
                  <a:gd name="T2" fmla="*/ 47 w 203"/>
                  <a:gd name="T3" fmla="*/ 31 h 345"/>
                  <a:gd name="T4" fmla="*/ 26 w 203"/>
                  <a:gd name="T5" fmla="*/ 118 h 345"/>
                  <a:gd name="T6" fmla="*/ 121 w 203"/>
                  <a:gd name="T7" fmla="*/ 154 h 345"/>
                  <a:gd name="T8" fmla="*/ 106 w 203"/>
                  <a:gd name="T9" fmla="*/ 238 h 345"/>
                  <a:gd name="T10" fmla="*/ 188 w 203"/>
                  <a:gd name="T11" fmla="*/ 275 h 345"/>
                  <a:gd name="T12" fmla="*/ 195 w 203"/>
                  <a:gd name="T13" fmla="*/ 345 h 345"/>
                  <a:gd name="T14" fmla="*/ 0 60000 65536"/>
                  <a:gd name="T15" fmla="*/ 0 60000 65536"/>
                  <a:gd name="T16" fmla="*/ 0 60000 65536"/>
                  <a:gd name="T17" fmla="*/ 0 60000 65536"/>
                  <a:gd name="T18" fmla="*/ 0 60000 65536"/>
                  <a:gd name="T19" fmla="*/ 0 60000 65536"/>
                  <a:gd name="T20" fmla="*/ 0 60000 65536"/>
                  <a:gd name="T21" fmla="*/ 0 w 203"/>
                  <a:gd name="T22" fmla="*/ 0 h 345"/>
                  <a:gd name="T23" fmla="*/ 203 w 203"/>
                  <a:gd name="T24" fmla="*/ 345 h 3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3" h="345">
                    <a:moveTo>
                      <a:pt x="0" y="0"/>
                    </a:moveTo>
                    <a:cubicBezTo>
                      <a:pt x="8" y="5"/>
                      <a:pt x="43" y="11"/>
                      <a:pt x="47" y="31"/>
                    </a:cubicBezTo>
                    <a:cubicBezTo>
                      <a:pt x="51" y="51"/>
                      <a:pt x="13" y="97"/>
                      <a:pt x="26" y="118"/>
                    </a:cubicBezTo>
                    <a:cubicBezTo>
                      <a:pt x="38" y="138"/>
                      <a:pt x="108" y="134"/>
                      <a:pt x="121" y="154"/>
                    </a:cubicBezTo>
                    <a:cubicBezTo>
                      <a:pt x="135" y="174"/>
                      <a:pt x="95" y="218"/>
                      <a:pt x="106" y="238"/>
                    </a:cubicBezTo>
                    <a:cubicBezTo>
                      <a:pt x="117" y="258"/>
                      <a:pt x="173" y="257"/>
                      <a:pt x="188" y="275"/>
                    </a:cubicBezTo>
                    <a:cubicBezTo>
                      <a:pt x="203" y="293"/>
                      <a:pt x="194" y="331"/>
                      <a:pt x="195" y="345"/>
                    </a:cubicBezTo>
                  </a:path>
                </a:pathLst>
              </a:custGeom>
              <a:noFill/>
              <a:ln w="12700" cap="flat" cmpd="sng">
                <a:solidFill>
                  <a:srgbClr val="FF9933"/>
                </a:solidFill>
                <a:prstDash val="solid"/>
                <a:round/>
                <a:headEnd type="none" w="sm" len="sm"/>
                <a:tailEnd type="triangle" w="sm" len="med"/>
              </a:ln>
            </p:spPr>
            <p:txBody>
              <a:bodyPr wrap="none" lIns="0" rIns="0" anchor="ctr"/>
              <a:lstStyle/>
              <a:p>
                <a:endParaRPr lang="en-US"/>
              </a:p>
            </p:txBody>
          </p:sp>
          <p:sp>
            <p:nvSpPr>
              <p:cNvPr id="87166" name="Freeform 52"/>
              <p:cNvSpPr>
                <a:spLocks/>
              </p:cNvSpPr>
              <p:nvPr/>
            </p:nvSpPr>
            <p:spPr bwMode="auto">
              <a:xfrm>
                <a:off x="3111" y="1523"/>
                <a:ext cx="243" cy="307"/>
              </a:xfrm>
              <a:custGeom>
                <a:avLst/>
                <a:gdLst>
                  <a:gd name="T0" fmla="*/ 0 w 243"/>
                  <a:gd name="T1" fmla="*/ 1 h 307"/>
                  <a:gd name="T2" fmla="*/ 54 w 243"/>
                  <a:gd name="T3" fmla="*/ 18 h 307"/>
                  <a:gd name="T4" fmla="*/ 44 w 243"/>
                  <a:gd name="T5" fmla="*/ 107 h 307"/>
                  <a:gd name="T6" fmla="*/ 144 w 243"/>
                  <a:gd name="T7" fmla="*/ 130 h 307"/>
                  <a:gd name="T8" fmla="*/ 139 w 243"/>
                  <a:gd name="T9" fmla="*/ 216 h 307"/>
                  <a:gd name="T10" fmla="*/ 225 w 243"/>
                  <a:gd name="T11" fmla="*/ 242 h 307"/>
                  <a:gd name="T12" fmla="*/ 243 w 243"/>
                  <a:gd name="T13" fmla="*/ 307 h 307"/>
                  <a:gd name="T14" fmla="*/ 0 60000 65536"/>
                  <a:gd name="T15" fmla="*/ 0 60000 65536"/>
                  <a:gd name="T16" fmla="*/ 0 60000 65536"/>
                  <a:gd name="T17" fmla="*/ 0 60000 65536"/>
                  <a:gd name="T18" fmla="*/ 0 60000 65536"/>
                  <a:gd name="T19" fmla="*/ 0 60000 65536"/>
                  <a:gd name="T20" fmla="*/ 0 60000 65536"/>
                  <a:gd name="T21" fmla="*/ 0 w 243"/>
                  <a:gd name="T22" fmla="*/ 0 h 307"/>
                  <a:gd name="T23" fmla="*/ 243 w 243"/>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3" h="307">
                    <a:moveTo>
                      <a:pt x="0" y="1"/>
                    </a:moveTo>
                    <a:cubicBezTo>
                      <a:pt x="9" y="4"/>
                      <a:pt x="47" y="0"/>
                      <a:pt x="54" y="18"/>
                    </a:cubicBezTo>
                    <a:cubicBezTo>
                      <a:pt x="61" y="36"/>
                      <a:pt x="29" y="88"/>
                      <a:pt x="44" y="107"/>
                    </a:cubicBezTo>
                    <a:cubicBezTo>
                      <a:pt x="59" y="125"/>
                      <a:pt x="128" y="112"/>
                      <a:pt x="144" y="130"/>
                    </a:cubicBezTo>
                    <a:cubicBezTo>
                      <a:pt x="160" y="149"/>
                      <a:pt x="126" y="197"/>
                      <a:pt x="139" y="216"/>
                    </a:cubicBezTo>
                    <a:cubicBezTo>
                      <a:pt x="153" y="234"/>
                      <a:pt x="208" y="227"/>
                      <a:pt x="225" y="242"/>
                    </a:cubicBezTo>
                    <a:cubicBezTo>
                      <a:pt x="242" y="257"/>
                      <a:pt x="239" y="294"/>
                      <a:pt x="243" y="307"/>
                    </a:cubicBezTo>
                  </a:path>
                </a:pathLst>
              </a:custGeom>
              <a:noFill/>
              <a:ln w="12700" cap="flat" cmpd="sng">
                <a:solidFill>
                  <a:srgbClr val="FF9933"/>
                </a:solidFill>
                <a:prstDash val="solid"/>
                <a:round/>
                <a:headEnd type="none" w="sm" len="sm"/>
                <a:tailEnd type="triangle" w="sm" len="med"/>
              </a:ln>
            </p:spPr>
            <p:txBody>
              <a:bodyPr wrap="none" lIns="0" rIns="0" anchor="ctr"/>
              <a:lstStyle/>
              <a:p>
                <a:endParaRPr lang="en-US"/>
              </a:p>
            </p:txBody>
          </p:sp>
          <p:sp>
            <p:nvSpPr>
              <p:cNvPr id="87167" name="Freeform 53"/>
              <p:cNvSpPr>
                <a:spLocks/>
              </p:cNvSpPr>
              <p:nvPr/>
            </p:nvSpPr>
            <p:spPr bwMode="auto">
              <a:xfrm>
                <a:off x="2646" y="1524"/>
                <a:ext cx="841" cy="1668"/>
              </a:xfrm>
              <a:custGeom>
                <a:avLst/>
                <a:gdLst>
                  <a:gd name="T0" fmla="*/ 0 w 841"/>
                  <a:gd name="T1" fmla="*/ 0 h 1668"/>
                  <a:gd name="T2" fmla="*/ 84 w 841"/>
                  <a:gd name="T3" fmla="*/ 84 h 1668"/>
                  <a:gd name="T4" fmla="*/ 30 w 841"/>
                  <a:gd name="T5" fmla="*/ 174 h 1668"/>
                  <a:gd name="T6" fmla="*/ 114 w 841"/>
                  <a:gd name="T7" fmla="*/ 210 h 1668"/>
                  <a:gd name="T8" fmla="*/ 90 w 841"/>
                  <a:gd name="T9" fmla="*/ 306 h 1668"/>
                  <a:gd name="T10" fmla="*/ 180 w 841"/>
                  <a:gd name="T11" fmla="*/ 354 h 1668"/>
                  <a:gd name="T12" fmla="*/ 132 w 841"/>
                  <a:gd name="T13" fmla="*/ 450 h 1668"/>
                  <a:gd name="T14" fmla="*/ 252 w 841"/>
                  <a:gd name="T15" fmla="*/ 474 h 1668"/>
                  <a:gd name="T16" fmla="*/ 225 w 841"/>
                  <a:gd name="T17" fmla="*/ 528 h 1668"/>
                  <a:gd name="T18" fmla="*/ 198 w 841"/>
                  <a:gd name="T19" fmla="*/ 576 h 1668"/>
                  <a:gd name="T20" fmla="*/ 306 w 841"/>
                  <a:gd name="T21" fmla="*/ 624 h 1668"/>
                  <a:gd name="T22" fmla="*/ 282 w 841"/>
                  <a:gd name="T23" fmla="*/ 744 h 1668"/>
                  <a:gd name="T24" fmla="*/ 372 w 841"/>
                  <a:gd name="T25" fmla="*/ 774 h 1668"/>
                  <a:gd name="T26" fmla="*/ 342 w 841"/>
                  <a:gd name="T27" fmla="*/ 882 h 1668"/>
                  <a:gd name="T28" fmla="*/ 450 w 841"/>
                  <a:gd name="T29" fmla="*/ 918 h 1668"/>
                  <a:gd name="T30" fmla="*/ 408 w 841"/>
                  <a:gd name="T31" fmla="*/ 1002 h 1668"/>
                  <a:gd name="T32" fmla="*/ 516 w 841"/>
                  <a:gd name="T33" fmla="*/ 1023 h 1668"/>
                  <a:gd name="T34" fmla="*/ 519 w 841"/>
                  <a:gd name="T35" fmla="*/ 1044 h 1668"/>
                  <a:gd name="T36" fmla="*/ 480 w 841"/>
                  <a:gd name="T37" fmla="*/ 1128 h 1668"/>
                  <a:gd name="T38" fmla="*/ 576 w 841"/>
                  <a:gd name="T39" fmla="*/ 1179 h 1668"/>
                  <a:gd name="T40" fmla="*/ 558 w 841"/>
                  <a:gd name="T41" fmla="*/ 1290 h 1668"/>
                  <a:gd name="T42" fmla="*/ 672 w 841"/>
                  <a:gd name="T43" fmla="*/ 1311 h 1668"/>
                  <a:gd name="T44" fmla="*/ 642 w 841"/>
                  <a:gd name="T45" fmla="*/ 1434 h 1668"/>
                  <a:gd name="T46" fmla="*/ 738 w 841"/>
                  <a:gd name="T47" fmla="*/ 1464 h 1668"/>
                  <a:gd name="T48" fmla="*/ 738 w 841"/>
                  <a:gd name="T49" fmla="*/ 1566 h 1668"/>
                  <a:gd name="T50" fmla="*/ 828 w 841"/>
                  <a:gd name="T51" fmla="*/ 1596 h 1668"/>
                  <a:gd name="T52" fmla="*/ 816 w 841"/>
                  <a:gd name="T53" fmla="*/ 1668 h 166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41"/>
                  <a:gd name="T82" fmla="*/ 0 h 1668"/>
                  <a:gd name="T83" fmla="*/ 841 w 841"/>
                  <a:gd name="T84" fmla="*/ 1668 h 166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41" h="1668">
                    <a:moveTo>
                      <a:pt x="0" y="0"/>
                    </a:moveTo>
                    <a:cubicBezTo>
                      <a:pt x="39" y="27"/>
                      <a:pt x="79" y="55"/>
                      <a:pt x="84" y="84"/>
                    </a:cubicBezTo>
                    <a:cubicBezTo>
                      <a:pt x="89" y="113"/>
                      <a:pt x="25" y="153"/>
                      <a:pt x="30" y="174"/>
                    </a:cubicBezTo>
                    <a:cubicBezTo>
                      <a:pt x="35" y="195"/>
                      <a:pt x="104" y="188"/>
                      <a:pt x="114" y="210"/>
                    </a:cubicBezTo>
                    <a:cubicBezTo>
                      <a:pt x="124" y="232"/>
                      <a:pt x="79" y="282"/>
                      <a:pt x="90" y="306"/>
                    </a:cubicBezTo>
                    <a:cubicBezTo>
                      <a:pt x="101" y="330"/>
                      <a:pt x="173" y="330"/>
                      <a:pt x="180" y="354"/>
                    </a:cubicBezTo>
                    <a:cubicBezTo>
                      <a:pt x="187" y="378"/>
                      <a:pt x="120" y="430"/>
                      <a:pt x="132" y="450"/>
                    </a:cubicBezTo>
                    <a:cubicBezTo>
                      <a:pt x="144" y="470"/>
                      <a:pt x="236" y="461"/>
                      <a:pt x="252" y="474"/>
                    </a:cubicBezTo>
                    <a:cubicBezTo>
                      <a:pt x="268" y="487"/>
                      <a:pt x="234" y="511"/>
                      <a:pt x="225" y="528"/>
                    </a:cubicBezTo>
                    <a:cubicBezTo>
                      <a:pt x="216" y="545"/>
                      <a:pt x="185" y="560"/>
                      <a:pt x="198" y="576"/>
                    </a:cubicBezTo>
                    <a:cubicBezTo>
                      <a:pt x="211" y="592"/>
                      <a:pt x="292" y="596"/>
                      <a:pt x="306" y="624"/>
                    </a:cubicBezTo>
                    <a:cubicBezTo>
                      <a:pt x="320" y="652"/>
                      <a:pt x="271" y="719"/>
                      <a:pt x="282" y="744"/>
                    </a:cubicBezTo>
                    <a:cubicBezTo>
                      <a:pt x="293" y="769"/>
                      <a:pt x="362" y="751"/>
                      <a:pt x="372" y="774"/>
                    </a:cubicBezTo>
                    <a:cubicBezTo>
                      <a:pt x="382" y="797"/>
                      <a:pt x="329" y="858"/>
                      <a:pt x="342" y="882"/>
                    </a:cubicBezTo>
                    <a:cubicBezTo>
                      <a:pt x="355" y="906"/>
                      <a:pt x="439" y="898"/>
                      <a:pt x="450" y="918"/>
                    </a:cubicBezTo>
                    <a:cubicBezTo>
                      <a:pt x="461" y="938"/>
                      <a:pt x="397" y="985"/>
                      <a:pt x="408" y="1002"/>
                    </a:cubicBezTo>
                    <a:cubicBezTo>
                      <a:pt x="419" y="1019"/>
                      <a:pt x="498" y="1016"/>
                      <a:pt x="516" y="1023"/>
                    </a:cubicBezTo>
                    <a:cubicBezTo>
                      <a:pt x="534" y="1030"/>
                      <a:pt x="525" y="1027"/>
                      <a:pt x="519" y="1044"/>
                    </a:cubicBezTo>
                    <a:cubicBezTo>
                      <a:pt x="513" y="1061"/>
                      <a:pt x="471" y="1106"/>
                      <a:pt x="480" y="1128"/>
                    </a:cubicBezTo>
                    <a:cubicBezTo>
                      <a:pt x="489" y="1150"/>
                      <a:pt x="563" y="1152"/>
                      <a:pt x="576" y="1179"/>
                    </a:cubicBezTo>
                    <a:cubicBezTo>
                      <a:pt x="589" y="1206"/>
                      <a:pt x="542" y="1268"/>
                      <a:pt x="558" y="1290"/>
                    </a:cubicBezTo>
                    <a:cubicBezTo>
                      <a:pt x="574" y="1312"/>
                      <a:pt x="658" y="1287"/>
                      <a:pt x="672" y="1311"/>
                    </a:cubicBezTo>
                    <a:cubicBezTo>
                      <a:pt x="686" y="1335"/>
                      <a:pt x="631" y="1409"/>
                      <a:pt x="642" y="1434"/>
                    </a:cubicBezTo>
                    <a:cubicBezTo>
                      <a:pt x="653" y="1459"/>
                      <a:pt x="722" y="1442"/>
                      <a:pt x="738" y="1464"/>
                    </a:cubicBezTo>
                    <a:cubicBezTo>
                      <a:pt x="754" y="1486"/>
                      <a:pt x="723" y="1544"/>
                      <a:pt x="738" y="1566"/>
                    </a:cubicBezTo>
                    <a:cubicBezTo>
                      <a:pt x="753" y="1588"/>
                      <a:pt x="815" y="1579"/>
                      <a:pt x="828" y="1596"/>
                    </a:cubicBezTo>
                    <a:cubicBezTo>
                      <a:pt x="841" y="1613"/>
                      <a:pt x="818" y="1653"/>
                      <a:pt x="816" y="1668"/>
                    </a:cubicBezTo>
                  </a:path>
                </a:pathLst>
              </a:custGeom>
              <a:noFill/>
              <a:ln w="38100" cap="flat" cmpd="sng">
                <a:solidFill>
                  <a:srgbClr val="FF9933"/>
                </a:solidFill>
                <a:prstDash val="solid"/>
                <a:round/>
                <a:headEnd type="none" w="sm" len="sm"/>
                <a:tailEnd type="triangle" w="med" len="med"/>
              </a:ln>
            </p:spPr>
            <p:txBody>
              <a:bodyPr wrap="none" lIns="0" rIns="0" anchor="ctr"/>
              <a:lstStyle/>
              <a:p>
                <a:endParaRPr lang="en-US"/>
              </a:p>
            </p:txBody>
          </p:sp>
        </p:grpSp>
      </p:grpSp>
      <p:grpSp>
        <p:nvGrpSpPr>
          <p:cNvPr id="12" name="Group 54"/>
          <p:cNvGrpSpPr>
            <a:grpSpLocks/>
          </p:cNvGrpSpPr>
          <p:nvPr/>
        </p:nvGrpSpPr>
        <p:grpSpPr bwMode="auto">
          <a:xfrm rot="-140920">
            <a:off x="1963738" y="76200"/>
            <a:ext cx="1473200" cy="849313"/>
            <a:chOff x="1231" y="36"/>
            <a:chExt cx="928" cy="535"/>
          </a:xfrm>
        </p:grpSpPr>
        <p:grpSp>
          <p:nvGrpSpPr>
            <p:cNvPr id="13" name="Group 55"/>
            <p:cNvGrpSpPr>
              <a:grpSpLocks/>
            </p:cNvGrpSpPr>
            <p:nvPr/>
          </p:nvGrpSpPr>
          <p:grpSpPr bwMode="auto">
            <a:xfrm rot="-767562">
              <a:off x="1679" y="42"/>
              <a:ext cx="480" cy="472"/>
              <a:chOff x="1679" y="42"/>
              <a:chExt cx="480" cy="472"/>
            </a:xfrm>
          </p:grpSpPr>
          <p:sp>
            <p:nvSpPr>
              <p:cNvPr id="87149" name="Arc 56"/>
              <p:cNvSpPr>
                <a:spLocks/>
              </p:cNvSpPr>
              <p:nvPr/>
            </p:nvSpPr>
            <p:spPr bwMode="auto">
              <a:xfrm rot="6300000">
                <a:off x="1654" y="67"/>
                <a:ext cx="433" cy="384"/>
              </a:xfrm>
              <a:custGeom>
                <a:avLst/>
                <a:gdLst>
                  <a:gd name="T0" fmla="*/ 0 w 21650"/>
                  <a:gd name="T1" fmla="*/ 0 h 21600"/>
                  <a:gd name="T2" fmla="*/ 0 w 21650"/>
                  <a:gd name="T3" fmla="*/ 0 h 21600"/>
                  <a:gd name="T4" fmla="*/ 0 w 21650"/>
                  <a:gd name="T5" fmla="*/ 0 h 21600"/>
                  <a:gd name="T6" fmla="*/ 0 60000 65536"/>
                  <a:gd name="T7" fmla="*/ 0 60000 65536"/>
                  <a:gd name="T8" fmla="*/ 0 60000 65536"/>
                  <a:gd name="T9" fmla="*/ 0 w 21650"/>
                  <a:gd name="T10" fmla="*/ 0 h 21600"/>
                  <a:gd name="T11" fmla="*/ 21650 w 21650"/>
                  <a:gd name="T12" fmla="*/ 21600 h 21600"/>
                </a:gdLst>
                <a:ahLst/>
                <a:cxnLst>
                  <a:cxn ang="T6">
                    <a:pos x="T0" y="T1"/>
                  </a:cxn>
                  <a:cxn ang="T7">
                    <a:pos x="T2" y="T3"/>
                  </a:cxn>
                  <a:cxn ang="T8">
                    <a:pos x="T4" y="T5"/>
                  </a:cxn>
                </a:cxnLst>
                <a:rect l="T9" t="T10" r="T11" b="T12"/>
                <a:pathLst>
                  <a:path w="21650" h="21600" fill="none" extrusionOk="0">
                    <a:moveTo>
                      <a:pt x="0" y="0"/>
                    </a:moveTo>
                    <a:cubicBezTo>
                      <a:pt x="16" y="0"/>
                      <a:pt x="33" y="-1"/>
                      <a:pt x="50" y="0"/>
                    </a:cubicBezTo>
                    <a:cubicBezTo>
                      <a:pt x="11979" y="0"/>
                      <a:pt x="21650" y="9670"/>
                      <a:pt x="21650" y="21600"/>
                    </a:cubicBezTo>
                  </a:path>
                  <a:path w="21650" h="21600" stroke="0" extrusionOk="0">
                    <a:moveTo>
                      <a:pt x="0" y="0"/>
                    </a:moveTo>
                    <a:cubicBezTo>
                      <a:pt x="16" y="0"/>
                      <a:pt x="33" y="-1"/>
                      <a:pt x="50" y="0"/>
                    </a:cubicBezTo>
                    <a:cubicBezTo>
                      <a:pt x="11979" y="0"/>
                      <a:pt x="21650" y="9670"/>
                      <a:pt x="21650" y="21600"/>
                    </a:cubicBezTo>
                    <a:lnTo>
                      <a:pt x="50" y="21600"/>
                    </a:lnTo>
                    <a:lnTo>
                      <a:pt x="0" y="0"/>
                    </a:lnTo>
                    <a:close/>
                  </a:path>
                </a:pathLst>
              </a:custGeom>
              <a:solidFill>
                <a:srgbClr val="FFFF00"/>
              </a:solidFill>
              <a:ln w="25400" cap="rnd">
                <a:solidFill>
                  <a:srgbClr val="FFFF00"/>
                </a:solidFill>
                <a:round/>
                <a:headEnd type="none" w="sm" len="sm"/>
                <a:tailEnd type="none" w="sm" len="sm"/>
              </a:ln>
            </p:spPr>
            <p:txBody>
              <a:bodyPr wrap="none" lIns="0" rIns="0" anchor="ctr"/>
              <a:lstStyle/>
              <a:p>
                <a:endParaRPr lang="en-US"/>
              </a:p>
            </p:txBody>
          </p:sp>
          <p:sp>
            <p:nvSpPr>
              <p:cNvPr id="87150" name="Line 57"/>
              <p:cNvSpPr>
                <a:spLocks noChangeShapeType="1"/>
              </p:cNvSpPr>
              <p:nvPr/>
            </p:nvSpPr>
            <p:spPr bwMode="auto">
              <a:xfrm>
                <a:off x="1702" y="418"/>
                <a:ext cx="0" cy="96"/>
              </a:xfrm>
              <a:prstGeom prst="line">
                <a:avLst/>
              </a:prstGeom>
              <a:noFill/>
              <a:ln w="25400">
                <a:solidFill>
                  <a:srgbClr val="FFFF00"/>
                </a:solidFill>
                <a:round/>
                <a:headEnd type="none" w="sm" len="sm"/>
                <a:tailEnd type="none" w="sm" len="sm"/>
              </a:ln>
            </p:spPr>
            <p:txBody>
              <a:bodyPr wrap="none" lIns="0" rIns="0" anchor="ctr"/>
              <a:lstStyle/>
              <a:p>
                <a:endParaRPr lang="en-US"/>
              </a:p>
            </p:txBody>
          </p:sp>
          <p:sp>
            <p:nvSpPr>
              <p:cNvPr id="87151" name="Line 58"/>
              <p:cNvSpPr>
                <a:spLocks noChangeShapeType="1"/>
              </p:cNvSpPr>
              <p:nvPr/>
            </p:nvSpPr>
            <p:spPr bwMode="auto">
              <a:xfrm>
                <a:off x="1787" y="411"/>
                <a:ext cx="22" cy="94"/>
              </a:xfrm>
              <a:prstGeom prst="line">
                <a:avLst/>
              </a:prstGeom>
              <a:noFill/>
              <a:ln w="25400">
                <a:solidFill>
                  <a:srgbClr val="FFFF00"/>
                </a:solidFill>
                <a:round/>
                <a:headEnd type="none" w="sm" len="sm"/>
                <a:tailEnd type="none" w="sm" len="sm"/>
              </a:ln>
            </p:spPr>
            <p:txBody>
              <a:bodyPr wrap="none" lIns="0" rIns="0" anchor="ctr"/>
              <a:lstStyle/>
              <a:p>
                <a:endParaRPr lang="en-US"/>
              </a:p>
            </p:txBody>
          </p:sp>
          <p:sp>
            <p:nvSpPr>
              <p:cNvPr id="87152" name="Line 59"/>
              <p:cNvSpPr>
                <a:spLocks noChangeShapeType="1"/>
              </p:cNvSpPr>
              <p:nvPr/>
            </p:nvSpPr>
            <p:spPr bwMode="auto">
              <a:xfrm>
                <a:off x="1874" y="382"/>
                <a:ext cx="40" cy="88"/>
              </a:xfrm>
              <a:prstGeom prst="line">
                <a:avLst/>
              </a:prstGeom>
              <a:noFill/>
              <a:ln w="25400">
                <a:solidFill>
                  <a:srgbClr val="FFFF00"/>
                </a:solidFill>
                <a:round/>
                <a:headEnd type="none" w="sm" len="sm"/>
                <a:tailEnd type="none" w="sm" len="sm"/>
              </a:ln>
            </p:spPr>
            <p:txBody>
              <a:bodyPr wrap="none" lIns="0" rIns="0" anchor="ctr"/>
              <a:lstStyle/>
              <a:p>
                <a:endParaRPr lang="en-US"/>
              </a:p>
            </p:txBody>
          </p:sp>
          <p:sp>
            <p:nvSpPr>
              <p:cNvPr id="87153" name="Line 60"/>
              <p:cNvSpPr>
                <a:spLocks noChangeShapeType="1"/>
              </p:cNvSpPr>
              <p:nvPr/>
            </p:nvSpPr>
            <p:spPr bwMode="auto">
              <a:xfrm>
                <a:off x="1960" y="332"/>
                <a:ext cx="60" cy="76"/>
              </a:xfrm>
              <a:prstGeom prst="line">
                <a:avLst/>
              </a:prstGeom>
              <a:noFill/>
              <a:ln w="25400">
                <a:solidFill>
                  <a:srgbClr val="FFFF00"/>
                </a:solidFill>
                <a:round/>
                <a:headEnd type="none" w="sm" len="sm"/>
                <a:tailEnd type="none" w="sm" len="sm"/>
              </a:ln>
            </p:spPr>
            <p:txBody>
              <a:bodyPr wrap="none" lIns="0" rIns="0" anchor="ctr"/>
              <a:lstStyle/>
              <a:p>
                <a:endParaRPr lang="en-US"/>
              </a:p>
            </p:txBody>
          </p:sp>
          <p:sp>
            <p:nvSpPr>
              <p:cNvPr id="87154" name="Line 61"/>
              <p:cNvSpPr>
                <a:spLocks noChangeShapeType="1"/>
              </p:cNvSpPr>
              <p:nvPr/>
            </p:nvSpPr>
            <p:spPr bwMode="auto">
              <a:xfrm>
                <a:off x="2024" y="265"/>
                <a:ext cx="76" cy="58"/>
              </a:xfrm>
              <a:prstGeom prst="line">
                <a:avLst/>
              </a:prstGeom>
              <a:noFill/>
              <a:ln w="25400">
                <a:solidFill>
                  <a:srgbClr val="FFFF00"/>
                </a:solidFill>
                <a:round/>
                <a:headEnd type="none" w="sm" len="sm"/>
                <a:tailEnd type="none" w="sm" len="sm"/>
              </a:ln>
            </p:spPr>
            <p:txBody>
              <a:bodyPr wrap="none" lIns="0" rIns="0" anchor="ctr"/>
              <a:lstStyle/>
              <a:p>
                <a:endParaRPr lang="en-US"/>
              </a:p>
            </p:txBody>
          </p:sp>
          <p:sp>
            <p:nvSpPr>
              <p:cNvPr id="87155" name="Line 62"/>
              <p:cNvSpPr>
                <a:spLocks noChangeShapeType="1"/>
              </p:cNvSpPr>
              <p:nvPr/>
            </p:nvSpPr>
            <p:spPr bwMode="auto">
              <a:xfrm>
                <a:off x="2069" y="194"/>
                <a:ext cx="90" cy="32"/>
              </a:xfrm>
              <a:prstGeom prst="line">
                <a:avLst/>
              </a:prstGeom>
              <a:noFill/>
              <a:ln w="25400">
                <a:solidFill>
                  <a:srgbClr val="FFFF00"/>
                </a:solidFill>
                <a:round/>
                <a:headEnd type="none" w="sm" len="sm"/>
                <a:tailEnd type="none" w="sm" len="sm"/>
              </a:ln>
            </p:spPr>
            <p:txBody>
              <a:bodyPr wrap="none" lIns="0" rIns="0" anchor="ctr"/>
              <a:lstStyle/>
              <a:p>
                <a:endParaRPr lang="en-US"/>
              </a:p>
            </p:txBody>
          </p:sp>
        </p:grpSp>
        <p:sp>
          <p:nvSpPr>
            <p:cNvPr id="87141" name="Arc 63"/>
            <p:cNvSpPr>
              <a:spLocks/>
            </p:cNvSpPr>
            <p:nvPr/>
          </p:nvSpPr>
          <p:spPr bwMode="auto">
            <a:xfrm rot="16350365" flipH="1">
              <a:off x="1276" y="61"/>
              <a:ext cx="433" cy="384"/>
            </a:xfrm>
            <a:custGeom>
              <a:avLst/>
              <a:gdLst>
                <a:gd name="T0" fmla="*/ 0 w 21650"/>
                <a:gd name="T1" fmla="*/ 0 h 21600"/>
                <a:gd name="T2" fmla="*/ 0 w 21650"/>
                <a:gd name="T3" fmla="*/ 0 h 21600"/>
                <a:gd name="T4" fmla="*/ 0 w 21650"/>
                <a:gd name="T5" fmla="*/ 0 h 21600"/>
                <a:gd name="T6" fmla="*/ 0 60000 65536"/>
                <a:gd name="T7" fmla="*/ 0 60000 65536"/>
                <a:gd name="T8" fmla="*/ 0 60000 65536"/>
                <a:gd name="T9" fmla="*/ 0 w 21650"/>
                <a:gd name="T10" fmla="*/ 0 h 21600"/>
                <a:gd name="T11" fmla="*/ 21650 w 21650"/>
                <a:gd name="T12" fmla="*/ 21600 h 21600"/>
              </a:gdLst>
              <a:ahLst/>
              <a:cxnLst>
                <a:cxn ang="T6">
                  <a:pos x="T0" y="T1"/>
                </a:cxn>
                <a:cxn ang="T7">
                  <a:pos x="T2" y="T3"/>
                </a:cxn>
                <a:cxn ang="T8">
                  <a:pos x="T4" y="T5"/>
                </a:cxn>
              </a:cxnLst>
              <a:rect l="T9" t="T10" r="T11" b="T12"/>
              <a:pathLst>
                <a:path w="21650" h="21600" fill="none" extrusionOk="0">
                  <a:moveTo>
                    <a:pt x="0" y="0"/>
                  </a:moveTo>
                  <a:cubicBezTo>
                    <a:pt x="16" y="0"/>
                    <a:pt x="33" y="-1"/>
                    <a:pt x="50" y="0"/>
                  </a:cubicBezTo>
                  <a:cubicBezTo>
                    <a:pt x="11979" y="0"/>
                    <a:pt x="21650" y="9670"/>
                    <a:pt x="21650" y="21600"/>
                  </a:cubicBezTo>
                </a:path>
                <a:path w="21650" h="21600" stroke="0" extrusionOk="0">
                  <a:moveTo>
                    <a:pt x="0" y="0"/>
                  </a:moveTo>
                  <a:cubicBezTo>
                    <a:pt x="16" y="0"/>
                    <a:pt x="33" y="-1"/>
                    <a:pt x="50" y="0"/>
                  </a:cubicBezTo>
                  <a:cubicBezTo>
                    <a:pt x="11979" y="0"/>
                    <a:pt x="21650" y="9670"/>
                    <a:pt x="21650" y="21600"/>
                  </a:cubicBezTo>
                  <a:lnTo>
                    <a:pt x="50" y="21600"/>
                  </a:lnTo>
                  <a:lnTo>
                    <a:pt x="0" y="0"/>
                  </a:lnTo>
                  <a:close/>
                </a:path>
              </a:pathLst>
            </a:custGeom>
            <a:solidFill>
              <a:srgbClr val="FFFF00"/>
            </a:solidFill>
            <a:ln w="25400" cap="rnd">
              <a:solidFill>
                <a:srgbClr val="FFFF00"/>
              </a:solidFill>
              <a:round/>
              <a:headEnd type="none" w="sm" len="sm"/>
              <a:tailEnd type="none" w="sm" len="sm"/>
            </a:ln>
          </p:spPr>
          <p:txBody>
            <a:bodyPr wrap="none" lIns="0" rIns="0" anchor="ctr"/>
            <a:lstStyle/>
            <a:p>
              <a:endParaRPr lang="en-US"/>
            </a:p>
          </p:txBody>
        </p:sp>
        <p:sp>
          <p:nvSpPr>
            <p:cNvPr id="87142" name="Line 64"/>
            <p:cNvSpPr>
              <a:spLocks noChangeShapeType="1"/>
            </p:cNvSpPr>
            <p:nvPr/>
          </p:nvSpPr>
          <p:spPr bwMode="auto">
            <a:xfrm rot="1050365">
              <a:off x="1591" y="453"/>
              <a:ext cx="3" cy="97"/>
            </a:xfrm>
            <a:prstGeom prst="line">
              <a:avLst/>
            </a:prstGeom>
            <a:noFill/>
            <a:ln w="25400">
              <a:solidFill>
                <a:srgbClr val="FFFF00"/>
              </a:solidFill>
              <a:round/>
              <a:headEnd type="none" w="sm" len="sm"/>
              <a:tailEnd type="none" w="sm" len="sm"/>
            </a:ln>
          </p:spPr>
          <p:txBody>
            <a:bodyPr wrap="none" lIns="0" rIns="0" anchor="ctr"/>
            <a:lstStyle/>
            <a:p>
              <a:endParaRPr lang="en-US"/>
            </a:p>
          </p:txBody>
        </p:sp>
        <p:sp>
          <p:nvSpPr>
            <p:cNvPr id="87143" name="Line 65"/>
            <p:cNvSpPr>
              <a:spLocks noChangeShapeType="1"/>
            </p:cNvSpPr>
            <p:nvPr/>
          </p:nvSpPr>
          <p:spPr bwMode="auto">
            <a:xfrm rot="1050365" flipH="1">
              <a:off x="1492" y="418"/>
              <a:ext cx="22" cy="94"/>
            </a:xfrm>
            <a:prstGeom prst="line">
              <a:avLst/>
            </a:prstGeom>
            <a:noFill/>
            <a:ln w="25400">
              <a:solidFill>
                <a:srgbClr val="FFFF00"/>
              </a:solidFill>
              <a:round/>
              <a:headEnd type="none" w="sm" len="sm"/>
              <a:tailEnd type="none" w="sm" len="sm"/>
            </a:ln>
          </p:spPr>
          <p:txBody>
            <a:bodyPr wrap="none" lIns="0" rIns="0" anchor="ctr"/>
            <a:lstStyle/>
            <a:p>
              <a:endParaRPr lang="en-US"/>
            </a:p>
          </p:txBody>
        </p:sp>
        <p:sp>
          <p:nvSpPr>
            <p:cNvPr id="87144" name="Line 66"/>
            <p:cNvSpPr>
              <a:spLocks noChangeShapeType="1"/>
            </p:cNvSpPr>
            <p:nvPr/>
          </p:nvSpPr>
          <p:spPr bwMode="auto">
            <a:xfrm rot="1050365" flipH="1">
              <a:off x="1401" y="361"/>
              <a:ext cx="40" cy="88"/>
            </a:xfrm>
            <a:prstGeom prst="line">
              <a:avLst/>
            </a:prstGeom>
            <a:noFill/>
            <a:ln w="25400">
              <a:solidFill>
                <a:srgbClr val="FFFF00"/>
              </a:solidFill>
              <a:round/>
              <a:headEnd type="none" w="sm" len="sm"/>
              <a:tailEnd type="none" w="sm" len="sm"/>
            </a:ln>
          </p:spPr>
          <p:txBody>
            <a:bodyPr wrap="none" lIns="0" rIns="0" anchor="ctr"/>
            <a:lstStyle/>
            <a:p>
              <a:endParaRPr lang="en-US"/>
            </a:p>
          </p:txBody>
        </p:sp>
        <p:sp>
          <p:nvSpPr>
            <p:cNvPr id="87145" name="Line 67"/>
            <p:cNvSpPr>
              <a:spLocks noChangeShapeType="1"/>
            </p:cNvSpPr>
            <p:nvPr/>
          </p:nvSpPr>
          <p:spPr bwMode="auto">
            <a:xfrm rot="1050365" flipH="1">
              <a:off x="1316" y="285"/>
              <a:ext cx="60" cy="76"/>
            </a:xfrm>
            <a:prstGeom prst="line">
              <a:avLst/>
            </a:prstGeom>
            <a:noFill/>
            <a:ln w="25400">
              <a:solidFill>
                <a:srgbClr val="FFFF00"/>
              </a:solidFill>
              <a:round/>
              <a:headEnd type="none" w="sm" len="sm"/>
              <a:tailEnd type="none" w="sm" len="sm"/>
            </a:ln>
          </p:spPr>
          <p:txBody>
            <a:bodyPr wrap="none" lIns="0" rIns="0" anchor="ctr"/>
            <a:lstStyle/>
            <a:p>
              <a:endParaRPr lang="en-US"/>
            </a:p>
          </p:txBody>
        </p:sp>
        <p:sp>
          <p:nvSpPr>
            <p:cNvPr id="87146" name="Line 68"/>
            <p:cNvSpPr>
              <a:spLocks noChangeShapeType="1"/>
            </p:cNvSpPr>
            <p:nvPr/>
          </p:nvSpPr>
          <p:spPr bwMode="auto">
            <a:xfrm rot="1050365" flipH="1">
              <a:off x="1262" y="200"/>
              <a:ext cx="76" cy="58"/>
            </a:xfrm>
            <a:prstGeom prst="line">
              <a:avLst/>
            </a:prstGeom>
            <a:noFill/>
            <a:ln w="25400">
              <a:solidFill>
                <a:srgbClr val="FFFF00"/>
              </a:solidFill>
              <a:round/>
              <a:headEnd type="none" w="sm" len="sm"/>
              <a:tailEnd type="none" w="sm" len="sm"/>
            </a:ln>
          </p:spPr>
          <p:txBody>
            <a:bodyPr wrap="none" lIns="0" rIns="0" anchor="ctr"/>
            <a:lstStyle/>
            <a:p>
              <a:endParaRPr lang="en-US"/>
            </a:p>
          </p:txBody>
        </p:sp>
        <p:sp>
          <p:nvSpPr>
            <p:cNvPr id="87147" name="Line 69"/>
            <p:cNvSpPr>
              <a:spLocks noChangeShapeType="1"/>
            </p:cNvSpPr>
            <p:nvPr/>
          </p:nvSpPr>
          <p:spPr bwMode="auto">
            <a:xfrm rot="1050365" flipH="1">
              <a:off x="1231" y="117"/>
              <a:ext cx="90" cy="32"/>
            </a:xfrm>
            <a:prstGeom prst="line">
              <a:avLst/>
            </a:prstGeom>
            <a:noFill/>
            <a:ln w="25400">
              <a:solidFill>
                <a:srgbClr val="FFFF00"/>
              </a:solidFill>
              <a:round/>
              <a:headEnd type="none" w="sm" len="sm"/>
              <a:tailEnd type="none" w="sm" len="sm"/>
            </a:ln>
          </p:spPr>
          <p:txBody>
            <a:bodyPr wrap="none" lIns="0" rIns="0" anchor="ctr"/>
            <a:lstStyle/>
            <a:p>
              <a:endParaRPr lang="en-US"/>
            </a:p>
          </p:txBody>
        </p:sp>
        <p:sp>
          <p:nvSpPr>
            <p:cNvPr id="87148" name="Line 70"/>
            <p:cNvSpPr>
              <a:spLocks noChangeShapeType="1"/>
            </p:cNvSpPr>
            <p:nvPr/>
          </p:nvSpPr>
          <p:spPr bwMode="auto">
            <a:xfrm rot="1050365">
              <a:off x="1658" y="485"/>
              <a:ext cx="21" cy="86"/>
            </a:xfrm>
            <a:prstGeom prst="line">
              <a:avLst/>
            </a:prstGeom>
            <a:noFill/>
            <a:ln w="25400">
              <a:solidFill>
                <a:srgbClr val="FFFF00"/>
              </a:solidFill>
              <a:round/>
              <a:headEnd type="none" w="sm" len="sm"/>
              <a:tailEnd type="none" w="sm" len="sm"/>
            </a:ln>
          </p:spPr>
          <p:txBody>
            <a:bodyPr wrap="none" lIns="0" rIns="0" anchor="ctr"/>
            <a:lstStyle/>
            <a:p>
              <a:endParaRPr lang="en-US"/>
            </a:p>
          </p:txBody>
        </p:sp>
      </p:grpSp>
      <p:grpSp>
        <p:nvGrpSpPr>
          <p:cNvPr id="14" name="Group 71"/>
          <p:cNvGrpSpPr>
            <a:grpSpLocks/>
          </p:cNvGrpSpPr>
          <p:nvPr/>
        </p:nvGrpSpPr>
        <p:grpSpPr bwMode="auto">
          <a:xfrm>
            <a:off x="590550" y="3884613"/>
            <a:ext cx="7867650" cy="1830387"/>
            <a:chOff x="372" y="2447"/>
            <a:chExt cx="4956" cy="1153"/>
          </a:xfrm>
        </p:grpSpPr>
        <p:sp>
          <p:nvSpPr>
            <p:cNvPr id="87135" name="Line 72"/>
            <p:cNvSpPr>
              <a:spLocks noChangeShapeType="1"/>
            </p:cNvSpPr>
            <p:nvPr/>
          </p:nvSpPr>
          <p:spPr bwMode="auto">
            <a:xfrm>
              <a:off x="1968" y="3597"/>
              <a:ext cx="3360" cy="0"/>
            </a:xfrm>
            <a:prstGeom prst="line">
              <a:avLst/>
            </a:prstGeom>
            <a:noFill/>
            <a:ln w="50800">
              <a:solidFill>
                <a:schemeClr val="tx1"/>
              </a:solidFill>
              <a:round/>
              <a:headEnd type="none" w="sm" len="sm"/>
              <a:tailEnd type="none" w="sm" len="sm"/>
            </a:ln>
          </p:spPr>
          <p:txBody>
            <a:bodyPr wrap="none" lIns="0" rIns="0" anchor="ctr"/>
            <a:lstStyle/>
            <a:p>
              <a:endParaRPr lang="en-US"/>
            </a:p>
          </p:txBody>
        </p:sp>
        <p:grpSp>
          <p:nvGrpSpPr>
            <p:cNvPr id="15" name="Group 73"/>
            <p:cNvGrpSpPr>
              <a:grpSpLocks/>
            </p:cNvGrpSpPr>
            <p:nvPr/>
          </p:nvGrpSpPr>
          <p:grpSpPr bwMode="auto">
            <a:xfrm>
              <a:off x="372" y="2447"/>
              <a:ext cx="1639" cy="1153"/>
              <a:chOff x="372" y="2447"/>
              <a:chExt cx="1639" cy="1153"/>
            </a:xfrm>
          </p:grpSpPr>
          <p:sp>
            <p:nvSpPr>
              <p:cNvPr id="87137" name="Arc 74"/>
              <p:cNvSpPr>
                <a:spLocks/>
              </p:cNvSpPr>
              <p:nvPr/>
            </p:nvSpPr>
            <p:spPr bwMode="auto">
              <a:xfrm>
                <a:off x="372" y="2448"/>
                <a:ext cx="754" cy="1152"/>
              </a:xfrm>
              <a:custGeom>
                <a:avLst/>
                <a:gdLst>
                  <a:gd name="T0" fmla="*/ 0 w 21198"/>
                  <a:gd name="T1" fmla="*/ 0 h 21600"/>
                  <a:gd name="T2" fmla="*/ 0 w 21198"/>
                  <a:gd name="T3" fmla="*/ 0 h 21600"/>
                  <a:gd name="T4" fmla="*/ 0 w 21198"/>
                  <a:gd name="T5" fmla="*/ 0 h 21600"/>
                  <a:gd name="T6" fmla="*/ 0 60000 65536"/>
                  <a:gd name="T7" fmla="*/ 0 60000 65536"/>
                  <a:gd name="T8" fmla="*/ 0 60000 65536"/>
                  <a:gd name="T9" fmla="*/ 0 w 21198"/>
                  <a:gd name="T10" fmla="*/ 0 h 21600"/>
                  <a:gd name="T11" fmla="*/ 21198 w 21198"/>
                  <a:gd name="T12" fmla="*/ 21600 h 21600"/>
                </a:gdLst>
                <a:ahLst/>
                <a:cxnLst>
                  <a:cxn ang="T6">
                    <a:pos x="T0" y="T1"/>
                  </a:cxn>
                  <a:cxn ang="T7">
                    <a:pos x="T2" y="T3"/>
                  </a:cxn>
                  <a:cxn ang="T8">
                    <a:pos x="T4" y="T5"/>
                  </a:cxn>
                </a:cxnLst>
                <a:rect l="T9" t="T10" r="T11" b="T12"/>
                <a:pathLst>
                  <a:path w="21198" h="21600" fill="none" extrusionOk="0">
                    <a:moveTo>
                      <a:pt x="21197" y="4147"/>
                    </a:moveTo>
                    <a:cubicBezTo>
                      <a:pt x="19214" y="14285"/>
                      <a:pt x="10330" y="21599"/>
                      <a:pt x="0" y="21600"/>
                    </a:cubicBezTo>
                  </a:path>
                  <a:path w="21198" h="21600" stroke="0" extrusionOk="0">
                    <a:moveTo>
                      <a:pt x="21197" y="4147"/>
                    </a:moveTo>
                    <a:cubicBezTo>
                      <a:pt x="19214" y="14285"/>
                      <a:pt x="10330" y="21599"/>
                      <a:pt x="0" y="21600"/>
                    </a:cubicBezTo>
                    <a:lnTo>
                      <a:pt x="0" y="0"/>
                    </a:lnTo>
                    <a:lnTo>
                      <a:pt x="21197" y="4147"/>
                    </a:lnTo>
                    <a:close/>
                  </a:path>
                </a:pathLst>
              </a:custGeom>
              <a:noFill/>
              <a:ln w="50800" cap="rnd">
                <a:solidFill>
                  <a:schemeClr val="tx1"/>
                </a:solidFill>
                <a:round/>
                <a:headEnd type="none" w="sm" len="sm"/>
                <a:tailEnd type="none" w="sm" len="sm"/>
              </a:ln>
            </p:spPr>
            <p:txBody>
              <a:bodyPr wrap="none" lIns="0" rIns="0" anchor="ctr"/>
              <a:lstStyle/>
              <a:p>
                <a:endParaRPr lang="en-US"/>
              </a:p>
            </p:txBody>
          </p:sp>
          <p:sp>
            <p:nvSpPr>
              <p:cNvPr id="87138" name="Arc 75"/>
              <p:cNvSpPr>
                <a:spLocks/>
              </p:cNvSpPr>
              <p:nvPr/>
            </p:nvSpPr>
            <p:spPr bwMode="auto">
              <a:xfrm>
                <a:off x="1257" y="2447"/>
                <a:ext cx="754" cy="1152"/>
              </a:xfrm>
              <a:custGeom>
                <a:avLst/>
                <a:gdLst>
                  <a:gd name="T0" fmla="*/ 0 w 21196"/>
                  <a:gd name="T1" fmla="*/ 0 h 21600"/>
                  <a:gd name="T2" fmla="*/ 0 w 21196"/>
                  <a:gd name="T3" fmla="*/ 0 h 21600"/>
                  <a:gd name="T4" fmla="*/ 0 w 21196"/>
                  <a:gd name="T5" fmla="*/ 0 h 21600"/>
                  <a:gd name="T6" fmla="*/ 0 60000 65536"/>
                  <a:gd name="T7" fmla="*/ 0 60000 65536"/>
                  <a:gd name="T8" fmla="*/ 0 60000 65536"/>
                  <a:gd name="T9" fmla="*/ 0 w 21196"/>
                  <a:gd name="T10" fmla="*/ 0 h 21600"/>
                  <a:gd name="T11" fmla="*/ 21196 w 21196"/>
                  <a:gd name="T12" fmla="*/ 21600 h 21600"/>
                </a:gdLst>
                <a:ahLst/>
                <a:cxnLst>
                  <a:cxn ang="T6">
                    <a:pos x="T0" y="T1"/>
                  </a:cxn>
                  <a:cxn ang="T7">
                    <a:pos x="T2" y="T3"/>
                  </a:cxn>
                  <a:cxn ang="T8">
                    <a:pos x="T4" y="T5"/>
                  </a:cxn>
                </a:cxnLst>
                <a:rect l="T9" t="T10" r="T11" b="T12"/>
                <a:pathLst>
                  <a:path w="21196" h="21600" fill="none" extrusionOk="0">
                    <a:moveTo>
                      <a:pt x="21196" y="21600"/>
                    </a:moveTo>
                    <a:cubicBezTo>
                      <a:pt x="10869" y="21600"/>
                      <a:pt x="1986" y="14290"/>
                      <a:pt x="-1" y="4156"/>
                    </a:cubicBezTo>
                  </a:path>
                  <a:path w="21196" h="21600" stroke="0" extrusionOk="0">
                    <a:moveTo>
                      <a:pt x="21196" y="21600"/>
                    </a:moveTo>
                    <a:cubicBezTo>
                      <a:pt x="10869" y="21600"/>
                      <a:pt x="1986" y="14290"/>
                      <a:pt x="-1" y="4156"/>
                    </a:cubicBezTo>
                    <a:lnTo>
                      <a:pt x="21196" y="0"/>
                    </a:lnTo>
                    <a:lnTo>
                      <a:pt x="21196" y="21600"/>
                    </a:lnTo>
                    <a:close/>
                  </a:path>
                </a:pathLst>
              </a:custGeom>
              <a:noFill/>
              <a:ln w="50800" cap="rnd">
                <a:solidFill>
                  <a:schemeClr val="tx1"/>
                </a:solidFill>
                <a:round/>
                <a:headEnd type="none" w="sm" len="sm"/>
                <a:tailEnd type="none" w="sm" len="sm"/>
              </a:ln>
            </p:spPr>
            <p:txBody>
              <a:bodyPr wrap="none" lIns="0" rIns="0" anchor="ctr"/>
              <a:lstStyle/>
              <a:p>
                <a:endParaRPr lang="en-US"/>
              </a:p>
            </p:txBody>
          </p:sp>
          <p:sp>
            <p:nvSpPr>
              <p:cNvPr id="87139" name="Freeform 76"/>
              <p:cNvSpPr>
                <a:spLocks/>
              </p:cNvSpPr>
              <p:nvPr/>
            </p:nvSpPr>
            <p:spPr bwMode="auto">
              <a:xfrm>
                <a:off x="1125" y="2670"/>
                <a:ext cx="128" cy="16"/>
              </a:xfrm>
              <a:custGeom>
                <a:avLst/>
                <a:gdLst>
                  <a:gd name="T0" fmla="*/ 0 w 128"/>
                  <a:gd name="T1" fmla="*/ 0 h 16"/>
                  <a:gd name="T2" fmla="*/ 52 w 128"/>
                  <a:gd name="T3" fmla="*/ 16 h 16"/>
                  <a:gd name="T4" fmla="*/ 110 w 128"/>
                  <a:gd name="T5" fmla="*/ 14 h 16"/>
                  <a:gd name="T6" fmla="*/ 128 w 128"/>
                  <a:gd name="T7" fmla="*/ 2 h 16"/>
                  <a:gd name="T8" fmla="*/ 0 60000 65536"/>
                  <a:gd name="T9" fmla="*/ 0 60000 65536"/>
                  <a:gd name="T10" fmla="*/ 0 60000 65536"/>
                  <a:gd name="T11" fmla="*/ 0 60000 65536"/>
                  <a:gd name="T12" fmla="*/ 0 w 128"/>
                  <a:gd name="T13" fmla="*/ 0 h 16"/>
                  <a:gd name="T14" fmla="*/ 128 w 128"/>
                  <a:gd name="T15" fmla="*/ 16 h 16"/>
                </a:gdLst>
                <a:ahLst/>
                <a:cxnLst>
                  <a:cxn ang="T8">
                    <a:pos x="T0" y="T1"/>
                  </a:cxn>
                  <a:cxn ang="T9">
                    <a:pos x="T2" y="T3"/>
                  </a:cxn>
                  <a:cxn ang="T10">
                    <a:pos x="T4" y="T5"/>
                  </a:cxn>
                  <a:cxn ang="T11">
                    <a:pos x="T6" y="T7"/>
                  </a:cxn>
                </a:cxnLst>
                <a:rect l="T12" t="T13" r="T14" b="T15"/>
                <a:pathLst>
                  <a:path w="128" h="16">
                    <a:moveTo>
                      <a:pt x="0" y="0"/>
                    </a:moveTo>
                    <a:cubicBezTo>
                      <a:pt x="19" y="13"/>
                      <a:pt x="27" y="14"/>
                      <a:pt x="52" y="16"/>
                    </a:cubicBezTo>
                    <a:cubicBezTo>
                      <a:pt x="71" y="15"/>
                      <a:pt x="91" y="15"/>
                      <a:pt x="110" y="14"/>
                    </a:cubicBezTo>
                    <a:cubicBezTo>
                      <a:pt x="117" y="14"/>
                      <a:pt x="128" y="2"/>
                      <a:pt x="128" y="2"/>
                    </a:cubicBezTo>
                  </a:path>
                </a:pathLst>
              </a:custGeom>
              <a:noFill/>
              <a:ln w="57150" cap="flat" cmpd="sng">
                <a:solidFill>
                  <a:schemeClr val="tx1"/>
                </a:solidFill>
                <a:prstDash val="solid"/>
                <a:round/>
                <a:headEnd type="none" w="sm" len="sm"/>
                <a:tailEnd type="none" w="sm" len="sm"/>
              </a:ln>
            </p:spPr>
            <p:txBody>
              <a:bodyPr wrap="none" lIns="0" rIns="0" anchor="ctr"/>
              <a:lstStyle/>
              <a:p>
                <a:endParaRPr lang="en-US"/>
              </a:p>
            </p:txBody>
          </p:sp>
        </p:grpSp>
      </p:grpSp>
      <p:grpSp>
        <p:nvGrpSpPr>
          <p:cNvPr id="16" name="Group 77"/>
          <p:cNvGrpSpPr>
            <a:grpSpLocks/>
          </p:cNvGrpSpPr>
          <p:nvPr/>
        </p:nvGrpSpPr>
        <p:grpSpPr bwMode="auto">
          <a:xfrm>
            <a:off x="1752600" y="1600200"/>
            <a:ext cx="5699125" cy="879475"/>
            <a:chOff x="1104" y="1008"/>
            <a:chExt cx="3590" cy="554"/>
          </a:xfrm>
        </p:grpSpPr>
        <p:grpSp>
          <p:nvGrpSpPr>
            <p:cNvPr id="17" name="Group 78"/>
            <p:cNvGrpSpPr>
              <a:grpSpLocks/>
            </p:cNvGrpSpPr>
            <p:nvPr/>
          </p:nvGrpSpPr>
          <p:grpSpPr bwMode="auto">
            <a:xfrm>
              <a:off x="1104" y="1008"/>
              <a:ext cx="3590" cy="424"/>
              <a:chOff x="1106" y="1024"/>
              <a:chExt cx="3590" cy="424"/>
            </a:xfrm>
          </p:grpSpPr>
          <p:grpSp>
            <p:nvGrpSpPr>
              <p:cNvPr id="18" name="Group 79"/>
              <p:cNvGrpSpPr>
                <a:grpSpLocks/>
              </p:cNvGrpSpPr>
              <p:nvPr/>
            </p:nvGrpSpPr>
            <p:grpSpPr bwMode="auto">
              <a:xfrm>
                <a:off x="1776" y="1104"/>
                <a:ext cx="472" cy="280"/>
                <a:chOff x="1772" y="1156"/>
                <a:chExt cx="472" cy="280"/>
              </a:xfrm>
            </p:grpSpPr>
            <p:sp>
              <p:nvSpPr>
                <p:cNvPr id="87127" name="Oval 80"/>
                <p:cNvSpPr>
                  <a:spLocks noChangeArrowheads="1"/>
                </p:cNvSpPr>
                <p:nvPr/>
              </p:nvSpPr>
              <p:spPr bwMode="auto">
                <a:xfrm>
                  <a:off x="1964" y="1156"/>
                  <a:ext cx="40" cy="40"/>
                </a:xfrm>
                <a:prstGeom prst="ellipse">
                  <a:avLst/>
                </a:prstGeom>
                <a:noFill/>
                <a:ln w="12700">
                  <a:solidFill>
                    <a:schemeClr val="tx1"/>
                  </a:solidFill>
                  <a:round/>
                  <a:headEnd/>
                  <a:tailEnd/>
                </a:ln>
              </p:spPr>
              <p:txBody>
                <a:bodyPr wrap="none" lIns="0" rIns="0" anchor="ctr"/>
                <a:lstStyle/>
                <a:p>
                  <a:endParaRPr lang="en-US"/>
                </a:p>
              </p:txBody>
            </p:sp>
            <p:sp>
              <p:nvSpPr>
                <p:cNvPr id="87128" name="Oval 81"/>
                <p:cNvSpPr>
                  <a:spLocks noChangeArrowheads="1"/>
                </p:cNvSpPr>
                <p:nvPr/>
              </p:nvSpPr>
              <p:spPr bwMode="auto">
                <a:xfrm>
                  <a:off x="1772" y="1156"/>
                  <a:ext cx="40" cy="40"/>
                </a:xfrm>
                <a:prstGeom prst="ellipse">
                  <a:avLst/>
                </a:prstGeom>
                <a:noFill/>
                <a:ln w="12700">
                  <a:solidFill>
                    <a:schemeClr val="tx1"/>
                  </a:solidFill>
                  <a:round/>
                  <a:headEnd/>
                  <a:tailEnd/>
                </a:ln>
              </p:spPr>
              <p:txBody>
                <a:bodyPr wrap="none" lIns="0" rIns="0" anchor="ctr"/>
                <a:lstStyle/>
                <a:p>
                  <a:endParaRPr lang="en-US"/>
                </a:p>
              </p:txBody>
            </p:sp>
            <p:sp>
              <p:nvSpPr>
                <p:cNvPr id="87129" name="Oval 82"/>
                <p:cNvSpPr>
                  <a:spLocks noChangeArrowheads="1"/>
                </p:cNvSpPr>
                <p:nvPr/>
              </p:nvSpPr>
              <p:spPr bwMode="auto">
                <a:xfrm>
                  <a:off x="1868" y="1252"/>
                  <a:ext cx="40" cy="40"/>
                </a:xfrm>
                <a:prstGeom prst="ellipse">
                  <a:avLst/>
                </a:prstGeom>
                <a:noFill/>
                <a:ln w="12700">
                  <a:solidFill>
                    <a:schemeClr val="tx1"/>
                  </a:solidFill>
                  <a:round/>
                  <a:headEnd/>
                  <a:tailEnd/>
                </a:ln>
              </p:spPr>
              <p:txBody>
                <a:bodyPr wrap="none" lIns="0" rIns="0" anchor="ctr"/>
                <a:lstStyle/>
                <a:p>
                  <a:endParaRPr lang="en-US"/>
                </a:p>
              </p:txBody>
            </p:sp>
            <p:sp>
              <p:nvSpPr>
                <p:cNvPr id="87130" name="Oval 83"/>
                <p:cNvSpPr>
                  <a:spLocks noChangeArrowheads="1"/>
                </p:cNvSpPr>
                <p:nvPr/>
              </p:nvSpPr>
              <p:spPr bwMode="auto">
                <a:xfrm>
                  <a:off x="2012" y="1300"/>
                  <a:ext cx="40" cy="40"/>
                </a:xfrm>
                <a:prstGeom prst="ellipse">
                  <a:avLst/>
                </a:prstGeom>
                <a:noFill/>
                <a:ln w="12700">
                  <a:solidFill>
                    <a:schemeClr val="tx1"/>
                  </a:solidFill>
                  <a:round/>
                  <a:headEnd/>
                  <a:tailEnd/>
                </a:ln>
              </p:spPr>
              <p:txBody>
                <a:bodyPr wrap="none" lIns="0" rIns="0" anchor="ctr"/>
                <a:lstStyle/>
                <a:p>
                  <a:endParaRPr lang="en-US"/>
                </a:p>
              </p:txBody>
            </p:sp>
            <p:sp>
              <p:nvSpPr>
                <p:cNvPr id="87131" name="Oval 84"/>
                <p:cNvSpPr>
                  <a:spLocks noChangeArrowheads="1"/>
                </p:cNvSpPr>
                <p:nvPr/>
              </p:nvSpPr>
              <p:spPr bwMode="auto">
                <a:xfrm>
                  <a:off x="2108" y="1156"/>
                  <a:ext cx="40" cy="40"/>
                </a:xfrm>
                <a:prstGeom prst="ellipse">
                  <a:avLst/>
                </a:prstGeom>
                <a:noFill/>
                <a:ln w="12700">
                  <a:solidFill>
                    <a:schemeClr val="tx1"/>
                  </a:solidFill>
                  <a:round/>
                  <a:headEnd/>
                  <a:tailEnd/>
                </a:ln>
              </p:spPr>
              <p:txBody>
                <a:bodyPr wrap="none" lIns="0" rIns="0" anchor="ctr"/>
                <a:lstStyle/>
                <a:p>
                  <a:endParaRPr lang="en-US"/>
                </a:p>
              </p:txBody>
            </p:sp>
            <p:sp>
              <p:nvSpPr>
                <p:cNvPr id="87132" name="Oval 85"/>
                <p:cNvSpPr>
                  <a:spLocks noChangeArrowheads="1"/>
                </p:cNvSpPr>
                <p:nvPr/>
              </p:nvSpPr>
              <p:spPr bwMode="auto">
                <a:xfrm>
                  <a:off x="2204" y="1252"/>
                  <a:ext cx="40" cy="40"/>
                </a:xfrm>
                <a:prstGeom prst="ellipse">
                  <a:avLst/>
                </a:prstGeom>
                <a:noFill/>
                <a:ln w="12700">
                  <a:solidFill>
                    <a:schemeClr val="tx1"/>
                  </a:solidFill>
                  <a:round/>
                  <a:headEnd/>
                  <a:tailEnd/>
                </a:ln>
              </p:spPr>
              <p:txBody>
                <a:bodyPr wrap="none" lIns="0" rIns="0" anchor="ctr"/>
                <a:lstStyle/>
                <a:p>
                  <a:endParaRPr lang="en-US"/>
                </a:p>
              </p:txBody>
            </p:sp>
            <p:sp>
              <p:nvSpPr>
                <p:cNvPr id="87133" name="Oval 86"/>
                <p:cNvSpPr>
                  <a:spLocks noChangeArrowheads="1"/>
                </p:cNvSpPr>
                <p:nvPr/>
              </p:nvSpPr>
              <p:spPr bwMode="auto">
                <a:xfrm>
                  <a:off x="2156" y="1396"/>
                  <a:ext cx="40" cy="40"/>
                </a:xfrm>
                <a:prstGeom prst="ellipse">
                  <a:avLst/>
                </a:prstGeom>
                <a:noFill/>
                <a:ln w="12700">
                  <a:solidFill>
                    <a:schemeClr val="tx1"/>
                  </a:solidFill>
                  <a:round/>
                  <a:headEnd/>
                  <a:tailEnd/>
                </a:ln>
              </p:spPr>
              <p:txBody>
                <a:bodyPr wrap="none" lIns="0" rIns="0" anchor="ctr"/>
                <a:lstStyle/>
                <a:p>
                  <a:endParaRPr lang="en-US"/>
                </a:p>
              </p:txBody>
            </p:sp>
            <p:sp>
              <p:nvSpPr>
                <p:cNvPr id="87134" name="Oval 87"/>
                <p:cNvSpPr>
                  <a:spLocks noChangeArrowheads="1"/>
                </p:cNvSpPr>
                <p:nvPr/>
              </p:nvSpPr>
              <p:spPr bwMode="auto">
                <a:xfrm>
                  <a:off x="1916" y="1396"/>
                  <a:ext cx="40" cy="40"/>
                </a:xfrm>
                <a:prstGeom prst="ellipse">
                  <a:avLst/>
                </a:prstGeom>
                <a:noFill/>
                <a:ln w="12700">
                  <a:solidFill>
                    <a:schemeClr val="tx1"/>
                  </a:solidFill>
                  <a:round/>
                  <a:headEnd/>
                  <a:tailEnd/>
                </a:ln>
              </p:spPr>
              <p:txBody>
                <a:bodyPr wrap="none" lIns="0" rIns="0" anchor="ctr"/>
                <a:lstStyle/>
                <a:p>
                  <a:endParaRPr lang="en-US"/>
                </a:p>
              </p:txBody>
            </p:sp>
          </p:grpSp>
          <p:sp>
            <p:nvSpPr>
              <p:cNvPr id="87095" name="Oval 88"/>
              <p:cNvSpPr>
                <a:spLocks noChangeArrowheads="1"/>
              </p:cNvSpPr>
              <p:nvPr/>
            </p:nvSpPr>
            <p:spPr bwMode="auto">
              <a:xfrm>
                <a:off x="1728" y="1248"/>
                <a:ext cx="22" cy="19"/>
              </a:xfrm>
              <a:prstGeom prst="ellipse">
                <a:avLst/>
              </a:prstGeom>
              <a:noFill/>
              <a:ln w="12700">
                <a:solidFill>
                  <a:schemeClr val="tx1"/>
                </a:solidFill>
                <a:round/>
                <a:headEnd/>
                <a:tailEnd/>
              </a:ln>
            </p:spPr>
            <p:txBody>
              <a:bodyPr wrap="none" lIns="0" rIns="0" anchor="ctr"/>
              <a:lstStyle/>
              <a:p>
                <a:endParaRPr lang="en-US"/>
              </a:p>
            </p:txBody>
          </p:sp>
          <p:sp>
            <p:nvSpPr>
              <p:cNvPr id="87096" name="Oval 89"/>
              <p:cNvSpPr>
                <a:spLocks noChangeArrowheads="1"/>
              </p:cNvSpPr>
              <p:nvPr/>
            </p:nvSpPr>
            <p:spPr bwMode="auto">
              <a:xfrm>
                <a:off x="1490" y="1408"/>
                <a:ext cx="22" cy="19"/>
              </a:xfrm>
              <a:prstGeom prst="ellipse">
                <a:avLst/>
              </a:prstGeom>
              <a:noFill/>
              <a:ln w="12700">
                <a:solidFill>
                  <a:schemeClr val="tx1"/>
                </a:solidFill>
                <a:round/>
                <a:headEnd/>
                <a:tailEnd/>
              </a:ln>
            </p:spPr>
            <p:txBody>
              <a:bodyPr wrap="none" lIns="0" rIns="0" anchor="ctr"/>
              <a:lstStyle/>
              <a:p>
                <a:endParaRPr lang="en-US"/>
              </a:p>
            </p:txBody>
          </p:sp>
          <p:sp>
            <p:nvSpPr>
              <p:cNvPr id="87097" name="Oval 90"/>
              <p:cNvSpPr>
                <a:spLocks noChangeArrowheads="1"/>
              </p:cNvSpPr>
              <p:nvPr/>
            </p:nvSpPr>
            <p:spPr bwMode="auto">
              <a:xfrm>
                <a:off x="1346" y="1264"/>
                <a:ext cx="22" cy="19"/>
              </a:xfrm>
              <a:prstGeom prst="ellipse">
                <a:avLst/>
              </a:prstGeom>
              <a:noFill/>
              <a:ln w="12700">
                <a:solidFill>
                  <a:schemeClr val="tx1"/>
                </a:solidFill>
                <a:round/>
                <a:headEnd/>
                <a:tailEnd/>
              </a:ln>
            </p:spPr>
            <p:txBody>
              <a:bodyPr wrap="none" lIns="0" rIns="0" anchor="ctr"/>
              <a:lstStyle/>
              <a:p>
                <a:endParaRPr lang="en-US"/>
              </a:p>
            </p:txBody>
          </p:sp>
          <p:grpSp>
            <p:nvGrpSpPr>
              <p:cNvPr id="19" name="Group 91"/>
              <p:cNvGrpSpPr>
                <a:grpSpLocks/>
              </p:cNvGrpSpPr>
              <p:nvPr/>
            </p:nvGrpSpPr>
            <p:grpSpPr bwMode="auto">
              <a:xfrm>
                <a:off x="1106" y="1024"/>
                <a:ext cx="454" cy="211"/>
                <a:chOff x="1100" y="1012"/>
                <a:chExt cx="454" cy="211"/>
              </a:xfrm>
            </p:grpSpPr>
            <p:grpSp>
              <p:nvGrpSpPr>
                <p:cNvPr id="20" name="Group 92"/>
                <p:cNvGrpSpPr>
                  <a:grpSpLocks/>
                </p:cNvGrpSpPr>
                <p:nvPr/>
              </p:nvGrpSpPr>
              <p:grpSpPr bwMode="auto">
                <a:xfrm>
                  <a:off x="1100" y="1012"/>
                  <a:ext cx="61" cy="13"/>
                  <a:chOff x="1100" y="1012"/>
                  <a:chExt cx="61" cy="13"/>
                </a:xfrm>
              </p:grpSpPr>
              <p:sp>
                <p:nvSpPr>
                  <p:cNvPr id="87125" name="Oval 93"/>
                  <p:cNvSpPr>
                    <a:spLocks noChangeArrowheads="1"/>
                  </p:cNvSpPr>
                  <p:nvPr/>
                </p:nvSpPr>
                <p:spPr bwMode="auto">
                  <a:xfrm>
                    <a:off x="1148" y="1012"/>
                    <a:ext cx="13" cy="13"/>
                  </a:xfrm>
                  <a:prstGeom prst="ellipse">
                    <a:avLst/>
                  </a:prstGeom>
                  <a:noFill/>
                  <a:ln w="12700">
                    <a:solidFill>
                      <a:schemeClr val="tx1"/>
                    </a:solidFill>
                    <a:round/>
                    <a:headEnd/>
                    <a:tailEnd/>
                  </a:ln>
                </p:spPr>
                <p:txBody>
                  <a:bodyPr wrap="none" lIns="0" rIns="0" anchor="ctr"/>
                  <a:lstStyle/>
                  <a:p>
                    <a:endParaRPr lang="en-US"/>
                  </a:p>
                </p:txBody>
              </p:sp>
              <p:sp>
                <p:nvSpPr>
                  <p:cNvPr id="87126" name="Oval 94"/>
                  <p:cNvSpPr>
                    <a:spLocks noChangeArrowheads="1"/>
                  </p:cNvSpPr>
                  <p:nvPr/>
                </p:nvSpPr>
                <p:spPr bwMode="auto">
                  <a:xfrm>
                    <a:off x="1100" y="1012"/>
                    <a:ext cx="13" cy="13"/>
                  </a:xfrm>
                  <a:prstGeom prst="ellipse">
                    <a:avLst/>
                  </a:prstGeom>
                  <a:noFill/>
                  <a:ln w="12700">
                    <a:solidFill>
                      <a:schemeClr val="tx1"/>
                    </a:solidFill>
                    <a:round/>
                    <a:headEnd/>
                    <a:tailEnd/>
                  </a:ln>
                </p:spPr>
                <p:txBody>
                  <a:bodyPr wrap="none" lIns="0" rIns="0" anchor="ctr"/>
                  <a:lstStyle/>
                  <a:p>
                    <a:endParaRPr lang="en-US"/>
                  </a:p>
                </p:txBody>
              </p:sp>
            </p:grpSp>
            <p:sp>
              <p:nvSpPr>
                <p:cNvPr id="87116" name="Oval 95"/>
                <p:cNvSpPr>
                  <a:spLocks noChangeArrowheads="1"/>
                </p:cNvSpPr>
                <p:nvPr/>
              </p:nvSpPr>
              <p:spPr bwMode="auto">
                <a:xfrm>
                  <a:off x="1100" y="1108"/>
                  <a:ext cx="13" cy="13"/>
                </a:xfrm>
                <a:prstGeom prst="ellipse">
                  <a:avLst/>
                </a:prstGeom>
                <a:noFill/>
                <a:ln w="12700">
                  <a:solidFill>
                    <a:schemeClr val="tx1"/>
                  </a:solidFill>
                  <a:round/>
                  <a:headEnd/>
                  <a:tailEnd/>
                </a:ln>
              </p:spPr>
              <p:txBody>
                <a:bodyPr wrap="none" lIns="0" rIns="0" anchor="ctr"/>
                <a:lstStyle/>
                <a:p>
                  <a:endParaRPr lang="en-US"/>
                </a:p>
              </p:txBody>
            </p:sp>
            <p:sp>
              <p:nvSpPr>
                <p:cNvPr id="87117" name="Oval 96"/>
                <p:cNvSpPr>
                  <a:spLocks noChangeArrowheads="1"/>
                </p:cNvSpPr>
                <p:nvPr/>
              </p:nvSpPr>
              <p:spPr bwMode="auto">
                <a:xfrm>
                  <a:off x="1532" y="1204"/>
                  <a:ext cx="22" cy="19"/>
                </a:xfrm>
                <a:prstGeom prst="ellipse">
                  <a:avLst/>
                </a:prstGeom>
                <a:noFill/>
                <a:ln w="12700">
                  <a:solidFill>
                    <a:schemeClr val="tx1"/>
                  </a:solidFill>
                  <a:round/>
                  <a:headEnd/>
                  <a:tailEnd/>
                </a:ln>
              </p:spPr>
              <p:txBody>
                <a:bodyPr wrap="none" lIns="0" rIns="0" anchor="ctr"/>
                <a:lstStyle/>
                <a:p>
                  <a:endParaRPr lang="en-US"/>
                </a:p>
              </p:txBody>
            </p:sp>
            <p:sp>
              <p:nvSpPr>
                <p:cNvPr id="87118" name="Oval 97"/>
                <p:cNvSpPr>
                  <a:spLocks noChangeArrowheads="1"/>
                </p:cNvSpPr>
                <p:nvPr/>
              </p:nvSpPr>
              <p:spPr bwMode="auto">
                <a:xfrm>
                  <a:off x="1244" y="1156"/>
                  <a:ext cx="22" cy="19"/>
                </a:xfrm>
                <a:prstGeom prst="ellipse">
                  <a:avLst/>
                </a:prstGeom>
                <a:noFill/>
                <a:ln w="12700">
                  <a:solidFill>
                    <a:schemeClr val="tx1"/>
                  </a:solidFill>
                  <a:round/>
                  <a:headEnd/>
                  <a:tailEnd/>
                </a:ln>
              </p:spPr>
              <p:txBody>
                <a:bodyPr wrap="none" lIns="0" rIns="0" anchor="ctr"/>
                <a:lstStyle/>
                <a:p>
                  <a:endParaRPr lang="en-US"/>
                </a:p>
              </p:txBody>
            </p:sp>
            <p:sp>
              <p:nvSpPr>
                <p:cNvPr id="87119" name="Oval 98"/>
                <p:cNvSpPr>
                  <a:spLocks noChangeArrowheads="1"/>
                </p:cNvSpPr>
                <p:nvPr/>
              </p:nvSpPr>
              <p:spPr bwMode="auto">
                <a:xfrm>
                  <a:off x="1388" y="1156"/>
                  <a:ext cx="22" cy="19"/>
                </a:xfrm>
                <a:prstGeom prst="ellipse">
                  <a:avLst/>
                </a:prstGeom>
                <a:noFill/>
                <a:ln w="12700">
                  <a:solidFill>
                    <a:schemeClr val="tx1"/>
                  </a:solidFill>
                  <a:round/>
                  <a:headEnd/>
                  <a:tailEnd/>
                </a:ln>
              </p:spPr>
              <p:txBody>
                <a:bodyPr wrap="none" lIns="0" rIns="0" anchor="ctr"/>
                <a:lstStyle/>
                <a:p>
                  <a:endParaRPr lang="en-US"/>
                </a:p>
              </p:txBody>
            </p:sp>
            <p:sp>
              <p:nvSpPr>
                <p:cNvPr id="87120" name="Oval 99"/>
                <p:cNvSpPr>
                  <a:spLocks noChangeArrowheads="1"/>
                </p:cNvSpPr>
                <p:nvPr/>
              </p:nvSpPr>
              <p:spPr bwMode="auto">
                <a:xfrm>
                  <a:off x="1148" y="1204"/>
                  <a:ext cx="22" cy="19"/>
                </a:xfrm>
                <a:prstGeom prst="ellipse">
                  <a:avLst/>
                </a:prstGeom>
                <a:noFill/>
                <a:ln w="12700">
                  <a:solidFill>
                    <a:schemeClr val="tx1"/>
                  </a:solidFill>
                  <a:round/>
                  <a:headEnd/>
                  <a:tailEnd/>
                </a:ln>
              </p:spPr>
              <p:txBody>
                <a:bodyPr wrap="none" lIns="0" rIns="0" anchor="ctr"/>
                <a:lstStyle/>
                <a:p>
                  <a:endParaRPr lang="en-US"/>
                </a:p>
              </p:txBody>
            </p:sp>
            <p:sp>
              <p:nvSpPr>
                <p:cNvPr id="87121" name="Oval 100"/>
                <p:cNvSpPr>
                  <a:spLocks noChangeArrowheads="1"/>
                </p:cNvSpPr>
                <p:nvPr/>
              </p:nvSpPr>
              <p:spPr bwMode="auto">
                <a:xfrm>
                  <a:off x="1436" y="1060"/>
                  <a:ext cx="13" cy="13"/>
                </a:xfrm>
                <a:prstGeom prst="ellipse">
                  <a:avLst/>
                </a:prstGeom>
                <a:noFill/>
                <a:ln w="12700">
                  <a:solidFill>
                    <a:schemeClr val="tx1"/>
                  </a:solidFill>
                  <a:round/>
                  <a:headEnd/>
                  <a:tailEnd/>
                </a:ln>
              </p:spPr>
              <p:txBody>
                <a:bodyPr wrap="none" lIns="0" rIns="0" anchor="ctr"/>
                <a:lstStyle/>
                <a:p>
                  <a:endParaRPr lang="en-US"/>
                </a:p>
              </p:txBody>
            </p:sp>
            <p:sp>
              <p:nvSpPr>
                <p:cNvPr id="87122" name="Oval 101"/>
                <p:cNvSpPr>
                  <a:spLocks noChangeArrowheads="1"/>
                </p:cNvSpPr>
                <p:nvPr/>
              </p:nvSpPr>
              <p:spPr bwMode="auto">
                <a:xfrm>
                  <a:off x="1244" y="1060"/>
                  <a:ext cx="13" cy="13"/>
                </a:xfrm>
                <a:prstGeom prst="ellipse">
                  <a:avLst/>
                </a:prstGeom>
                <a:noFill/>
                <a:ln w="12700">
                  <a:solidFill>
                    <a:schemeClr val="tx1"/>
                  </a:solidFill>
                  <a:round/>
                  <a:headEnd/>
                  <a:tailEnd/>
                </a:ln>
              </p:spPr>
              <p:txBody>
                <a:bodyPr wrap="none" lIns="0" rIns="0" anchor="ctr"/>
                <a:lstStyle/>
                <a:p>
                  <a:endParaRPr lang="en-US"/>
                </a:p>
              </p:txBody>
            </p:sp>
            <p:sp>
              <p:nvSpPr>
                <p:cNvPr id="87123" name="Oval 102"/>
                <p:cNvSpPr>
                  <a:spLocks noChangeArrowheads="1"/>
                </p:cNvSpPr>
                <p:nvPr/>
              </p:nvSpPr>
              <p:spPr bwMode="auto">
                <a:xfrm>
                  <a:off x="1532" y="1060"/>
                  <a:ext cx="13" cy="13"/>
                </a:xfrm>
                <a:prstGeom prst="ellipse">
                  <a:avLst/>
                </a:prstGeom>
                <a:noFill/>
                <a:ln w="12700">
                  <a:solidFill>
                    <a:schemeClr val="tx1"/>
                  </a:solidFill>
                  <a:round/>
                  <a:headEnd/>
                  <a:tailEnd/>
                </a:ln>
              </p:spPr>
              <p:txBody>
                <a:bodyPr wrap="none" lIns="0" rIns="0" anchor="ctr"/>
                <a:lstStyle/>
                <a:p>
                  <a:endParaRPr lang="en-US"/>
                </a:p>
              </p:txBody>
            </p:sp>
            <p:sp>
              <p:nvSpPr>
                <p:cNvPr id="87124" name="Oval 103"/>
                <p:cNvSpPr>
                  <a:spLocks noChangeArrowheads="1"/>
                </p:cNvSpPr>
                <p:nvPr/>
              </p:nvSpPr>
              <p:spPr bwMode="auto">
                <a:xfrm>
                  <a:off x="1340" y="1060"/>
                  <a:ext cx="13" cy="13"/>
                </a:xfrm>
                <a:prstGeom prst="ellipse">
                  <a:avLst/>
                </a:prstGeom>
                <a:noFill/>
                <a:ln w="12700">
                  <a:solidFill>
                    <a:schemeClr val="tx1"/>
                  </a:solidFill>
                  <a:round/>
                  <a:headEnd/>
                  <a:tailEnd/>
                </a:ln>
              </p:spPr>
              <p:txBody>
                <a:bodyPr wrap="none" lIns="0" rIns="0" anchor="ctr"/>
                <a:lstStyle/>
                <a:p>
                  <a:endParaRPr lang="en-US"/>
                </a:p>
              </p:txBody>
            </p:sp>
          </p:grpSp>
          <p:sp>
            <p:nvSpPr>
              <p:cNvPr id="87099" name="Oval 104"/>
              <p:cNvSpPr>
                <a:spLocks noChangeArrowheads="1"/>
              </p:cNvSpPr>
              <p:nvPr/>
            </p:nvSpPr>
            <p:spPr bwMode="auto">
              <a:xfrm>
                <a:off x="3530" y="1408"/>
                <a:ext cx="40" cy="40"/>
              </a:xfrm>
              <a:prstGeom prst="ellipse">
                <a:avLst/>
              </a:prstGeom>
              <a:noFill/>
              <a:ln w="12700">
                <a:solidFill>
                  <a:schemeClr val="tx1"/>
                </a:solidFill>
                <a:round/>
                <a:headEnd/>
                <a:tailEnd/>
              </a:ln>
            </p:spPr>
            <p:txBody>
              <a:bodyPr wrap="none" lIns="0" rIns="0" anchor="ctr"/>
              <a:lstStyle/>
              <a:p>
                <a:endParaRPr lang="en-US"/>
              </a:p>
            </p:txBody>
          </p:sp>
          <p:sp>
            <p:nvSpPr>
              <p:cNvPr id="87100" name="Oval 105"/>
              <p:cNvSpPr>
                <a:spLocks noChangeArrowheads="1"/>
              </p:cNvSpPr>
              <p:nvPr/>
            </p:nvSpPr>
            <p:spPr bwMode="auto">
              <a:xfrm>
                <a:off x="3626" y="1264"/>
                <a:ext cx="40" cy="40"/>
              </a:xfrm>
              <a:prstGeom prst="ellipse">
                <a:avLst/>
              </a:prstGeom>
              <a:noFill/>
              <a:ln w="12700">
                <a:solidFill>
                  <a:schemeClr val="tx1"/>
                </a:solidFill>
                <a:round/>
                <a:headEnd/>
                <a:tailEnd/>
              </a:ln>
            </p:spPr>
            <p:txBody>
              <a:bodyPr wrap="none" lIns="0" rIns="0" anchor="ctr"/>
              <a:lstStyle/>
              <a:p>
                <a:endParaRPr lang="en-US"/>
              </a:p>
            </p:txBody>
          </p:sp>
          <p:grpSp>
            <p:nvGrpSpPr>
              <p:cNvPr id="21" name="Group 106"/>
              <p:cNvGrpSpPr>
                <a:grpSpLocks/>
              </p:cNvGrpSpPr>
              <p:nvPr/>
            </p:nvGrpSpPr>
            <p:grpSpPr bwMode="auto">
              <a:xfrm>
                <a:off x="4224" y="1104"/>
                <a:ext cx="472" cy="280"/>
                <a:chOff x="2652" y="1172"/>
                <a:chExt cx="472" cy="280"/>
              </a:xfrm>
            </p:grpSpPr>
            <p:sp>
              <p:nvSpPr>
                <p:cNvPr id="87107" name="Oval 107"/>
                <p:cNvSpPr>
                  <a:spLocks noChangeArrowheads="1"/>
                </p:cNvSpPr>
                <p:nvPr/>
              </p:nvSpPr>
              <p:spPr bwMode="auto">
                <a:xfrm>
                  <a:off x="2844" y="1172"/>
                  <a:ext cx="40" cy="40"/>
                </a:xfrm>
                <a:prstGeom prst="ellipse">
                  <a:avLst/>
                </a:prstGeom>
                <a:noFill/>
                <a:ln w="12700">
                  <a:solidFill>
                    <a:schemeClr val="tx1"/>
                  </a:solidFill>
                  <a:round/>
                  <a:headEnd/>
                  <a:tailEnd/>
                </a:ln>
              </p:spPr>
              <p:txBody>
                <a:bodyPr wrap="none" lIns="0" rIns="0" anchor="ctr"/>
                <a:lstStyle/>
                <a:p>
                  <a:endParaRPr lang="en-US"/>
                </a:p>
              </p:txBody>
            </p:sp>
            <p:sp>
              <p:nvSpPr>
                <p:cNvPr id="87108" name="Oval 108"/>
                <p:cNvSpPr>
                  <a:spLocks noChangeArrowheads="1"/>
                </p:cNvSpPr>
                <p:nvPr/>
              </p:nvSpPr>
              <p:spPr bwMode="auto">
                <a:xfrm>
                  <a:off x="2652" y="1172"/>
                  <a:ext cx="40" cy="40"/>
                </a:xfrm>
                <a:prstGeom prst="ellipse">
                  <a:avLst/>
                </a:prstGeom>
                <a:noFill/>
                <a:ln w="12700">
                  <a:solidFill>
                    <a:schemeClr val="tx1"/>
                  </a:solidFill>
                  <a:round/>
                  <a:headEnd/>
                  <a:tailEnd/>
                </a:ln>
              </p:spPr>
              <p:txBody>
                <a:bodyPr wrap="none" lIns="0" rIns="0" anchor="ctr"/>
                <a:lstStyle/>
                <a:p>
                  <a:endParaRPr lang="en-US"/>
                </a:p>
              </p:txBody>
            </p:sp>
            <p:sp>
              <p:nvSpPr>
                <p:cNvPr id="87109" name="Oval 109"/>
                <p:cNvSpPr>
                  <a:spLocks noChangeArrowheads="1"/>
                </p:cNvSpPr>
                <p:nvPr/>
              </p:nvSpPr>
              <p:spPr bwMode="auto">
                <a:xfrm>
                  <a:off x="2748" y="1268"/>
                  <a:ext cx="40" cy="40"/>
                </a:xfrm>
                <a:prstGeom prst="ellipse">
                  <a:avLst/>
                </a:prstGeom>
                <a:noFill/>
                <a:ln w="12700">
                  <a:solidFill>
                    <a:schemeClr val="tx1"/>
                  </a:solidFill>
                  <a:round/>
                  <a:headEnd/>
                  <a:tailEnd/>
                </a:ln>
              </p:spPr>
              <p:txBody>
                <a:bodyPr wrap="none" lIns="0" rIns="0" anchor="ctr"/>
                <a:lstStyle/>
                <a:p>
                  <a:endParaRPr lang="en-US"/>
                </a:p>
              </p:txBody>
            </p:sp>
            <p:sp>
              <p:nvSpPr>
                <p:cNvPr id="87110" name="Oval 110"/>
                <p:cNvSpPr>
                  <a:spLocks noChangeArrowheads="1"/>
                </p:cNvSpPr>
                <p:nvPr/>
              </p:nvSpPr>
              <p:spPr bwMode="auto">
                <a:xfrm>
                  <a:off x="2892" y="1316"/>
                  <a:ext cx="40" cy="40"/>
                </a:xfrm>
                <a:prstGeom prst="ellipse">
                  <a:avLst/>
                </a:prstGeom>
                <a:noFill/>
                <a:ln w="12700">
                  <a:solidFill>
                    <a:schemeClr val="tx1"/>
                  </a:solidFill>
                  <a:round/>
                  <a:headEnd/>
                  <a:tailEnd/>
                </a:ln>
              </p:spPr>
              <p:txBody>
                <a:bodyPr wrap="none" lIns="0" rIns="0" anchor="ctr"/>
                <a:lstStyle/>
                <a:p>
                  <a:endParaRPr lang="en-US"/>
                </a:p>
              </p:txBody>
            </p:sp>
            <p:sp>
              <p:nvSpPr>
                <p:cNvPr id="87111" name="Oval 111"/>
                <p:cNvSpPr>
                  <a:spLocks noChangeArrowheads="1"/>
                </p:cNvSpPr>
                <p:nvPr/>
              </p:nvSpPr>
              <p:spPr bwMode="auto">
                <a:xfrm>
                  <a:off x="2988" y="1172"/>
                  <a:ext cx="40" cy="40"/>
                </a:xfrm>
                <a:prstGeom prst="ellipse">
                  <a:avLst/>
                </a:prstGeom>
                <a:noFill/>
                <a:ln w="12700">
                  <a:solidFill>
                    <a:schemeClr val="tx1"/>
                  </a:solidFill>
                  <a:round/>
                  <a:headEnd/>
                  <a:tailEnd/>
                </a:ln>
              </p:spPr>
              <p:txBody>
                <a:bodyPr wrap="none" lIns="0" rIns="0" anchor="ctr"/>
                <a:lstStyle/>
                <a:p>
                  <a:endParaRPr lang="en-US"/>
                </a:p>
              </p:txBody>
            </p:sp>
            <p:sp>
              <p:nvSpPr>
                <p:cNvPr id="87112" name="Oval 112"/>
                <p:cNvSpPr>
                  <a:spLocks noChangeArrowheads="1"/>
                </p:cNvSpPr>
                <p:nvPr/>
              </p:nvSpPr>
              <p:spPr bwMode="auto">
                <a:xfrm>
                  <a:off x="3084" y="1268"/>
                  <a:ext cx="40" cy="40"/>
                </a:xfrm>
                <a:prstGeom prst="ellipse">
                  <a:avLst/>
                </a:prstGeom>
                <a:noFill/>
                <a:ln w="12700">
                  <a:solidFill>
                    <a:schemeClr val="tx1"/>
                  </a:solidFill>
                  <a:round/>
                  <a:headEnd/>
                  <a:tailEnd/>
                </a:ln>
              </p:spPr>
              <p:txBody>
                <a:bodyPr wrap="none" lIns="0" rIns="0" anchor="ctr"/>
                <a:lstStyle/>
                <a:p>
                  <a:endParaRPr lang="en-US"/>
                </a:p>
              </p:txBody>
            </p:sp>
            <p:sp>
              <p:nvSpPr>
                <p:cNvPr id="87113" name="Oval 113"/>
                <p:cNvSpPr>
                  <a:spLocks noChangeArrowheads="1"/>
                </p:cNvSpPr>
                <p:nvPr/>
              </p:nvSpPr>
              <p:spPr bwMode="auto">
                <a:xfrm>
                  <a:off x="3036" y="1412"/>
                  <a:ext cx="40" cy="40"/>
                </a:xfrm>
                <a:prstGeom prst="ellipse">
                  <a:avLst/>
                </a:prstGeom>
                <a:noFill/>
                <a:ln w="12700">
                  <a:solidFill>
                    <a:schemeClr val="tx1"/>
                  </a:solidFill>
                  <a:round/>
                  <a:headEnd/>
                  <a:tailEnd/>
                </a:ln>
              </p:spPr>
              <p:txBody>
                <a:bodyPr wrap="none" lIns="0" rIns="0" anchor="ctr"/>
                <a:lstStyle/>
                <a:p>
                  <a:endParaRPr lang="en-US"/>
                </a:p>
              </p:txBody>
            </p:sp>
            <p:sp>
              <p:nvSpPr>
                <p:cNvPr id="87114" name="Oval 114"/>
                <p:cNvSpPr>
                  <a:spLocks noChangeArrowheads="1"/>
                </p:cNvSpPr>
                <p:nvPr/>
              </p:nvSpPr>
              <p:spPr bwMode="auto">
                <a:xfrm>
                  <a:off x="2796" y="1412"/>
                  <a:ext cx="40" cy="40"/>
                </a:xfrm>
                <a:prstGeom prst="ellipse">
                  <a:avLst/>
                </a:prstGeom>
                <a:noFill/>
                <a:ln w="12700">
                  <a:solidFill>
                    <a:schemeClr val="tx1"/>
                  </a:solidFill>
                  <a:round/>
                  <a:headEnd/>
                  <a:tailEnd/>
                </a:ln>
              </p:spPr>
              <p:txBody>
                <a:bodyPr wrap="none" lIns="0" rIns="0" anchor="ctr"/>
                <a:lstStyle/>
                <a:p>
                  <a:endParaRPr lang="en-US"/>
                </a:p>
              </p:txBody>
            </p:sp>
          </p:grpSp>
          <p:grpSp>
            <p:nvGrpSpPr>
              <p:cNvPr id="22" name="Group 115"/>
              <p:cNvGrpSpPr>
                <a:grpSpLocks/>
              </p:cNvGrpSpPr>
              <p:nvPr/>
            </p:nvGrpSpPr>
            <p:grpSpPr bwMode="auto">
              <a:xfrm>
                <a:off x="2640" y="1248"/>
                <a:ext cx="376" cy="184"/>
                <a:chOff x="4398" y="1184"/>
                <a:chExt cx="376" cy="184"/>
              </a:xfrm>
            </p:grpSpPr>
            <p:sp>
              <p:nvSpPr>
                <p:cNvPr id="87103" name="Oval 116"/>
                <p:cNvSpPr>
                  <a:spLocks noChangeArrowheads="1"/>
                </p:cNvSpPr>
                <p:nvPr/>
              </p:nvSpPr>
              <p:spPr bwMode="auto">
                <a:xfrm>
                  <a:off x="4398" y="1184"/>
                  <a:ext cx="40" cy="40"/>
                </a:xfrm>
                <a:prstGeom prst="ellipse">
                  <a:avLst/>
                </a:prstGeom>
                <a:noFill/>
                <a:ln w="12700">
                  <a:solidFill>
                    <a:schemeClr val="tx1"/>
                  </a:solidFill>
                  <a:round/>
                  <a:headEnd/>
                  <a:tailEnd/>
                </a:ln>
              </p:spPr>
              <p:txBody>
                <a:bodyPr wrap="none" lIns="0" rIns="0" anchor="ctr"/>
                <a:lstStyle/>
                <a:p>
                  <a:endParaRPr lang="en-US"/>
                </a:p>
              </p:txBody>
            </p:sp>
            <p:sp>
              <p:nvSpPr>
                <p:cNvPr id="87104" name="Oval 117"/>
                <p:cNvSpPr>
                  <a:spLocks noChangeArrowheads="1"/>
                </p:cNvSpPr>
                <p:nvPr/>
              </p:nvSpPr>
              <p:spPr bwMode="auto">
                <a:xfrm>
                  <a:off x="4542" y="1232"/>
                  <a:ext cx="40" cy="40"/>
                </a:xfrm>
                <a:prstGeom prst="ellipse">
                  <a:avLst/>
                </a:prstGeom>
                <a:noFill/>
                <a:ln w="12700">
                  <a:solidFill>
                    <a:schemeClr val="tx1"/>
                  </a:solidFill>
                  <a:round/>
                  <a:headEnd/>
                  <a:tailEnd/>
                </a:ln>
              </p:spPr>
              <p:txBody>
                <a:bodyPr wrap="none" lIns="0" rIns="0" anchor="ctr"/>
                <a:lstStyle/>
                <a:p>
                  <a:endParaRPr lang="en-US"/>
                </a:p>
              </p:txBody>
            </p:sp>
            <p:sp>
              <p:nvSpPr>
                <p:cNvPr id="87105" name="Oval 118"/>
                <p:cNvSpPr>
                  <a:spLocks noChangeArrowheads="1"/>
                </p:cNvSpPr>
                <p:nvPr/>
              </p:nvSpPr>
              <p:spPr bwMode="auto">
                <a:xfrm>
                  <a:off x="4734" y="1184"/>
                  <a:ext cx="40" cy="40"/>
                </a:xfrm>
                <a:prstGeom prst="ellipse">
                  <a:avLst/>
                </a:prstGeom>
                <a:noFill/>
                <a:ln w="12700">
                  <a:solidFill>
                    <a:schemeClr val="tx1"/>
                  </a:solidFill>
                  <a:round/>
                  <a:headEnd/>
                  <a:tailEnd/>
                </a:ln>
              </p:spPr>
              <p:txBody>
                <a:bodyPr wrap="none" lIns="0" rIns="0" anchor="ctr"/>
                <a:lstStyle/>
                <a:p>
                  <a:endParaRPr lang="en-US"/>
                </a:p>
              </p:txBody>
            </p:sp>
            <p:sp>
              <p:nvSpPr>
                <p:cNvPr id="87106" name="Oval 119"/>
                <p:cNvSpPr>
                  <a:spLocks noChangeArrowheads="1"/>
                </p:cNvSpPr>
                <p:nvPr/>
              </p:nvSpPr>
              <p:spPr bwMode="auto">
                <a:xfrm>
                  <a:off x="4686" y="1328"/>
                  <a:ext cx="40" cy="40"/>
                </a:xfrm>
                <a:prstGeom prst="ellipse">
                  <a:avLst/>
                </a:prstGeom>
                <a:noFill/>
                <a:ln w="12700">
                  <a:solidFill>
                    <a:schemeClr val="tx1"/>
                  </a:solidFill>
                  <a:round/>
                  <a:headEnd/>
                  <a:tailEnd/>
                </a:ln>
              </p:spPr>
              <p:txBody>
                <a:bodyPr wrap="none" lIns="0" rIns="0" anchor="ctr"/>
                <a:lstStyle/>
                <a:p>
                  <a:endParaRPr lang="en-US"/>
                </a:p>
              </p:txBody>
            </p:sp>
          </p:grpSp>
        </p:grpSp>
        <p:sp>
          <p:nvSpPr>
            <p:cNvPr id="87088" name="Oval 120"/>
            <p:cNvSpPr>
              <a:spLocks noChangeArrowheads="1"/>
            </p:cNvSpPr>
            <p:nvPr/>
          </p:nvSpPr>
          <p:spPr bwMode="auto">
            <a:xfrm>
              <a:off x="1730" y="1312"/>
              <a:ext cx="22" cy="19"/>
            </a:xfrm>
            <a:prstGeom prst="ellipse">
              <a:avLst/>
            </a:prstGeom>
            <a:noFill/>
            <a:ln w="12700">
              <a:solidFill>
                <a:schemeClr val="tx1"/>
              </a:solidFill>
              <a:round/>
              <a:headEnd/>
              <a:tailEnd/>
            </a:ln>
          </p:spPr>
          <p:txBody>
            <a:bodyPr wrap="none" lIns="0" rIns="0" anchor="ctr"/>
            <a:lstStyle/>
            <a:p>
              <a:endParaRPr lang="en-US"/>
            </a:p>
          </p:txBody>
        </p:sp>
        <p:sp>
          <p:nvSpPr>
            <p:cNvPr id="87089" name="Oval 121"/>
            <p:cNvSpPr>
              <a:spLocks noChangeArrowheads="1"/>
            </p:cNvSpPr>
            <p:nvPr/>
          </p:nvSpPr>
          <p:spPr bwMode="auto">
            <a:xfrm>
              <a:off x="1586" y="1312"/>
              <a:ext cx="22" cy="19"/>
            </a:xfrm>
            <a:prstGeom prst="ellipse">
              <a:avLst/>
            </a:prstGeom>
            <a:noFill/>
            <a:ln w="12700">
              <a:solidFill>
                <a:schemeClr val="tx1"/>
              </a:solidFill>
              <a:round/>
              <a:headEnd/>
              <a:tailEnd/>
            </a:ln>
          </p:spPr>
          <p:txBody>
            <a:bodyPr wrap="none" lIns="0" rIns="0" anchor="ctr"/>
            <a:lstStyle/>
            <a:p>
              <a:endParaRPr lang="en-US"/>
            </a:p>
          </p:txBody>
        </p:sp>
        <p:sp>
          <p:nvSpPr>
            <p:cNvPr id="87090" name="Oval 122"/>
            <p:cNvSpPr>
              <a:spLocks noChangeArrowheads="1"/>
            </p:cNvSpPr>
            <p:nvPr/>
          </p:nvSpPr>
          <p:spPr bwMode="auto">
            <a:xfrm>
              <a:off x="3386" y="1360"/>
              <a:ext cx="40" cy="40"/>
            </a:xfrm>
            <a:prstGeom prst="ellipse">
              <a:avLst/>
            </a:prstGeom>
            <a:noFill/>
            <a:ln w="12700">
              <a:solidFill>
                <a:schemeClr val="tx1"/>
              </a:solidFill>
              <a:round/>
              <a:headEnd/>
              <a:tailEnd/>
            </a:ln>
          </p:spPr>
          <p:txBody>
            <a:bodyPr wrap="none" lIns="0" rIns="0" anchor="ctr"/>
            <a:lstStyle/>
            <a:p>
              <a:endParaRPr lang="en-US"/>
            </a:p>
          </p:txBody>
        </p:sp>
        <p:sp>
          <p:nvSpPr>
            <p:cNvPr id="87091" name="Oval 123"/>
            <p:cNvSpPr>
              <a:spLocks noChangeArrowheads="1"/>
            </p:cNvSpPr>
            <p:nvPr/>
          </p:nvSpPr>
          <p:spPr bwMode="auto">
            <a:xfrm>
              <a:off x="3752" y="1252"/>
              <a:ext cx="40" cy="40"/>
            </a:xfrm>
            <a:prstGeom prst="ellipse">
              <a:avLst/>
            </a:prstGeom>
            <a:noFill/>
            <a:ln w="12700">
              <a:solidFill>
                <a:schemeClr val="tx1"/>
              </a:solidFill>
              <a:round/>
              <a:headEnd/>
              <a:tailEnd/>
            </a:ln>
          </p:spPr>
          <p:txBody>
            <a:bodyPr wrap="none" lIns="0" rIns="0" anchor="ctr"/>
            <a:lstStyle/>
            <a:p>
              <a:endParaRPr lang="en-US"/>
            </a:p>
          </p:txBody>
        </p:sp>
        <p:sp>
          <p:nvSpPr>
            <p:cNvPr id="87092" name="Oval 124"/>
            <p:cNvSpPr>
              <a:spLocks noChangeArrowheads="1"/>
            </p:cNvSpPr>
            <p:nvPr/>
          </p:nvSpPr>
          <p:spPr bwMode="auto">
            <a:xfrm>
              <a:off x="3434" y="1504"/>
              <a:ext cx="40" cy="40"/>
            </a:xfrm>
            <a:prstGeom prst="ellipse">
              <a:avLst/>
            </a:prstGeom>
            <a:noFill/>
            <a:ln w="12700">
              <a:solidFill>
                <a:schemeClr val="tx1"/>
              </a:solidFill>
              <a:round/>
              <a:headEnd/>
              <a:tailEnd/>
            </a:ln>
          </p:spPr>
          <p:txBody>
            <a:bodyPr wrap="none" lIns="0" rIns="0" anchor="ctr"/>
            <a:lstStyle/>
            <a:p>
              <a:endParaRPr lang="en-US"/>
            </a:p>
          </p:txBody>
        </p:sp>
        <p:sp>
          <p:nvSpPr>
            <p:cNvPr id="87093" name="Oval 125"/>
            <p:cNvSpPr>
              <a:spLocks noChangeArrowheads="1"/>
            </p:cNvSpPr>
            <p:nvPr/>
          </p:nvSpPr>
          <p:spPr bwMode="auto">
            <a:xfrm>
              <a:off x="3608" y="1522"/>
              <a:ext cx="40" cy="40"/>
            </a:xfrm>
            <a:prstGeom prst="ellipse">
              <a:avLst/>
            </a:prstGeom>
            <a:noFill/>
            <a:ln w="12700">
              <a:solidFill>
                <a:schemeClr val="tx1"/>
              </a:solidFill>
              <a:round/>
              <a:headEnd/>
              <a:tailEnd/>
            </a:ln>
          </p:spPr>
          <p:txBody>
            <a:bodyPr wrap="none" lIns="0" rIns="0" anchor="ctr"/>
            <a:lstStyle/>
            <a:p>
              <a:endParaRPr lang="en-US"/>
            </a:p>
          </p:txBody>
        </p:sp>
      </p:grpSp>
      <p:sp>
        <p:nvSpPr>
          <p:cNvPr id="87053" name="Rectangle 126"/>
          <p:cNvSpPr>
            <a:spLocks noChangeArrowheads="1"/>
          </p:cNvSpPr>
          <p:nvPr/>
        </p:nvSpPr>
        <p:spPr bwMode="auto">
          <a:xfrm>
            <a:off x="2212975" y="1985963"/>
            <a:ext cx="1825625" cy="409575"/>
          </a:xfrm>
          <a:prstGeom prst="rect">
            <a:avLst/>
          </a:prstGeom>
          <a:solidFill>
            <a:schemeClr val="bg1"/>
          </a:solidFill>
          <a:ln w="12700">
            <a:solidFill>
              <a:schemeClr val="bg1"/>
            </a:solidFill>
            <a:miter lim="800000"/>
            <a:headEnd/>
            <a:tailEnd/>
          </a:ln>
        </p:spPr>
        <p:txBody>
          <a:bodyPr lIns="0" tIns="46038" rIns="0" bIns="46038">
            <a:spAutoFit/>
          </a:bodyPr>
          <a:lstStyle/>
          <a:p>
            <a:pPr eaLnBrk="0" hangingPunct="0"/>
            <a:r>
              <a:rPr lang="en-US" sz="1000" b="1" i="1" dirty="0">
                <a:solidFill>
                  <a:schemeClr val="accent2"/>
                </a:solidFill>
                <a:latin typeface="Helvetica-Narrow" pitchFamily="34" charset="0"/>
              </a:rPr>
              <a:t>Heterogeneous</a:t>
            </a:r>
            <a:r>
              <a:rPr lang="en-US" sz="1000" i="1" dirty="0">
                <a:solidFill>
                  <a:schemeClr val="accent2"/>
                </a:solidFill>
                <a:latin typeface="Helvetica-Narrow" pitchFamily="34" charset="0"/>
              </a:rPr>
              <a:t>  </a:t>
            </a:r>
            <a:r>
              <a:rPr lang="en-US" sz="1000" i="1" dirty="0">
                <a:latin typeface="Helvetica-Narrow" pitchFamily="34" charset="0"/>
              </a:rPr>
              <a:t> </a:t>
            </a:r>
            <a:r>
              <a:rPr lang="en-US" sz="1000" dirty="0">
                <a:latin typeface="Symbol" pitchFamily="18" charset="2"/>
              </a:rPr>
              <a:t>® </a:t>
            </a:r>
            <a:r>
              <a:rPr lang="en-US" sz="1000" b="1" dirty="0">
                <a:solidFill>
                  <a:srgbClr val="C00000"/>
                </a:solidFill>
                <a:latin typeface="Helvetica-Narrow" pitchFamily="34" charset="0"/>
              </a:rPr>
              <a:t>Less</a:t>
            </a:r>
          </a:p>
          <a:p>
            <a:pPr algn="ctr" eaLnBrk="0" hangingPunct="0"/>
            <a:r>
              <a:rPr lang="en-US" sz="1000" b="1" dirty="0">
                <a:latin typeface="Helvetica-Narrow" pitchFamily="34" charset="0"/>
              </a:rPr>
              <a:t> </a:t>
            </a:r>
            <a:r>
              <a:rPr lang="en-US" sz="1000" b="1" i="1" dirty="0">
                <a:solidFill>
                  <a:schemeClr val="accent2"/>
                </a:solidFill>
                <a:latin typeface="Helvetica-Narrow" pitchFamily="34" charset="0"/>
              </a:rPr>
              <a:t>O</a:t>
            </a:r>
            <a:r>
              <a:rPr lang="en-US" sz="1000" b="1" i="1" baseline="-25000" dirty="0">
                <a:solidFill>
                  <a:schemeClr val="accent2"/>
                </a:solidFill>
                <a:latin typeface="Helvetica-Narrow" pitchFamily="34" charset="0"/>
              </a:rPr>
              <a:t>3</a:t>
            </a:r>
            <a:r>
              <a:rPr lang="en-US" sz="1000" b="1" i="1" dirty="0">
                <a:solidFill>
                  <a:schemeClr val="accent2"/>
                </a:solidFill>
                <a:latin typeface="Helvetica-Narrow" pitchFamily="34" charset="0"/>
              </a:rPr>
              <a:t> depletion</a:t>
            </a:r>
            <a:r>
              <a:rPr lang="en-US" sz="1000" b="1" dirty="0">
                <a:latin typeface="Helvetica-Narrow" pitchFamily="34" charset="0"/>
              </a:rPr>
              <a:t>    </a:t>
            </a:r>
            <a:r>
              <a:rPr lang="en-US" sz="1000" b="1" dirty="0">
                <a:solidFill>
                  <a:srgbClr val="C00000"/>
                </a:solidFill>
                <a:latin typeface="Helvetica-Narrow" pitchFamily="34" charset="0"/>
              </a:rPr>
              <a:t>Solar Heating</a:t>
            </a:r>
          </a:p>
        </p:txBody>
      </p:sp>
      <p:sp>
        <p:nvSpPr>
          <p:cNvPr id="87054" name="Rectangle 127"/>
          <p:cNvSpPr>
            <a:spLocks noChangeArrowheads="1"/>
          </p:cNvSpPr>
          <p:nvPr/>
        </p:nvSpPr>
        <p:spPr bwMode="auto">
          <a:xfrm>
            <a:off x="779463" y="1652588"/>
            <a:ext cx="287337" cy="466725"/>
          </a:xfrm>
          <a:prstGeom prst="rect">
            <a:avLst/>
          </a:prstGeom>
          <a:solidFill>
            <a:schemeClr val="bg1"/>
          </a:solidFill>
          <a:ln w="9525">
            <a:solidFill>
              <a:schemeClr val="bg1"/>
            </a:solidFill>
            <a:miter lim="800000"/>
            <a:headEnd/>
            <a:tailEnd/>
          </a:ln>
        </p:spPr>
        <p:txBody>
          <a:bodyPr wrap="none" lIns="0" tIns="46038" rIns="0" bIns="46038">
            <a:spAutoFit/>
          </a:bodyPr>
          <a:lstStyle/>
          <a:p>
            <a:pPr eaLnBrk="0" hangingPunct="0"/>
            <a:r>
              <a:rPr lang="en-US" sz="1200" b="1">
                <a:latin typeface="Helvetica-Narrow" pitchFamily="34" charset="0"/>
              </a:rPr>
              <a:t>H</a:t>
            </a:r>
            <a:r>
              <a:rPr lang="en-US" sz="1200" b="1" baseline="-25000">
                <a:latin typeface="Helvetica-Narrow" pitchFamily="34" charset="0"/>
              </a:rPr>
              <a:t>2</a:t>
            </a:r>
            <a:r>
              <a:rPr lang="en-US" sz="1200" b="1">
                <a:latin typeface="Helvetica-Narrow" pitchFamily="34" charset="0"/>
              </a:rPr>
              <a:t>S</a:t>
            </a:r>
          </a:p>
          <a:p>
            <a:pPr eaLnBrk="0" hangingPunct="0"/>
            <a:r>
              <a:rPr lang="en-US" sz="1200" b="1">
                <a:latin typeface="Helvetica-Narrow" pitchFamily="34" charset="0"/>
              </a:rPr>
              <a:t>SO</a:t>
            </a:r>
            <a:r>
              <a:rPr lang="en-US" sz="1200" b="1" baseline="-25000">
                <a:latin typeface="Helvetica-Narrow" pitchFamily="34" charset="0"/>
              </a:rPr>
              <a:t>2</a:t>
            </a:r>
          </a:p>
        </p:txBody>
      </p:sp>
      <p:sp>
        <p:nvSpPr>
          <p:cNvPr id="87055" name="Rectangle 128"/>
          <p:cNvSpPr>
            <a:spLocks noChangeArrowheads="1"/>
          </p:cNvSpPr>
          <p:nvPr/>
        </p:nvSpPr>
        <p:spPr bwMode="auto">
          <a:xfrm rot="-1140000">
            <a:off x="4586023" y="1859100"/>
            <a:ext cx="1443360" cy="339196"/>
          </a:xfrm>
          <a:prstGeom prst="rect">
            <a:avLst/>
          </a:prstGeom>
          <a:solidFill>
            <a:schemeClr val="bg1"/>
          </a:solidFill>
          <a:ln w="9525">
            <a:solidFill>
              <a:schemeClr val="bg1"/>
            </a:solidFill>
            <a:miter lim="800000"/>
            <a:headEnd/>
            <a:tailEnd/>
          </a:ln>
        </p:spPr>
        <p:txBody>
          <a:bodyPr wrap="square" lIns="0" tIns="46038" rIns="0" bIns="46038">
            <a:spAutoFit/>
          </a:bodyPr>
          <a:lstStyle/>
          <a:p>
            <a:pPr algn="ctr" eaLnBrk="0" hangingPunct="0"/>
            <a:r>
              <a:rPr lang="en-US" sz="1600" b="1" u="sng" dirty="0">
                <a:solidFill>
                  <a:srgbClr val="C00000"/>
                </a:solidFill>
                <a:latin typeface="Helvetica-Narrow" pitchFamily="34" charset="0"/>
              </a:rPr>
              <a:t>NET HEATING</a:t>
            </a:r>
          </a:p>
        </p:txBody>
      </p:sp>
      <p:sp>
        <p:nvSpPr>
          <p:cNvPr id="87056" name="Rectangle 129"/>
          <p:cNvSpPr>
            <a:spLocks noChangeArrowheads="1"/>
          </p:cNvSpPr>
          <p:nvPr/>
        </p:nvSpPr>
        <p:spPr bwMode="auto">
          <a:xfrm>
            <a:off x="2286000" y="4267200"/>
            <a:ext cx="1608138" cy="457200"/>
          </a:xfrm>
          <a:prstGeom prst="rect">
            <a:avLst/>
          </a:prstGeom>
          <a:noFill/>
          <a:ln w="9525">
            <a:noFill/>
            <a:miter lim="800000"/>
            <a:headEnd/>
            <a:tailEnd/>
          </a:ln>
        </p:spPr>
        <p:txBody>
          <a:bodyPr wrap="none" lIns="0" tIns="46038" rIns="0" bIns="46038">
            <a:spAutoFit/>
          </a:bodyPr>
          <a:lstStyle/>
          <a:p>
            <a:pPr algn="ctr" eaLnBrk="0" hangingPunct="0"/>
            <a:r>
              <a:rPr lang="en-US" sz="1200" b="1" u="sng"/>
              <a:t>Tropospheric aerosols</a:t>
            </a:r>
            <a:endParaRPr lang="en-US" sz="1200" b="1" u="sng">
              <a:latin typeface="Lucida Calligraphy" pitchFamily="66" charset="0"/>
            </a:endParaRPr>
          </a:p>
          <a:p>
            <a:pPr algn="ctr" eaLnBrk="0" hangingPunct="0"/>
            <a:r>
              <a:rPr lang="en-US" sz="1200" b="1">
                <a:latin typeface="Arial Rounded MT Bold" pitchFamily="34" charset="0"/>
              </a:rPr>
              <a:t>(Lifetime </a:t>
            </a:r>
            <a:r>
              <a:rPr lang="en-US" sz="1200">
                <a:latin typeface="Symbol" pitchFamily="18" charset="2"/>
              </a:rPr>
              <a:t>»</a:t>
            </a:r>
            <a:r>
              <a:rPr lang="en-US" sz="1200" b="1">
                <a:latin typeface="Arial Rounded MT Bold" pitchFamily="34" charset="0"/>
              </a:rPr>
              <a:t> 1-3 weeks)</a:t>
            </a:r>
          </a:p>
        </p:txBody>
      </p:sp>
      <p:grpSp>
        <p:nvGrpSpPr>
          <p:cNvPr id="23" name="Group 130"/>
          <p:cNvGrpSpPr>
            <a:grpSpLocks/>
          </p:cNvGrpSpPr>
          <p:nvPr/>
        </p:nvGrpSpPr>
        <p:grpSpPr bwMode="auto">
          <a:xfrm>
            <a:off x="990600" y="4772025"/>
            <a:ext cx="3694113" cy="492125"/>
            <a:chOff x="624" y="3006"/>
            <a:chExt cx="2327" cy="310"/>
          </a:xfrm>
        </p:grpSpPr>
        <p:sp>
          <p:nvSpPr>
            <p:cNvPr id="87085" name="Freeform 131" descr="50%"/>
            <p:cNvSpPr>
              <a:spLocks/>
            </p:cNvSpPr>
            <p:nvPr/>
          </p:nvSpPr>
          <p:spPr bwMode="auto">
            <a:xfrm>
              <a:off x="1210" y="3006"/>
              <a:ext cx="1741" cy="309"/>
            </a:xfrm>
            <a:custGeom>
              <a:avLst/>
              <a:gdLst>
                <a:gd name="T0" fmla="*/ 22480 w 1663"/>
                <a:gd name="T1" fmla="*/ 12 h 309"/>
                <a:gd name="T2" fmla="*/ 20922 w 1663"/>
                <a:gd name="T3" fmla="*/ 9 h 309"/>
                <a:gd name="T4" fmla="*/ 19417 w 1663"/>
                <a:gd name="T5" fmla="*/ 0 h 309"/>
                <a:gd name="T6" fmla="*/ 9462 w 1663"/>
                <a:gd name="T7" fmla="*/ 9 h 309"/>
                <a:gd name="T8" fmla="*/ 4585 w 1663"/>
                <a:gd name="T9" fmla="*/ 48 h 309"/>
                <a:gd name="T10" fmla="*/ 10 w 1663"/>
                <a:gd name="T11" fmla="*/ 129 h 309"/>
                <a:gd name="T12" fmla="*/ 1 w 1663"/>
                <a:gd name="T13" fmla="*/ 147 h 309"/>
                <a:gd name="T14" fmla="*/ 580 w 1663"/>
                <a:gd name="T15" fmla="*/ 165 h 309"/>
                <a:gd name="T16" fmla="*/ 2040 w 1663"/>
                <a:gd name="T17" fmla="*/ 192 h 309"/>
                <a:gd name="T18" fmla="*/ 3033 w 1663"/>
                <a:gd name="T19" fmla="*/ 195 h 309"/>
                <a:gd name="T20" fmla="*/ 6717 w 1663"/>
                <a:gd name="T21" fmla="*/ 234 h 309"/>
                <a:gd name="T22" fmla="*/ 8386 w 1663"/>
                <a:gd name="T23" fmla="*/ 261 h 309"/>
                <a:gd name="T24" fmla="*/ 12192 w 1663"/>
                <a:gd name="T25" fmla="*/ 264 h 309"/>
                <a:gd name="T26" fmla="*/ 13857 w 1663"/>
                <a:gd name="T27" fmla="*/ 279 h 309"/>
                <a:gd name="T28" fmla="*/ 14507 w 1663"/>
                <a:gd name="T29" fmla="*/ 288 h 309"/>
                <a:gd name="T30" fmla="*/ 15876 w 1663"/>
                <a:gd name="T31" fmla="*/ 306 h 309"/>
                <a:gd name="T32" fmla="*/ 22334 w 1663"/>
                <a:gd name="T33" fmla="*/ 303 h 309"/>
                <a:gd name="T34" fmla="*/ 22683 w 1663"/>
                <a:gd name="T35" fmla="*/ 309 h 3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63"/>
                <a:gd name="T55" fmla="*/ 0 h 309"/>
                <a:gd name="T56" fmla="*/ 1663 w 1663"/>
                <a:gd name="T57" fmla="*/ 309 h 30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63" h="309">
                  <a:moveTo>
                    <a:pt x="1648" y="12"/>
                  </a:moveTo>
                  <a:cubicBezTo>
                    <a:pt x="1609" y="6"/>
                    <a:pt x="1573" y="6"/>
                    <a:pt x="1534" y="9"/>
                  </a:cubicBezTo>
                  <a:cubicBezTo>
                    <a:pt x="1495" y="7"/>
                    <a:pt x="1461" y="5"/>
                    <a:pt x="1423" y="0"/>
                  </a:cubicBezTo>
                  <a:cubicBezTo>
                    <a:pt x="1180" y="3"/>
                    <a:pt x="937" y="7"/>
                    <a:pt x="694" y="9"/>
                  </a:cubicBezTo>
                  <a:cubicBezTo>
                    <a:pt x="574" y="21"/>
                    <a:pt x="459" y="44"/>
                    <a:pt x="337" y="48"/>
                  </a:cubicBezTo>
                  <a:cubicBezTo>
                    <a:pt x="231" y="55"/>
                    <a:pt x="101" y="68"/>
                    <a:pt x="10" y="129"/>
                  </a:cubicBezTo>
                  <a:cubicBezTo>
                    <a:pt x="9" y="131"/>
                    <a:pt x="0" y="143"/>
                    <a:pt x="1" y="147"/>
                  </a:cubicBezTo>
                  <a:cubicBezTo>
                    <a:pt x="5" y="159"/>
                    <a:pt x="32" y="163"/>
                    <a:pt x="43" y="165"/>
                  </a:cubicBezTo>
                  <a:cubicBezTo>
                    <a:pt x="78" y="173"/>
                    <a:pt x="115" y="190"/>
                    <a:pt x="151" y="192"/>
                  </a:cubicBezTo>
                  <a:cubicBezTo>
                    <a:pt x="175" y="194"/>
                    <a:pt x="199" y="194"/>
                    <a:pt x="223" y="195"/>
                  </a:cubicBezTo>
                  <a:cubicBezTo>
                    <a:pt x="314" y="204"/>
                    <a:pt x="403" y="218"/>
                    <a:pt x="493" y="234"/>
                  </a:cubicBezTo>
                  <a:cubicBezTo>
                    <a:pt x="532" y="241"/>
                    <a:pt x="573" y="260"/>
                    <a:pt x="613" y="261"/>
                  </a:cubicBezTo>
                  <a:cubicBezTo>
                    <a:pt x="707" y="263"/>
                    <a:pt x="801" y="263"/>
                    <a:pt x="895" y="264"/>
                  </a:cubicBezTo>
                  <a:cubicBezTo>
                    <a:pt x="935" y="271"/>
                    <a:pt x="974" y="276"/>
                    <a:pt x="1015" y="279"/>
                  </a:cubicBezTo>
                  <a:cubicBezTo>
                    <a:pt x="1032" y="283"/>
                    <a:pt x="1044" y="286"/>
                    <a:pt x="1063" y="288"/>
                  </a:cubicBezTo>
                  <a:cubicBezTo>
                    <a:pt x="1096" y="296"/>
                    <a:pt x="1128" y="302"/>
                    <a:pt x="1162" y="306"/>
                  </a:cubicBezTo>
                  <a:cubicBezTo>
                    <a:pt x="1323" y="303"/>
                    <a:pt x="1478" y="301"/>
                    <a:pt x="1639" y="303"/>
                  </a:cubicBezTo>
                  <a:cubicBezTo>
                    <a:pt x="1653" y="307"/>
                    <a:pt x="1647" y="304"/>
                    <a:pt x="1663" y="309"/>
                  </a:cubicBezTo>
                </a:path>
              </a:pathLst>
            </a:custGeom>
            <a:pattFill prst="pct50">
              <a:fgClr>
                <a:schemeClr val="bg2"/>
              </a:fgClr>
              <a:bgClr>
                <a:srgbClr val="FFFFFF"/>
              </a:bgClr>
            </a:pattFill>
            <a:ln w="12700" cap="flat" cmpd="sng">
              <a:solidFill>
                <a:schemeClr val="tx1"/>
              </a:solidFill>
              <a:prstDash val="solid"/>
              <a:round/>
              <a:headEnd type="none" w="sm" len="sm"/>
              <a:tailEnd type="none" w="sm" len="sm"/>
            </a:ln>
          </p:spPr>
          <p:txBody>
            <a:bodyPr wrap="none" lIns="0" rIns="0" anchor="ctr"/>
            <a:lstStyle/>
            <a:p>
              <a:endParaRPr lang="en-US"/>
            </a:p>
          </p:txBody>
        </p:sp>
        <p:sp>
          <p:nvSpPr>
            <p:cNvPr id="87086" name="Rectangle 132"/>
            <p:cNvSpPr>
              <a:spLocks noChangeArrowheads="1"/>
            </p:cNvSpPr>
            <p:nvPr/>
          </p:nvSpPr>
          <p:spPr bwMode="auto">
            <a:xfrm rot="-1500000">
              <a:off x="624" y="3135"/>
              <a:ext cx="512" cy="181"/>
            </a:xfrm>
            <a:prstGeom prst="rect">
              <a:avLst/>
            </a:prstGeom>
            <a:solidFill>
              <a:schemeClr val="bg1"/>
            </a:solidFill>
            <a:ln w="12700">
              <a:solidFill>
                <a:schemeClr val="tx1"/>
              </a:solidFill>
              <a:miter lim="800000"/>
              <a:headEnd/>
              <a:tailEnd/>
            </a:ln>
          </p:spPr>
          <p:txBody>
            <a:bodyPr lIns="0" tIns="46038" rIns="0" bIns="46038">
              <a:spAutoFit/>
            </a:bodyPr>
            <a:lstStyle/>
            <a:p>
              <a:pPr algn="ctr" eaLnBrk="0" hangingPunct="0"/>
              <a:r>
                <a:rPr lang="en-US" sz="1200" b="1">
                  <a:latin typeface="Helvetica-Narrow" pitchFamily="34" charset="0"/>
                </a:rPr>
                <a:t>Quiescent</a:t>
              </a:r>
              <a:endParaRPr lang="en-US" sz="1200">
                <a:latin typeface="Helvetica-Narrow" pitchFamily="34" charset="0"/>
              </a:endParaRPr>
            </a:p>
          </p:txBody>
        </p:sp>
      </p:grpSp>
      <p:sp>
        <p:nvSpPr>
          <p:cNvPr id="87058" name="Rectangle 133"/>
          <p:cNvSpPr>
            <a:spLocks noChangeArrowheads="1"/>
          </p:cNvSpPr>
          <p:nvPr/>
        </p:nvSpPr>
        <p:spPr bwMode="auto">
          <a:xfrm>
            <a:off x="2641600" y="4838700"/>
            <a:ext cx="968375" cy="284163"/>
          </a:xfrm>
          <a:prstGeom prst="rect">
            <a:avLst/>
          </a:prstGeom>
          <a:solidFill>
            <a:schemeClr val="bg1"/>
          </a:solidFill>
          <a:ln w="9525">
            <a:solidFill>
              <a:schemeClr val="bg1"/>
            </a:solidFill>
            <a:miter lim="800000"/>
            <a:headEnd/>
            <a:tailEnd/>
          </a:ln>
        </p:spPr>
        <p:txBody>
          <a:bodyPr wrap="none" lIns="0" tIns="46038" rIns="0" bIns="46038">
            <a:spAutoFit/>
          </a:bodyPr>
          <a:lstStyle/>
          <a:p>
            <a:pPr eaLnBrk="0" hangingPunct="0"/>
            <a:r>
              <a:rPr lang="en-US" sz="1200" b="1">
                <a:latin typeface="Helvetica-Narrow" pitchFamily="34" charset="0"/>
              </a:rPr>
              <a:t>SO</a:t>
            </a:r>
            <a:r>
              <a:rPr lang="en-US" sz="1200" b="1" baseline="-25000">
                <a:latin typeface="Helvetica-Narrow" pitchFamily="34" charset="0"/>
              </a:rPr>
              <a:t>2</a:t>
            </a:r>
            <a:r>
              <a:rPr lang="en-US" sz="1200" b="1">
                <a:latin typeface="Helvetica-Narrow" pitchFamily="34" charset="0"/>
              </a:rPr>
              <a:t> </a:t>
            </a:r>
            <a:r>
              <a:rPr lang="en-US" sz="1200" b="1">
                <a:latin typeface="Symbol" pitchFamily="18" charset="2"/>
              </a:rPr>
              <a:t>®</a:t>
            </a:r>
            <a:r>
              <a:rPr lang="en-US" sz="1200" b="1">
                <a:latin typeface="Helvetica-Narrow" pitchFamily="34" charset="0"/>
              </a:rPr>
              <a:t> H</a:t>
            </a:r>
            <a:r>
              <a:rPr lang="en-US" sz="1200" b="1" baseline="-25000">
                <a:latin typeface="Helvetica-Narrow" pitchFamily="34" charset="0"/>
              </a:rPr>
              <a:t>2</a:t>
            </a:r>
            <a:r>
              <a:rPr lang="en-US" sz="1200" b="1">
                <a:latin typeface="Helvetica-Narrow" pitchFamily="34" charset="0"/>
              </a:rPr>
              <a:t>SO</a:t>
            </a:r>
            <a:r>
              <a:rPr lang="en-US" sz="1200" b="1" baseline="-25000">
                <a:latin typeface="Helvetica-Narrow" pitchFamily="34" charset="0"/>
              </a:rPr>
              <a:t>4</a:t>
            </a:r>
            <a:endParaRPr lang="en-US" sz="1200" baseline="-25000">
              <a:latin typeface="Helvetica-Narrow" pitchFamily="34" charset="0"/>
            </a:endParaRPr>
          </a:p>
        </p:txBody>
      </p:sp>
      <p:grpSp>
        <p:nvGrpSpPr>
          <p:cNvPr id="24" name="Group 134"/>
          <p:cNvGrpSpPr>
            <a:grpSpLocks/>
          </p:cNvGrpSpPr>
          <p:nvPr/>
        </p:nvGrpSpPr>
        <p:grpSpPr bwMode="auto">
          <a:xfrm>
            <a:off x="3844925" y="4838700"/>
            <a:ext cx="720725" cy="334963"/>
            <a:chOff x="2396" y="2988"/>
            <a:chExt cx="454" cy="211"/>
          </a:xfrm>
        </p:grpSpPr>
        <p:grpSp>
          <p:nvGrpSpPr>
            <p:cNvPr id="25" name="Group 135"/>
            <p:cNvGrpSpPr>
              <a:grpSpLocks/>
            </p:cNvGrpSpPr>
            <p:nvPr/>
          </p:nvGrpSpPr>
          <p:grpSpPr bwMode="auto">
            <a:xfrm>
              <a:off x="2396" y="2988"/>
              <a:ext cx="61" cy="13"/>
              <a:chOff x="2396" y="2988"/>
              <a:chExt cx="61" cy="13"/>
            </a:xfrm>
          </p:grpSpPr>
          <p:sp>
            <p:nvSpPr>
              <p:cNvPr id="87083" name="Oval 136"/>
              <p:cNvSpPr>
                <a:spLocks noChangeArrowheads="1"/>
              </p:cNvSpPr>
              <p:nvPr/>
            </p:nvSpPr>
            <p:spPr bwMode="auto">
              <a:xfrm>
                <a:off x="2444" y="2988"/>
                <a:ext cx="13" cy="13"/>
              </a:xfrm>
              <a:prstGeom prst="ellipse">
                <a:avLst/>
              </a:prstGeom>
              <a:noFill/>
              <a:ln w="12700">
                <a:solidFill>
                  <a:schemeClr val="tx1"/>
                </a:solidFill>
                <a:round/>
                <a:headEnd/>
                <a:tailEnd/>
              </a:ln>
            </p:spPr>
            <p:txBody>
              <a:bodyPr wrap="none" lIns="0" rIns="0" anchor="ctr"/>
              <a:lstStyle/>
              <a:p>
                <a:endParaRPr lang="en-US"/>
              </a:p>
            </p:txBody>
          </p:sp>
          <p:sp>
            <p:nvSpPr>
              <p:cNvPr id="87084" name="Oval 137"/>
              <p:cNvSpPr>
                <a:spLocks noChangeArrowheads="1"/>
              </p:cNvSpPr>
              <p:nvPr/>
            </p:nvSpPr>
            <p:spPr bwMode="auto">
              <a:xfrm>
                <a:off x="2396" y="2988"/>
                <a:ext cx="13" cy="13"/>
              </a:xfrm>
              <a:prstGeom prst="ellipse">
                <a:avLst/>
              </a:prstGeom>
              <a:noFill/>
              <a:ln w="12700">
                <a:solidFill>
                  <a:schemeClr val="tx1"/>
                </a:solidFill>
                <a:round/>
                <a:headEnd/>
                <a:tailEnd/>
              </a:ln>
            </p:spPr>
            <p:txBody>
              <a:bodyPr wrap="none" lIns="0" rIns="0" anchor="ctr"/>
              <a:lstStyle/>
              <a:p>
                <a:endParaRPr lang="en-US"/>
              </a:p>
            </p:txBody>
          </p:sp>
        </p:grpSp>
        <p:sp>
          <p:nvSpPr>
            <p:cNvPr id="87074" name="Oval 138"/>
            <p:cNvSpPr>
              <a:spLocks noChangeArrowheads="1"/>
            </p:cNvSpPr>
            <p:nvPr/>
          </p:nvSpPr>
          <p:spPr bwMode="auto">
            <a:xfrm>
              <a:off x="2396" y="3084"/>
              <a:ext cx="13" cy="13"/>
            </a:xfrm>
            <a:prstGeom prst="ellipse">
              <a:avLst/>
            </a:prstGeom>
            <a:noFill/>
            <a:ln w="12700">
              <a:solidFill>
                <a:schemeClr val="tx1"/>
              </a:solidFill>
              <a:round/>
              <a:headEnd/>
              <a:tailEnd/>
            </a:ln>
          </p:spPr>
          <p:txBody>
            <a:bodyPr wrap="none" lIns="0" rIns="0" anchor="ctr"/>
            <a:lstStyle/>
            <a:p>
              <a:endParaRPr lang="en-US"/>
            </a:p>
          </p:txBody>
        </p:sp>
        <p:sp>
          <p:nvSpPr>
            <p:cNvPr id="87075" name="Oval 139"/>
            <p:cNvSpPr>
              <a:spLocks noChangeArrowheads="1"/>
            </p:cNvSpPr>
            <p:nvPr/>
          </p:nvSpPr>
          <p:spPr bwMode="auto">
            <a:xfrm>
              <a:off x="2828" y="3180"/>
              <a:ext cx="22" cy="19"/>
            </a:xfrm>
            <a:prstGeom prst="ellipse">
              <a:avLst/>
            </a:prstGeom>
            <a:noFill/>
            <a:ln w="12700">
              <a:solidFill>
                <a:schemeClr val="tx1"/>
              </a:solidFill>
              <a:round/>
              <a:headEnd/>
              <a:tailEnd/>
            </a:ln>
          </p:spPr>
          <p:txBody>
            <a:bodyPr wrap="none" lIns="0" rIns="0" anchor="ctr"/>
            <a:lstStyle/>
            <a:p>
              <a:endParaRPr lang="en-US"/>
            </a:p>
          </p:txBody>
        </p:sp>
        <p:sp>
          <p:nvSpPr>
            <p:cNvPr id="87076" name="Oval 140"/>
            <p:cNvSpPr>
              <a:spLocks noChangeArrowheads="1"/>
            </p:cNvSpPr>
            <p:nvPr/>
          </p:nvSpPr>
          <p:spPr bwMode="auto">
            <a:xfrm>
              <a:off x="2540" y="3132"/>
              <a:ext cx="22" cy="19"/>
            </a:xfrm>
            <a:prstGeom prst="ellipse">
              <a:avLst/>
            </a:prstGeom>
            <a:noFill/>
            <a:ln w="12700">
              <a:solidFill>
                <a:schemeClr val="tx1"/>
              </a:solidFill>
              <a:round/>
              <a:headEnd/>
              <a:tailEnd/>
            </a:ln>
          </p:spPr>
          <p:txBody>
            <a:bodyPr wrap="none" lIns="0" rIns="0" anchor="ctr"/>
            <a:lstStyle/>
            <a:p>
              <a:endParaRPr lang="en-US"/>
            </a:p>
          </p:txBody>
        </p:sp>
        <p:sp>
          <p:nvSpPr>
            <p:cNvPr id="87077" name="Oval 141"/>
            <p:cNvSpPr>
              <a:spLocks noChangeArrowheads="1"/>
            </p:cNvSpPr>
            <p:nvPr/>
          </p:nvSpPr>
          <p:spPr bwMode="auto">
            <a:xfrm>
              <a:off x="2684" y="3132"/>
              <a:ext cx="22" cy="19"/>
            </a:xfrm>
            <a:prstGeom prst="ellipse">
              <a:avLst/>
            </a:prstGeom>
            <a:noFill/>
            <a:ln w="12700">
              <a:solidFill>
                <a:schemeClr val="tx1"/>
              </a:solidFill>
              <a:round/>
              <a:headEnd/>
              <a:tailEnd/>
            </a:ln>
          </p:spPr>
          <p:txBody>
            <a:bodyPr wrap="none" lIns="0" rIns="0" anchor="ctr"/>
            <a:lstStyle/>
            <a:p>
              <a:endParaRPr lang="en-US"/>
            </a:p>
          </p:txBody>
        </p:sp>
        <p:sp>
          <p:nvSpPr>
            <p:cNvPr id="87078" name="Oval 142"/>
            <p:cNvSpPr>
              <a:spLocks noChangeArrowheads="1"/>
            </p:cNvSpPr>
            <p:nvPr/>
          </p:nvSpPr>
          <p:spPr bwMode="auto">
            <a:xfrm>
              <a:off x="2444" y="3180"/>
              <a:ext cx="22" cy="19"/>
            </a:xfrm>
            <a:prstGeom prst="ellipse">
              <a:avLst/>
            </a:prstGeom>
            <a:noFill/>
            <a:ln w="12700">
              <a:solidFill>
                <a:schemeClr val="tx1"/>
              </a:solidFill>
              <a:round/>
              <a:headEnd/>
              <a:tailEnd/>
            </a:ln>
          </p:spPr>
          <p:txBody>
            <a:bodyPr wrap="none" lIns="0" rIns="0" anchor="ctr"/>
            <a:lstStyle/>
            <a:p>
              <a:endParaRPr lang="en-US"/>
            </a:p>
          </p:txBody>
        </p:sp>
        <p:sp>
          <p:nvSpPr>
            <p:cNvPr id="87079" name="Oval 143"/>
            <p:cNvSpPr>
              <a:spLocks noChangeArrowheads="1"/>
            </p:cNvSpPr>
            <p:nvPr/>
          </p:nvSpPr>
          <p:spPr bwMode="auto">
            <a:xfrm>
              <a:off x="2732" y="3036"/>
              <a:ext cx="13" cy="13"/>
            </a:xfrm>
            <a:prstGeom prst="ellipse">
              <a:avLst/>
            </a:prstGeom>
            <a:noFill/>
            <a:ln w="12700">
              <a:solidFill>
                <a:schemeClr val="tx1"/>
              </a:solidFill>
              <a:round/>
              <a:headEnd/>
              <a:tailEnd/>
            </a:ln>
          </p:spPr>
          <p:txBody>
            <a:bodyPr wrap="none" lIns="0" rIns="0" anchor="ctr"/>
            <a:lstStyle/>
            <a:p>
              <a:endParaRPr lang="en-US"/>
            </a:p>
          </p:txBody>
        </p:sp>
        <p:sp>
          <p:nvSpPr>
            <p:cNvPr id="87080" name="Oval 144"/>
            <p:cNvSpPr>
              <a:spLocks noChangeArrowheads="1"/>
            </p:cNvSpPr>
            <p:nvPr/>
          </p:nvSpPr>
          <p:spPr bwMode="auto">
            <a:xfrm>
              <a:off x="2540" y="3036"/>
              <a:ext cx="13" cy="13"/>
            </a:xfrm>
            <a:prstGeom prst="ellipse">
              <a:avLst/>
            </a:prstGeom>
            <a:noFill/>
            <a:ln w="12700">
              <a:solidFill>
                <a:schemeClr val="tx1"/>
              </a:solidFill>
              <a:round/>
              <a:headEnd/>
              <a:tailEnd/>
            </a:ln>
          </p:spPr>
          <p:txBody>
            <a:bodyPr wrap="none" lIns="0" rIns="0" anchor="ctr"/>
            <a:lstStyle/>
            <a:p>
              <a:endParaRPr lang="en-US"/>
            </a:p>
          </p:txBody>
        </p:sp>
        <p:sp>
          <p:nvSpPr>
            <p:cNvPr id="87081" name="Oval 145"/>
            <p:cNvSpPr>
              <a:spLocks noChangeArrowheads="1"/>
            </p:cNvSpPr>
            <p:nvPr/>
          </p:nvSpPr>
          <p:spPr bwMode="auto">
            <a:xfrm>
              <a:off x="2828" y="3036"/>
              <a:ext cx="13" cy="13"/>
            </a:xfrm>
            <a:prstGeom prst="ellipse">
              <a:avLst/>
            </a:prstGeom>
            <a:noFill/>
            <a:ln w="12700">
              <a:solidFill>
                <a:schemeClr val="tx1"/>
              </a:solidFill>
              <a:round/>
              <a:headEnd/>
              <a:tailEnd/>
            </a:ln>
          </p:spPr>
          <p:txBody>
            <a:bodyPr wrap="none" lIns="0" rIns="0" anchor="ctr"/>
            <a:lstStyle/>
            <a:p>
              <a:endParaRPr lang="en-US"/>
            </a:p>
          </p:txBody>
        </p:sp>
        <p:sp>
          <p:nvSpPr>
            <p:cNvPr id="87082" name="Oval 146"/>
            <p:cNvSpPr>
              <a:spLocks noChangeArrowheads="1"/>
            </p:cNvSpPr>
            <p:nvPr/>
          </p:nvSpPr>
          <p:spPr bwMode="auto">
            <a:xfrm>
              <a:off x="2636" y="3036"/>
              <a:ext cx="13" cy="13"/>
            </a:xfrm>
            <a:prstGeom prst="ellipse">
              <a:avLst/>
            </a:prstGeom>
            <a:noFill/>
            <a:ln w="12700">
              <a:solidFill>
                <a:schemeClr val="tx1"/>
              </a:solidFill>
              <a:round/>
              <a:headEnd/>
              <a:tailEnd/>
            </a:ln>
          </p:spPr>
          <p:txBody>
            <a:bodyPr wrap="none" lIns="0" rIns="0" anchor="ctr"/>
            <a:lstStyle/>
            <a:p>
              <a:endParaRPr lang="en-US"/>
            </a:p>
          </p:txBody>
        </p:sp>
      </p:grpSp>
      <p:sp>
        <p:nvSpPr>
          <p:cNvPr id="87060" name="Rectangle 147"/>
          <p:cNvSpPr>
            <a:spLocks noChangeArrowheads="1"/>
          </p:cNvSpPr>
          <p:nvPr/>
        </p:nvSpPr>
        <p:spPr bwMode="auto">
          <a:xfrm>
            <a:off x="1054100" y="1728788"/>
            <a:ext cx="800100" cy="284162"/>
          </a:xfrm>
          <a:prstGeom prst="rect">
            <a:avLst/>
          </a:prstGeom>
          <a:solidFill>
            <a:schemeClr val="bg1"/>
          </a:solidFill>
          <a:ln w="9525">
            <a:solidFill>
              <a:schemeClr val="bg1"/>
            </a:solidFill>
            <a:miter lim="800000"/>
            <a:headEnd/>
            <a:tailEnd/>
          </a:ln>
        </p:spPr>
        <p:txBody>
          <a:bodyPr lIns="0" tIns="46038" rIns="0" bIns="46038">
            <a:spAutoFit/>
          </a:bodyPr>
          <a:lstStyle/>
          <a:p>
            <a:pPr eaLnBrk="0" hangingPunct="0"/>
            <a:r>
              <a:rPr lang="en-US" sz="1200" b="1">
                <a:latin typeface="Symbol" pitchFamily="18" charset="2"/>
              </a:rPr>
              <a:t>®</a:t>
            </a:r>
            <a:r>
              <a:rPr lang="en-US" sz="1200" b="1">
                <a:latin typeface="Helvetica-Narrow" pitchFamily="34" charset="0"/>
              </a:rPr>
              <a:t> H</a:t>
            </a:r>
            <a:r>
              <a:rPr lang="en-US" sz="1200" b="1" baseline="-25000">
                <a:latin typeface="Helvetica-Narrow" pitchFamily="34" charset="0"/>
              </a:rPr>
              <a:t>2</a:t>
            </a:r>
            <a:r>
              <a:rPr lang="en-US" sz="1200" b="1">
                <a:latin typeface="Helvetica-Narrow" pitchFamily="34" charset="0"/>
              </a:rPr>
              <a:t>SO</a:t>
            </a:r>
            <a:r>
              <a:rPr lang="en-US" sz="1200" b="1" baseline="-25000">
                <a:latin typeface="Helvetica-Narrow" pitchFamily="34" charset="0"/>
              </a:rPr>
              <a:t>4</a:t>
            </a:r>
            <a:endParaRPr lang="en-US" sz="1200" baseline="-25000">
              <a:latin typeface="Helvetica-Narrow" pitchFamily="34" charset="0"/>
            </a:endParaRPr>
          </a:p>
        </p:txBody>
      </p:sp>
      <p:sp>
        <p:nvSpPr>
          <p:cNvPr id="87061" name="Rectangle 148"/>
          <p:cNvSpPr>
            <a:spLocks noChangeArrowheads="1"/>
          </p:cNvSpPr>
          <p:nvPr/>
        </p:nvSpPr>
        <p:spPr bwMode="auto">
          <a:xfrm>
            <a:off x="1728788" y="2260600"/>
            <a:ext cx="295275" cy="588963"/>
          </a:xfrm>
          <a:prstGeom prst="rect">
            <a:avLst/>
          </a:prstGeom>
          <a:solidFill>
            <a:schemeClr val="bg1"/>
          </a:solidFill>
          <a:ln w="9525">
            <a:solidFill>
              <a:schemeClr val="bg1"/>
            </a:solidFill>
            <a:miter lim="800000"/>
            <a:headEnd/>
            <a:tailEnd/>
          </a:ln>
        </p:spPr>
        <p:txBody>
          <a:bodyPr wrap="none" lIns="0" tIns="46038" rIns="0" bIns="46038">
            <a:spAutoFit/>
          </a:bodyPr>
          <a:lstStyle/>
          <a:p>
            <a:pPr algn="ctr" eaLnBrk="0" hangingPunct="0"/>
            <a:r>
              <a:rPr lang="en-US" sz="1200" b="1">
                <a:latin typeface="Helvetica-Narrow" pitchFamily="34" charset="0"/>
              </a:rPr>
              <a:t>CO</a:t>
            </a:r>
            <a:r>
              <a:rPr lang="en-US" sz="1200" b="1" baseline="-25000">
                <a:latin typeface="Helvetica-Narrow" pitchFamily="34" charset="0"/>
              </a:rPr>
              <a:t>2</a:t>
            </a:r>
          </a:p>
          <a:p>
            <a:pPr algn="ctr" eaLnBrk="0" hangingPunct="0"/>
            <a:endParaRPr lang="en-US" sz="800">
              <a:latin typeface="Helvetica-Narrow" pitchFamily="34" charset="0"/>
            </a:endParaRPr>
          </a:p>
          <a:p>
            <a:pPr algn="ctr" eaLnBrk="0" hangingPunct="0"/>
            <a:r>
              <a:rPr lang="en-US" sz="1200" b="1">
                <a:latin typeface="Helvetica-Narrow" pitchFamily="34" charset="0"/>
              </a:rPr>
              <a:t>H</a:t>
            </a:r>
            <a:r>
              <a:rPr lang="en-US" sz="1200" b="1" baseline="-25000">
                <a:latin typeface="Helvetica-Narrow" pitchFamily="34" charset="0"/>
              </a:rPr>
              <a:t>2</a:t>
            </a:r>
            <a:r>
              <a:rPr lang="en-US" sz="1200" b="1">
                <a:latin typeface="Helvetica-Narrow" pitchFamily="34" charset="0"/>
              </a:rPr>
              <a:t>O</a:t>
            </a:r>
            <a:endParaRPr lang="en-US" sz="1200">
              <a:latin typeface="Helvetica-Narrow" pitchFamily="34" charset="0"/>
            </a:endParaRPr>
          </a:p>
        </p:txBody>
      </p:sp>
      <p:grpSp>
        <p:nvGrpSpPr>
          <p:cNvPr id="26" name="Group 149"/>
          <p:cNvGrpSpPr>
            <a:grpSpLocks/>
          </p:cNvGrpSpPr>
          <p:nvPr/>
        </p:nvGrpSpPr>
        <p:grpSpPr bwMode="auto">
          <a:xfrm>
            <a:off x="2438400" y="671513"/>
            <a:ext cx="2917825" cy="1784350"/>
            <a:chOff x="1536" y="423"/>
            <a:chExt cx="1838" cy="1124"/>
          </a:xfrm>
        </p:grpSpPr>
        <p:sp>
          <p:nvSpPr>
            <p:cNvPr id="87066" name="Rectangle 150"/>
            <p:cNvSpPr>
              <a:spLocks noChangeArrowheads="1"/>
            </p:cNvSpPr>
            <p:nvPr/>
          </p:nvSpPr>
          <p:spPr bwMode="auto">
            <a:xfrm>
              <a:off x="2499" y="809"/>
              <a:ext cx="531" cy="173"/>
            </a:xfrm>
            <a:prstGeom prst="rect">
              <a:avLst/>
            </a:prstGeom>
            <a:noFill/>
            <a:ln w="9525">
              <a:noFill/>
              <a:miter lim="800000"/>
              <a:headEnd/>
              <a:tailEnd/>
            </a:ln>
          </p:spPr>
          <p:txBody>
            <a:bodyPr wrap="none" lIns="0" tIns="46038" rIns="0" bIns="46038">
              <a:spAutoFit/>
            </a:bodyPr>
            <a:lstStyle/>
            <a:p>
              <a:pPr eaLnBrk="0" hangingPunct="0"/>
              <a:r>
                <a:rPr lang="en-US" sz="1200" b="1" i="1" dirty="0">
                  <a:solidFill>
                    <a:schemeClr val="accent2"/>
                  </a:solidFill>
                  <a:latin typeface="Helvetica-Narrow" pitchFamily="34" charset="0"/>
                </a:rPr>
                <a:t>backscatter</a:t>
              </a:r>
              <a:endParaRPr lang="en-US" sz="1200" i="1" dirty="0">
                <a:solidFill>
                  <a:schemeClr val="accent2"/>
                </a:solidFill>
                <a:latin typeface="Helvetica-Narrow" pitchFamily="34" charset="0"/>
              </a:endParaRPr>
            </a:p>
          </p:txBody>
        </p:sp>
        <p:sp>
          <p:nvSpPr>
            <p:cNvPr id="87067" name="Rectangle 151"/>
            <p:cNvSpPr>
              <a:spLocks noChangeArrowheads="1"/>
            </p:cNvSpPr>
            <p:nvPr/>
          </p:nvSpPr>
          <p:spPr bwMode="auto">
            <a:xfrm>
              <a:off x="1536" y="957"/>
              <a:ext cx="885" cy="294"/>
            </a:xfrm>
            <a:prstGeom prst="rect">
              <a:avLst/>
            </a:prstGeom>
            <a:solidFill>
              <a:schemeClr val="bg1"/>
            </a:solidFill>
            <a:ln w="9525">
              <a:solidFill>
                <a:schemeClr val="bg1"/>
              </a:solidFill>
              <a:miter lim="800000"/>
              <a:headEnd/>
              <a:tailEnd/>
            </a:ln>
          </p:spPr>
          <p:txBody>
            <a:bodyPr lIns="0" tIns="46038" rIns="0" bIns="46038">
              <a:spAutoFit/>
            </a:bodyPr>
            <a:lstStyle/>
            <a:p>
              <a:pPr algn="ctr" eaLnBrk="0" hangingPunct="0"/>
              <a:r>
                <a:rPr lang="en-US" sz="1200" b="1" i="1">
                  <a:solidFill>
                    <a:schemeClr val="accent2"/>
                  </a:solidFill>
                  <a:latin typeface="Helvetica-Narrow" pitchFamily="34" charset="0"/>
                </a:rPr>
                <a:t>absorption</a:t>
              </a:r>
              <a:br>
                <a:rPr lang="en-US" sz="1200" b="1" i="1">
                  <a:solidFill>
                    <a:schemeClr val="accent2"/>
                  </a:solidFill>
                  <a:latin typeface="Helvetica-Narrow" pitchFamily="34" charset="0"/>
                </a:rPr>
              </a:br>
              <a:r>
                <a:rPr lang="en-US" sz="1200" b="1" i="1">
                  <a:solidFill>
                    <a:schemeClr val="accent2"/>
                  </a:solidFill>
                  <a:latin typeface="Helvetica-Narrow" pitchFamily="34" charset="0"/>
                </a:rPr>
                <a:t>(near IR)</a:t>
              </a:r>
              <a:endParaRPr lang="en-US" sz="1200" i="1">
                <a:solidFill>
                  <a:srgbClr val="66FF33"/>
                </a:solidFill>
                <a:latin typeface="Helvetica-Narrow" pitchFamily="34" charset="0"/>
              </a:endParaRPr>
            </a:p>
          </p:txBody>
        </p:sp>
        <p:sp>
          <p:nvSpPr>
            <p:cNvPr id="87068" name="Rectangle 152"/>
            <p:cNvSpPr>
              <a:spLocks noChangeArrowheads="1"/>
            </p:cNvSpPr>
            <p:nvPr/>
          </p:nvSpPr>
          <p:spPr bwMode="auto">
            <a:xfrm>
              <a:off x="2462" y="999"/>
              <a:ext cx="673" cy="179"/>
            </a:xfrm>
            <a:prstGeom prst="rect">
              <a:avLst/>
            </a:prstGeom>
            <a:solidFill>
              <a:schemeClr val="bg1"/>
            </a:solidFill>
            <a:ln w="9525">
              <a:solidFill>
                <a:schemeClr val="bg1"/>
              </a:solidFill>
              <a:miter lim="800000"/>
              <a:headEnd/>
              <a:tailEnd/>
            </a:ln>
          </p:spPr>
          <p:txBody>
            <a:bodyPr lIns="0" tIns="46038" rIns="0" bIns="46038">
              <a:spAutoFit/>
            </a:bodyPr>
            <a:lstStyle/>
            <a:p>
              <a:pPr algn="ctr" eaLnBrk="0" hangingPunct="0"/>
              <a:r>
                <a:rPr lang="en-US" sz="1200" b="1" dirty="0">
                  <a:solidFill>
                    <a:srgbClr val="C00000"/>
                  </a:solidFill>
                  <a:latin typeface="Helvetica-Narrow" pitchFamily="34" charset="0"/>
                </a:rPr>
                <a:t>Solar Heating</a:t>
              </a:r>
            </a:p>
          </p:txBody>
        </p:sp>
        <p:sp>
          <p:nvSpPr>
            <p:cNvPr id="87069" name="Rectangle 153"/>
            <p:cNvSpPr>
              <a:spLocks noChangeArrowheads="1"/>
            </p:cNvSpPr>
            <p:nvPr/>
          </p:nvSpPr>
          <p:spPr bwMode="auto">
            <a:xfrm>
              <a:off x="2802" y="426"/>
              <a:ext cx="572" cy="291"/>
            </a:xfrm>
            <a:prstGeom prst="rect">
              <a:avLst/>
            </a:prstGeom>
            <a:noFill/>
            <a:ln w="9525">
              <a:noFill/>
              <a:miter lim="800000"/>
              <a:headEnd/>
              <a:tailEnd/>
            </a:ln>
          </p:spPr>
          <p:txBody>
            <a:bodyPr wrap="none" lIns="0" tIns="46038" rIns="0" bIns="46038">
              <a:spAutoFit/>
            </a:bodyPr>
            <a:lstStyle/>
            <a:p>
              <a:pPr algn="ctr" eaLnBrk="0" hangingPunct="0"/>
              <a:r>
                <a:rPr lang="en-US" sz="1200" b="1" dirty="0">
                  <a:solidFill>
                    <a:srgbClr val="C00000"/>
                  </a:solidFill>
                  <a:latin typeface="Helvetica-Narrow" pitchFamily="34" charset="0"/>
                </a:rPr>
                <a:t>More Reflected</a:t>
              </a:r>
            </a:p>
            <a:p>
              <a:pPr algn="ctr" eaLnBrk="0" hangingPunct="0"/>
              <a:r>
                <a:rPr lang="en-US" sz="1200" b="1" dirty="0">
                  <a:solidFill>
                    <a:srgbClr val="C00000"/>
                  </a:solidFill>
                  <a:latin typeface="Helvetica-Narrow" pitchFamily="34" charset="0"/>
                </a:rPr>
                <a:t>Solar Flux</a:t>
              </a:r>
            </a:p>
          </p:txBody>
        </p:sp>
        <p:sp>
          <p:nvSpPr>
            <p:cNvPr id="87070" name="Freeform 154"/>
            <p:cNvSpPr>
              <a:spLocks/>
            </p:cNvSpPr>
            <p:nvPr/>
          </p:nvSpPr>
          <p:spPr bwMode="auto">
            <a:xfrm>
              <a:off x="2001" y="438"/>
              <a:ext cx="390" cy="534"/>
            </a:xfrm>
            <a:custGeom>
              <a:avLst/>
              <a:gdLst>
                <a:gd name="T0" fmla="*/ 0 w 321"/>
                <a:gd name="T1" fmla="*/ 0 h 534"/>
                <a:gd name="T2" fmla="*/ 6745007 w 321"/>
                <a:gd name="T3" fmla="*/ 30 h 534"/>
                <a:gd name="T4" fmla="*/ 4772895 w 321"/>
                <a:gd name="T5" fmla="*/ 108 h 534"/>
                <a:gd name="T6" fmla="*/ 9539890 w 321"/>
                <a:gd name="T7" fmla="*/ 138 h 534"/>
                <a:gd name="T8" fmla="*/ 7922054 w 321"/>
                <a:gd name="T9" fmla="*/ 228 h 534"/>
                <a:gd name="T10" fmla="*/ 13864619 w 321"/>
                <a:gd name="T11" fmla="*/ 252 h 534"/>
                <a:gd name="T12" fmla="*/ 11109601 w 321"/>
                <a:gd name="T13" fmla="*/ 330 h 534"/>
                <a:gd name="T14" fmla="*/ 16631474 w 321"/>
                <a:gd name="T15" fmla="*/ 354 h 534"/>
                <a:gd name="T16" fmla="*/ 15407949 w 321"/>
                <a:gd name="T17" fmla="*/ 432 h 534"/>
                <a:gd name="T18" fmla="*/ 20577850 w 321"/>
                <a:gd name="T19" fmla="*/ 456 h 534"/>
                <a:gd name="T20" fmla="*/ 19018818 w 321"/>
                <a:gd name="T21" fmla="*/ 534 h 5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1"/>
                <a:gd name="T34" fmla="*/ 0 h 534"/>
                <a:gd name="T35" fmla="*/ 321 w 321"/>
                <a:gd name="T36" fmla="*/ 534 h 5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1" h="534">
                  <a:moveTo>
                    <a:pt x="0" y="0"/>
                  </a:moveTo>
                  <a:cubicBezTo>
                    <a:pt x="45" y="6"/>
                    <a:pt x="90" y="12"/>
                    <a:pt x="102" y="30"/>
                  </a:cubicBezTo>
                  <a:cubicBezTo>
                    <a:pt x="114" y="48"/>
                    <a:pt x="65" y="90"/>
                    <a:pt x="72" y="108"/>
                  </a:cubicBezTo>
                  <a:cubicBezTo>
                    <a:pt x="79" y="126"/>
                    <a:pt x="136" y="118"/>
                    <a:pt x="144" y="138"/>
                  </a:cubicBezTo>
                  <a:cubicBezTo>
                    <a:pt x="152" y="158"/>
                    <a:pt x="109" y="209"/>
                    <a:pt x="120" y="228"/>
                  </a:cubicBezTo>
                  <a:cubicBezTo>
                    <a:pt x="131" y="247"/>
                    <a:pt x="202" y="235"/>
                    <a:pt x="210" y="252"/>
                  </a:cubicBezTo>
                  <a:cubicBezTo>
                    <a:pt x="218" y="269"/>
                    <a:pt x="161" y="313"/>
                    <a:pt x="168" y="330"/>
                  </a:cubicBezTo>
                  <a:cubicBezTo>
                    <a:pt x="175" y="347"/>
                    <a:pt x="241" y="337"/>
                    <a:pt x="252" y="354"/>
                  </a:cubicBezTo>
                  <a:cubicBezTo>
                    <a:pt x="263" y="371"/>
                    <a:pt x="224" y="415"/>
                    <a:pt x="234" y="432"/>
                  </a:cubicBezTo>
                  <a:cubicBezTo>
                    <a:pt x="244" y="449"/>
                    <a:pt x="303" y="439"/>
                    <a:pt x="312" y="456"/>
                  </a:cubicBezTo>
                  <a:cubicBezTo>
                    <a:pt x="321" y="473"/>
                    <a:pt x="292" y="521"/>
                    <a:pt x="288" y="534"/>
                  </a:cubicBezTo>
                </a:path>
              </a:pathLst>
            </a:custGeom>
            <a:noFill/>
            <a:ln w="76200" cap="flat" cmpd="sng">
              <a:solidFill>
                <a:srgbClr val="FF9933"/>
              </a:solidFill>
              <a:prstDash val="solid"/>
              <a:round/>
              <a:headEnd type="none" w="sm" len="sm"/>
              <a:tailEnd type="triangle" w="sm" len="sm"/>
            </a:ln>
          </p:spPr>
          <p:txBody>
            <a:bodyPr wrap="none" lIns="0" rIns="0" anchor="ctr"/>
            <a:lstStyle/>
            <a:p>
              <a:endParaRPr lang="en-US"/>
            </a:p>
          </p:txBody>
        </p:sp>
        <p:sp>
          <p:nvSpPr>
            <p:cNvPr id="87071" name="Freeform 155"/>
            <p:cNvSpPr>
              <a:spLocks/>
            </p:cNvSpPr>
            <p:nvPr/>
          </p:nvSpPr>
          <p:spPr bwMode="auto">
            <a:xfrm>
              <a:off x="2352" y="975"/>
              <a:ext cx="321" cy="572"/>
            </a:xfrm>
            <a:custGeom>
              <a:avLst/>
              <a:gdLst>
                <a:gd name="T0" fmla="*/ 0 w 330"/>
                <a:gd name="T1" fmla="*/ 0 h 545"/>
                <a:gd name="T2" fmla="*/ 20 w 330"/>
                <a:gd name="T3" fmla="*/ 611 h 545"/>
                <a:gd name="T4" fmla="*/ 18 w 330"/>
                <a:gd name="T5" fmla="*/ 1842 h 545"/>
                <a:gd name="T6" fmla="*/ 33 w 330"/>
                <a:gd name="T7" fmla="*/ 2315 h 545"/>
                <a:gd name="T8" fmla="*/ 26 w 330"/>
                <a:gd name="T9" fmla="*/ 3720 h 545"/>
                <a:gd name="T10" fmla="*/ 45 w 330"/>
                <a:gd name="T11" fmla="*/ 4097 h 545"/>
                <a:gd name="T12" fmla="*/ 37 w 330"/>
                <a:gd name="T13" fmla="*/ 5339 h 545"/>
                <a:gd name="T14" fmla="*/ 52 w 330"/>
                <a:gd name="T15" fmla="*/ 5724 h 545"/>
                <a:gd name="T16" fmla="*/ 49 w 330"/>
                <a:gd name="T17" fmla="*/ 6946 h 545"/>
                <a:gd name="T18" fmla="*/ 57 w 330"/>
                <a:gd name="T19" fmla="*/ 7452 h 545"/>
                <a:gd name="T20" fmla="*/ 65 w 330"/>
                <a:gd name="T21" fmla="*/ 8405 h 545"/>
                <a:gd name="T22" fmla="*/ 69 w 330"/>
                <a:gd name="T23" fmla="*/ 8490 h 5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0"/>
                <a:gd name="T37" fmla="*/ 0 h 545"/>
                <a:gd name="T38" fmla="*/ 330 w 330"/>
                <a:gd name="T39" fmla="*/ 545 h 5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0" h="545">
                  <a:moveTo>
                    <a:pt x="0" y="0"/>
                  </a:moveTo>
                  <a:cubicBezTo>
                    <a:pt x="17" y="6"/>
                    <a:pt x="93" y="19"/>
                    <a:pt x="105" y="39"/>
                  </a:cubicBezTo>
                  <a:cubicBezTo>
                    <a:pt x="117" y="59"/>
                    <a:pt x="68" y="99"/>
                    <a:pt x="75" y="117"/>
                  </a:cubicBezTo>
                  <a:cubicBezTo>
                    <a:pt x="82" y="135"/>
                    <a:pt x="139" y="127"/>
                    <a:pt x="147" y="147"/>
                  </a:cubicBezTo>
                  <a:cubicBezTo>
                    <a:pt x="155" y="167"/>
                    <a:pt x="112" y="218"/>
                    <a:pt x="123" y="237"/>
                  </a:cubicBezTo>
                  <a:cubicBezTo>
                    <a:pt x="134" y="256"/>
                    <a:pt x="205" y="244"/>
                    <a:pt x="213" y="261"/>
                  </a:cubicBezTo>
                  <a:cubicBezTo>
                    <a:pt x="221" y="278"/>
                    <a:pt x="164" y="322"/>
                    <a:pt x="171" y="339"/>
                  </a:cubicBezTo>
                  <a:cubicBezTo>
                    <a:pt x="178" y="356"/>
                    <a:pt x="244" y="346"/>
                    <a:pt x="255" y="363"/>
                  </a:cubicBezTo>
                  <a:cubicBezTo>
                    <a:pt x="266" y="380"/>
                    <a:pt x="233" y="423"/>
                    <a:pt x="237" y="441"/>
                  </a:cubicBezTo>
                  <a:cubicBezTo>
                    <a:pt x="241" y="459"/>
                    <a:pt x="270" y="459"/>
                    <a:pt x="282" y="474"/>
                  </a:cubicBezTo>
                  <a:cubicBezTo>
                    <a:pt x="294" y="489"/>
                    <a:pt x="301" y="523"/>
                    <a:pt x="309" y="534"/>
                  </a:cubicBezTo>
                  <a:cubicBezTo>
                    <a:pt x="317" y="545"/>
                    <a:pt x="326" y="539"/>
                    <a:pt x="330" y="540"/>
                  </a:cubicBezTo>
                </a:path>
              </a:pathLst>
            </a:custGeom>
            <a:noFill/>
            <a:ln w="57150" cap="flat" cmpd="sng">
              <a:solidFill>
                <a:srgbClr val="FF9933"/>
              </a:solidFill>
              <a:prstDash val="solid"/>
              <a:round/>
              <a:headEnd type="none" w="sm" len="sm"/>
              <a:tailEnd type="triangle" w="sm" len="sm"/>
            </a:ln>
          </p:spPr>
          <p:txBody>
            <a:bodyPr wrap="none" lIns="0" rIns="0" anchor="ctr"/>
            <a:lstStyle/>
            <a:p>
              <a:endParaRPr lang="en-US"/>
            </a:p>
          </p:txBody>
        </p:sp>
        <p:sp>
          <p:nvSpPr>
            <p:cNvPr id="87072" name="Freeform 156"/>
            <p:cNvSpPr>
              <a:spLocks/>
            </p:cNvSpPr>
            <p:nvPr/>
          </p:nvSpPr>
          <p:spPr bwMode="auto">
            <a:xfrm>
              <a:off x="2361" y="423"/>
              <a:ext cx="325" cy="534"/>
            </a:xfrm>
            <a:custGeom>
              <a:avLst/>
              <a:gdLst>
                <a:gd name="T0" fmla="*/ 0 w 325"/>
                <a:gd name="T1" fmla="*/ 534 h 534"/>
                <a:gd name="T2" fmla="*/ 102 w 325"/>
                <a:gd name="T3" fmla="*/ 504 h 534"/>
                <a:gd name="T4" fmla="*/ 72 w 325"/>
                <a:gd name="T5" fmla="*/ 426 h 534"/>
                <a:gd name="T6" fmla="*/ 144 w 325"/>
                <a:gd name="T7" fmla="*/ 396 h 534"/>
                <a:gd name="T8" fmla="*/ 120 w 325"/>
                <a:gd name="T9" fmla="*/ 306 h 534"/>
                <a:gd name="T10" fmla="*/ 210 w 325"/>
                <a:gd name="T11" fmla="*/ 282 h 534"/>
                <a:gd name="T12" fmla="*/ 168 w 325"/>
                <a:gd name="T13" fmla="*/ 204 h 534"/>
                <a:gd name="T14" fmla="*/ 252 w 325"/>
                <a:gd name="T15" fmla="*/ 180 h 534"/>
                <a:gd name="T16" fmla="*/ 234 w 325"/>
                <a:gd name="T17" fmla="*/ 102 h 534"/>
                <a:gd name="T18" fmla="*/ 312 w 325"/>
                <a:gd name="T19" fmla="*/ 78 h 534"/>
                <a:gd name="T20" fmla="*/ 312 w 325"/>
                <a:gd name="T21" fmla="*/ 0 h 5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5"/>
                <a:gd name="T34" fmla="*/ 0 h 534"/>
                <a:gd name="T35" fmla="*/ 325 w 325"/>
                <a:gd name="T36" fmla="*/ 534 h 5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5" h="534">
                  <a:moveTo>
                    <a:pt x="0" y="534"/>
                  </a:moveTo>
                  <a:cubicBezTo>
                    <a:pt x="45" y="528"/>
                    <a:pt x="90" y="522"/>
                    <a:pt x="102" y="504"/>
                  </a:cubicBezTo>
                  <a:cubicBezTo>
                    <a:pt x="114" y="486"/>
                    <a:pt x="65" y="444"/>
                    <a:pt x="72" y="426"/>
                  </a:cubicBezTo>
                  <a:cubicBezTo>
                    <a:pt x="79" y="408"/>
                    <a:pt x="136" y="416"/>
                    <a:pt x="144" y="396"/>
                  </a:cubicBezTo>
                  <a:cubicBezTo>
                    <a:pt x="152" y="376"/>
                    <a:pt x="109" y="325"/>
                    <a:pt x="120" y="306"/>
                  </a:cubicBezTo>
                  <a:cubicBezTo>
                    <a:pt x="131" y="287"/>
                    <a:pt x="202" y="299"/>
                    <a:pt x="210" y="282"/>
                  </a:cubicBezTo>
                  <a:cubicBezTo>
                    <a:pt x="218" y="265"/>
                    <a:pt x="161" y="221"/>
                    <a:pt x="168" y="204"/>
                  </a:cubicBezTo>
                  <a:cubicBezTo>
                    <a:pt x="175" y="187"/>
                    <a:pt x="241" y="197"/>
                    <a:pt x="252" y="180"/>
                  </a:cubicBezTo>
                  <a:cubicBezTo>
                    <a:pt x="263" y="163"/>
                    <a:pt x="224" y="119"/>
                    <a:pt x="234" y="102"/>
                  </a:cubicBezTo>
                  <a:cubicBezTo>
                    <a:pt x="244" y="85"/>
                    <a:pt x="299" y="95"/>
                    <a:pt x="312" y="78"/>
                  </a:cubicBezTo>
                  <a:cubicBezTo>
                    <a:pt x="325" y="61"/>
                    <a:pt x="312" y="16"/>
                    <a:pt x="312" y="0"/>
                  </a:cubicBezTo>
                </a:path>
              </a:pathLst>
            </a:custGeom>
            <a:noFill/>
            <a:ln w="12700" cap="flat" cmpd="sng">
              <a:solidFill>
                <a:srgbClr val="FF9933"/>
              </a:solidFill>
              <a:prstDash val="solid"/>
              <a:round/>
              <a:headEnd type="none" w="sm" len="sm"/>
              <a:tailEnd type="triangle" w="sm" len="sm"/>
            </a:ln>
          </p:spPr>
          <p:txBody>
            <a:bodyPr wrap="none" lIns="0" rIns="0" anchor="ctr"/>
            <a:lstStyle/>
            <a:p>
              <a:endParaRPr lang="en-US"/>
            </a:p>
          </p:txBody>
        </p:sp>
      </p:grpSp>
      <p:grpSp>
        <p:nvGrpSpPr>
          <p:cNvPr id="27" name="Group 157"/>
          <p:cNvGrpSpPr>
            <a:grpSpLocks/>
          </p:cNvGrpSpPr>
          <p:nvPr/>
        </p:nvGrpSpPr>
        <p:grpSpPr bwMode="auto">
          <a:xfrm>
            <a:off x="3733800" y="4724400"/>
            <a:ext cx="1295400" cy="990600"/>
            <a:chOff x="2304" y="3504"/>
            <a:chExt cx="816" cy="624"/>
          </a:xfrm>
        </p:grpSpPr>
        <p:sp>
          <p:nvSpPr>
            <p:cNvPr id="87064" name="Freeform 158"/>
            <p:cNvSpPr>
              <a:spLocks/>
            </p:cNvSpPr>
            <p:nvPr/>
          </p:nvSpPr>
          <p:spPr bwMode="auto">
            <a:xfrm>
              <a:off x="2352" y="3504"/>
              <a:ext cx="714" cy="363"/>
            </a:xfrm>
            <a:custGeom>
              <a:avLst/>
              <a:gdLst>
                <a:gd name="T0" fmla="*/ 149 w 714"/>
                <a:gd name="T1" fmla="*/ 349 h 363"/>
                <a:gd name="T2" fmla="*/ 249 w 714"/>
                <a:gd name="T3" fmla="*/ 363 h 363"/>
                <a:gd name="T4" fmla="*/ 554 w 714"/>
                <a:gd name="T5" fmla="*/ 337 h 363"/>
                <a:gd name="T6" fmla="*/ 679 w 714"/>
                <a:gd name="T7" fmla="*/ 355 h 363"/>
                <a:gd name="T8" fmla="*/ 701 w 714"/>
                <a:gd name="T9" fmla="*/ 351 h 363"/>
                <a:gd name="T10" fmla="*/ 703 w 714"/>
                <a:gd name="T11" fmla="*/ 337 h 363"/>
                <a:gd name="T12" fmla="*/ 687 w 714"/>
                <a:gd name="T13" fmla="*/ 186 h 363"/>
                <a:gd name="T14" fmla="*/ 665 w 714"/>
                <a:gd name="T15" fmla="*/ 155 h 363"/>
                <a:gd name="T16" fmla="*/ 576 w 714"/>
                <a:gd name="T17" fmla="*/ 102 h 363"/>
                <a:gd name="T18" fmla="*/ 548 w 714"/>
                <a:gd name="T19" fmla="*/ 110 h 363"/>
                <a:gd name="T20" fmla="*/ 531 w 714"/>
                <a:gd name="T21" fmla="*/ 132 h 363"/>
                <a:gd name="T22" fmla="*/ 526 w 714"/>
                <a:gd name="T23" fmla="*/ 178 h 363"/>
                <a:gd name="T24" fmla="*/ 518 w 714"/>
                <a:gd name="T25" fmla="*/ 151 h 363"/>
                <a:gd name="T26" fmla="*/ 499 w 714"/>
                <a:gd name="T27" fmla="*/ 110 h 363"/>
                <a:gd name="T28" fmla="*/ 476 w 714"/>
                <a:gd name="T29" fmla="*/ 57 h 363"/>
                <a:gd name="T30" fmla="*/ 429 w 714"/>
                <a:gd name="T31" fmla="*/ 18 h 363"/>
                <a:gd name="T32" fmla="*/ 362 w 714"/>
                <a:gd name="T33" fmla="*/ 110 h 363"/>
                <a:gd name="T34" fmla="*/ 354 w 714"/>
                <a:gd name="T35" fmla="*/ 114 h 363"/>
                <a:gd name="T36" fmla="*/ 342 w 714"/>
                <a:gd name="T37" fmla="*/ 135 h 363"/>
                <a:gd name="T38" fmla="*/ 321 w 714"/>
                <a:gd name="T39" fmla="*/ 54 h 363"/>
                <a:gd name="T40" fmla="*/ 266 w 714"/>
                <a:gd name="T41" fmla="*/ 9 h 363"/>
                <a:gd name="T42" fmla="*/ 238 w 714"/>
                <a:gd name="T43" fmla="*/ 0 h 363"/>
                <a:gd name="T44" fmla="*/ 183 w 714"/>
                <a:gd name="T45" fmla="*/ 58 h 363"/>
                <a:gd name="T46" fmla="*/ 180 w 714"/>
                <a:gd name="T47" fmla="*/ 72 h 363"/>
                <a:gd name="T48" fmla="*/ 169 w 714"/>
                <a:gd name="T49" fmla="*/ 98 h 363"/>
                <a:gd name="T50" fmla="*/ 163 w 714"/>
                <a:gd name="T51" fmla="*/ 110 h 363"/>
                <a:gd name="T52" fmla="*/ 147 w 714"/>
                <a:gd name="T53" fmla="*/ 111 h 363"/>
                <a:gd name="T54" fmla="*/ 105 w 714"/>
                <a:gd name="T55" fmla="*/ 120 h 363"/>
                <a:gd name="T56" fmla="*/ 77 w 714"/>
                <a:gd name="T57" fmla="*/ 110 h 363"/>
                <a:gd name="T58" fmla="*/ 30 w 714"/>
                <a:gd name="T59" fmla="*/ 124 h 363"/>
                <a:gd name="T60" fmla="*/ 11 w 714"/>
                <a:gd name="T61" fmla="*/ 168 h 363"/>
                <a:gd name="T62" fmla="*/ 2 w 714"/>
                <a:gd name="T63" fmla="*/ 315 h 363"/>
                <a:gd name="T64" fmla="*/ 5 w 714"/>
                <a:gd name="T65" fmla="*/ 342 h 363"/>
                <a:gd name="T66" fmla="*/ 91 w 714"/>
                <a:gd name="T67" fmla="*/ 355 h 363"/>
                <a:gd name="T68" fmla="*/ 149 w 714"/>
                <a:gd name="T69" fmla="*/ 349 h 3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14"/>
                <a:gd name="T106" fmla="*/ 0 h 363"/>
                <a:gd name="T107" fmla="*/ 714 w 714"/>
                <a:gd name="T108" fmla="*/ 363 h 3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14" h="363">
                  <a:moveTo>
                    <a:pt x="149" y="349"/>
                  </a:moveTo>
                  <a:cubicBezTo>
                    <a:pt x="189" y="356"/>
                    <a:pt x="209" y="355"/>
                    <a:pt x="249" y="363"/>
                  </a:cubicBezTo>
                  <a:cubicBezTo>
                    <a:pt x="352" y="351"/>
                    <a:pt x="449" y="340"/>
                    <a:pt x="554" y="337"/>
                  </a:cubicBezTo>
                  <a:cubicBezTo>
                    <a:pt x="597" y="340"/>
                    <a:pt x="636" y="348"/>
                    <a:pt x="679" y="355"/>
                  </a:cubicBezTo>
                  <a:cubicBezTo>
                    <a:pt x="686" y="353"/>
                    <a:pt x="694" y="355"/>
                    <a:pt x="701" y="351"/>
                  </a:cubicBezTo>
                  <a:cubicBezTo>
                    <a:pt x="703" y="349"/>
                    <a:pt x="703" y="342"/>
                    <a:pt x="703" y="337"/>
                  </a:cubicBezTo>
                  <a:cubicBezTo>
                    <a:pt x="703" y="299"/>
                    <a:pt x="714" y="216"/>
                    <a:pt x="687" y="186"/>
                  </a:cubicBezTo>
                  <a:cubicBezTo>
                    <a:pt x="683" y="168"/>
                    <a:pt x="675" y="166"/>
                    <a:pt x="665" y="155"/>
                  </a:cubicBezTo>
                  <a:cubicBezTo>
                    <a:pt x="647" y="112"/>
                    <a:pt x="606" y="106"/>
                    <a:pt x="576" y="102"/>
                  </a:cubicBezTo>
                  <a:cubicBezTo>
                    <a:pt x="567" y="105"/>
                    <a:pt x="557" y="105"/>
                    <a:pt x="548" y="110"/>
                  </a:cubicBezTo>
                  <a:cubicBezTo>
                    <a:pt x="544" y="113"/>
                    <a:pt x="538" y="120"/>
                    <a:pt x="531" y="132"/>
                  </a:cubicBezTo>
                  <a:cubicBezTo>
                    <a:pt x="530" y="136"/>
                    <a:pt x="529" y="178"/>
                    <a:pt x="526" y="178"/>
                  </a:cubicBezTo>
                  <a:cubicBezTo>
                    <a:pt x="521" y="178"/>
                    <a:pt x="519" y="155"/>
                    <a:pt x="518" y="151"/>
                  </a:cubicBezTo>
                  <a:cubicBezTo>
                    <a:pt x="515" y="142"/>
                    <a:pt x="506" y="117"/>
                    <a:pt x="499" y="110"/>
                  </a:cubicBezTo>
                  <a:cubicBezTo>
                    <a:pt x="490" y="102"/>
                    <a:pt x="486" y="62"/>
                    <a:pt x="476" y="57"/>
                  </a:cubicBezTo>
                  <a:cubicBezTo>
                    <a:pt x="471" y="54"/>
                    <a:pt x="429" y="18"/>
                    <a:pt x="429" y="18"/>
                  </a:cubicBezTo>
                  <a:cubicBezTo>
                    <a:pt x="354" y="21"/>
                    <a:pt x="398" y="72"/>
                    <a:pt x="362" y="110"/>
                  </a:cubicBezTo>
                  <a:cubicBezTo>
                    <a:pt x="357" y="130"/>
                    <a:pt x="360" y="94"/>
                    <a:pt x="354" y="114"/>
                  </a:cubicBezTo>
                  <a:cubicBezTo>
                    <a:pt x="343" y="149"/>
                    <a:pt x="349" y="101"/>
                    <a:pt x="342" y="135"/>
                  </a:cubicBezTo>
                  <a:cubicBezTo>
                    <a:pt x="339" y="105"/>
                    <a:pt x="337" y="84"/>
                    <a:pt x="321" y="54"/>
                  </a:cubicBezTo>
                  <a:cubicBezTo>
                    <a:pt x="308" y="29"/>
                    <a:pt x="285" y="16"/>
                    <a:pt x="266" y="9"/>
                  </a:cubicBezTo>
                  <a:cubicBezTo>
                    <a:pt x="256" y="5"/>
                    <a:pt x="238" y="0"/>
                    <a:pt x="238" y="0"/>
                  </a:cubicBezTo>
                  <a:cubicBezTo>
                    <a:pt x="198" y="5"/>
                    <a:pt x="199" y="5"/>
                    <a:pt x="183" y="58"/>
                  </a:cubicBezTo>
                  <a:cubicBezTo>
                    <a:pt x="181" y="62"/>
                    <a:pt x="181" y="67"/>
                    <a:pt x="180" y="72"/>
                  </a:cubicBezTo>
                  <a:cubicBezTo>
                    <a:pt x="176" y="81"/>
                    <a:pt x="172" y="89"/>
                    <a:pt x="169" y="98"/>
                  </a:cubicBezTo>
                  <a:cubicBezTo>
                    <a:pt x="167" y="102"/>
                    <a:pt x="163" y="110"/>
                    <a:pt x="163" y="110"/>
                  </a:cubicBezTo>
                  <a:cubicBezTo>
                    <a:pt x="161" y="130"/>
                    <a:pt x="151" y="92"/>
                    <a:pt x="147" y="111"/>
                  </a:cubicBezTo>
                  <a:cubicBezTo>
                    <a:pt x="123" y="103"/>
                    <a:pt x="122" y="126"/>
                    <a:pt x="105" y="120"/>
                  </a:cubicBezTo>
                  <a:cubicBezTo>
                    <a:pt x="95" y="116"/>
                    <a:pt x="77" y="110"/>
                    <a:pt x="77" y="110"/>
                  </a:cubicBezTo>
                  <a:cubicBezTo>
                    <a:pt x="61" y="114"/>
                    <a:pt x="42" y="107"/>
                    <a:pt x="30" y="124"/>
                  </a:cubicBezTo>
                  <a:cubicBezTo>
                    <a:pt x="22" y="137"/>
                    <a:pt x="17" y="155"/>
                    <a:pt x="11" y="168"/>
                  </a:cubicBezTo>
                  <a:cubicBezTo>
                    <a:pt x="3" y="221"/>
                    <a:pt x="4" y="254"/>
                    <a:pt x="2" y="315"/>
                  </a:cubicBezTo>
                  <a:cubicBezTo>
                    <a:pt x="3" y="324"/>
                    <a:pt x="0" y="337"/>
                    <a:pt x="5" y="342"/>
                  </a:cubicBezTo>
                  <a:cubicBezTo>
                    <a:pt x="12" y="347"/>
                    <a:pt x="79" y="353"/>
                    <a:pt x="91" y="355"/>
                  </a:cubicBezTo>
                  <a:cubicBezTo>
                    <a:pt x="99" y="359"/>
                    <a:pt x="132" y="356"/>
                    <a:pt x="149" y="349"/>
                  </a:cubicBezTo>
                  <a:close/>
                </a:path>
              </a:pathLst>
            </a:custGeom>
            <a:solidFill>
              <a:schemeClr val="bg1"/>
            </a:solidFill>
            <a:ln w="9525" cap="flat" cmpd="sng">
              <a:noFill/>
              <a:prstDash val="solid"/>
              <a:round/>
              <a:headEnd/>
              <a:tailEnd/>
            </a:ln>
          </p:spPr>
          <p:txBody>
            <a:bodyPr>
              <a:spAutoFit/>
            </a:bodyPr>
            <a:lstStyle/>
            <a:p>
              <a:endParaRPr lang="en-US"/>
            </a:p>
          </p:txBody>
        </p:sp>
        <p:sp>
          <p:nvSpPr>
            <p:cNvPr id="87065" name="Text Box 159"/>
            <p:cNvSpPr txBox="1">
              <a:spLocks noChangeArrowheads="1"/>
            </p:cNvSpPr>
            <p:nvPr/>
          </p:nvSpPr>
          <p:spPr bwMode="auto">
            <a:xfrm>
              <a:off x="2304" y="3840"/>
              <a:ext cx="816" cy="288"/>
            </a:xfrm>
            <a:prstGeom prst="rect">
              <a:avLst/>
            </a:prstGeom>
            <a:noFill/>
            <a:ln w="9525">
              <a:noFill/>
              <a:miter lim="800000"/>
              <a:headEnd/>
              <a:tailEnd/>
            </a:ln>
          </p:spPr>
          <p:txBody>
            <a:bodyPr>
              <a:spAutoFit/>
            </a:bodyPr>
            <a:lstStyle/>
            <a:p>
              <a:pPr algn="ctr" eaLnBrk="0" hangingPunct="0">
                <a:spcBef>
                  <a:spcPct val="50000"/>
                </a:spcBef>
              </a:pPr>
              <a:r>
                <a:rPr lang="en-US" sz="1200" b="1" dirty="0">
                  <a:solidFill>
                    <a:srgbClr val="C00000"/>
                  </a:solidFill>
                  <a:latin typeface="Helvetica-Narrow" pitchFamily="34" charset="0"/>
                </a:rPr>
                <a:t>Indirect Effects on Clouds</a:t>
              </a:r>
            </a:p>
          </p:txBody>
        </p:sp>
      </p:grpSp>
      <p:sp>
        <p:nvSpPr>
          <p:cNvPr id="160" name="TextBox 159"/>
          <p:cNvSpPr txBox="1"/>
          <p:nvPr/>
        </p:nvSpPr>
        <p:spPr>
          <a:xfrm>
            <a:off x="2032000" y="6255657"/>
            <a:ext cx="4281714" cy="584775"/>
          </a:xfrm>
          <a:prstGeom prst="rect">
            <a:avLst/>
          </a:prstGeom>
          <a:noFill/>
        </p:spPr>
        <p:txBody>
          <a:bodyPr wrap="square" rtlCol="0">
            <a:spAutoFit/>
          </a:bodyPr>
          <a:lstStyle/>
          <a:p>
            <a:r>
              <a:rPr lang="en-US" sz="1600" dirty="0" smtClean="0">
                <a:solidFill>
                  <a:srgbClr val="FFFF00"/>
                </a:solidFill>
              </a:rPr>
              <a:t>Robock, Alan, 2000: Volcanic eruptions and climate. </a:t>
            </a:r>
            <a:r>
              <a:rPr lang="en-US" sz="1600" i="1" dirty="0" smtClean="0">
                <a:solidFill>
                  <a:srgbClr val="FFFF00"/>
                </a:solidFill>
              </a:rPr>
              <a:t>Rev. Geophys.</a:t>
            </a:r>
            <a:r>
              <a:rPr lang="en-US" sz="1600" dirty="0" smtClean="0">
                <a:solidFill>
                  <a:srgbClr val="FFFF00"/>
                </a:solidFill>
              </a:rPr>
              <a:t>, </a:t>
            </a:r>
            <a:r>
              <a:rPr lang="en-US" sz="1600" b="1" dirty="0" smtClean="0">
                <a:solidFill>
                  <a:srgbClr val="FFFF00"/>
                </a:solidFill>
              </a:rPr>
              <a:t>38</a:t>
            </a:r>
            <a:r>
              <a:rPr lang="en-US" sz="1600" dirty="0" smtClean="0">
                <a:solidFill>
                  <a:srgbClr val="FFFF00"/>
                </a:solidFill>
              </a:rPr>
              <a:t>, 191-219.</a:t>
            </a:r>
            <a:endParaRPr lang="en-US" sz="1600" dirty="0">
              <a:solidFill>
                <a:srgbClr val="FFFF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8"/>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8067" name="Text Box 3"/>
          <p:cNvSpPr txBox="1">
            <a:spLocks noChangeArrowheads="1"/>
          </p:cNvSpPr>
          <p:nvPr/>
        </p:nvSpPr>
        <p:spPr bwMode="auto">
          <a:xfrm>
            <a:off x="1066800" y="304800"/>
            <a:ext cx="6934200" cy="579438"/>
          </a:xfrm>
          <a:prstGeom prst="rect">
            <a:avLst/>
          </a:prstGeom>
          <a:noFill/>
          <a:ln w="9525">
            <a:noFill/>
            <a:miter lim="800000"/>
            <a:headEnd/>
            <a:tailEnd/>
          </a:ln>
        </p:spPr>
        <p:txBody>
          <a:bodyPr>
            <a:spAutoFit/>
          </a:bodyPr>
          <a:lstStyle/>
          <a:p>
            <a:pPr algn="ctr" eaLnBrk="0" hangingPunct="0">
              <a:spcBef>
                <a:spcPct val="50000"/>
              </a:spcBef>
            </a:pPr>
            <a:r>
              <a:rPr lang="en-US" sz="3200"/>
              <a:t>1783-84, Lakagígar (Laki), Iceland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9090" name="Picture 2" descr="8"/>
          <p:cNvPicPr>
            <a:picLocks noChangeAspect="1" noChangeArrowheads="1"/>
          </p:cNvPicPr>
          <p:nvPr/>
        </p:nvPicPr>
        <p:blipFill>
          <a:blip r:embed="rId3" cstate="print"/>
          <a:srcRect/>
          <a:stretch>
            <a:fillRect/>
          </a:stretch>
        </p:blipFill>
        <p:spPr bwMode="auto">
          <a:xfrm>
            <a:off x="-838200" y="0"/>
            <a:ext cx="9982200" cy="748665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228600" y="609600"/>
            <a:ext cx="6553200" cy="990600"/>
          </a:xfrm>
          <a:prstGeom prst="rect">
            <a:avLst/>
          </a:prstGeom>
          <a:noFill/>
          <a:ln w="9525">
            <a:noFill/>
            <a:miter lim="800000"/>
            <a:headEnd/>
            <a:tailEnd/>
          </a:ln>
        </p:spPr>
        <p:txBody>
          <a:bodyPr anchor="ctr"/>
          <a:lstStyle/>
          <a:p>
            <a:r>
              <a:rPr lang="en-US" sz="1900"/>
              <a:t>1783-84 Laki Eruption in Iceland</a:t>
            </a:r>
            <a:br>
              <a:rPr lang="en-US" sz="1900"/>
            </a:br>
            <a:r>
              <a:rPr lang="en-US" sz="1900"/>
              <a:t>(8 June 1783 – 7 February 1784)</a:t>
            </a:r>
          </a:p>
        </p:txBody>
      </p:sp>
      <p:sp>
        <p:nvSpPr>
          <p:cNvPr id="90115" name="Rectangle 3"/>
          <p:cNvSpPr>
            <a:spLocks noChangeArrowheads="1"/>
          </p:cNvSpPr>
          <p:nvPr/>
        </p:nvSpPr>
        <p:spPr bwMode="auto">
          <a:xfrm>
            <a:off x="228600" y="1828800"/>
            <a:ext cx="4953000" cy="4267200"/>
          </a:xfrm>
          <a:prstGeom prst="rect">
            <a:avLst/>
          </a:prstGeom>
          <a:noFill/>
          <a:ln w="9525">
            <a:noFill/>
            <a:miter lim="800000"/>
            <a:headEnd/>
            <a:tailEnd/>
          </a:ln>
        </p:spPr>
        <p:txBody>
          <a:bodyPr/>
          <a:lstStyle/>
          <a:p>
            <a:r>
              <a:rPr lang="en-US">
                <a:solidFill>
                  <a:schemeClr val="accent2"/>
                </a:solidFill>
              </a:rPr>
              <a:t>Second largest flood lava        eruption in historical time</a:t>
            </a:r>
          </a:p>
          <a:p>
            <a:endParaRPr lang="en-US">
              <a:solidFill>
                <a:schemeClr val="accent2"/>
              </a:solidFill>
            </a:endParaRPr>
          </a:p>
          <a:p>
            <a:r>
              <a:rPr lang="en-US">
                <a:solidFill>
                  <a:schemeClr val="accent2"/>
                </a:solidFill>
              </a:rPr>
              <a:t>Iceland</a:t>
            </a:r>
            <a:r>
              <a:rPr lang="ja-JP" altLang="en-US">
                <a:solidFill>
                  <a:schemeClr val="accent2"/>
                </a:solidFill>
              </a:rPr>
              <a:t>’</a:t>
            </a:r>
            <a:r>
              <a:rPr lang="en-US" altLang="ja-JP">
                <a:solidFill>
                  <a:schemeClr val="accent2"/>
                </a:solidFill>
              </a:rPr>
              <a:t>s biggest</a:t>
            </a:r>
          </a:p>
          <a:p>
            <a:r>
              <a:rPr lang="en-US">
                <a:solidFill>
                  <a:schemeClr val="accent2"/>
                </a:solidFill>
              </a:rPr>
              <a:t>natural disaster</a:t>
            </a:r>
          </a:p>
          <a:p>
            <a:endParaRPr lang="en-US">
              <a:solidFill>
                <a:schemeClr val="accent2"/>
              </a:solidFill>
            </a:endParaRPr>
          </a:p>
          <a:p>
            <a:r>
              <a:rPr lang="en-US">
                <a:solidFill>
                  <a:schemeClr val="accent2"/>
                </a:solidFill>
              </a:rPr>
              <a:t>Lava = 14.7 km</a:t>
            </a:r>
            <a:r>
              <a:rPr lang="en-US" baseline="30000">
                <a:solidFill>
                  <a:schemeClr val="accent2"/>
                </a:solidFill>
              </a:rPr>
              <a:t>3</a:t>
            </a:r>
            <a:r>
              <a:rPr lang="en-US">
                <a:solidFill>
                  <a:schemeClr val="accent2"/>
                </a:solidFill>
              </a:rPr>
              <a:t> </a:t>
            </a:r>
          </a:p>
          <a:p>
            <a:r>
              <a:rPr lang="en-US">
                <a:solidFill>
                  <a:schemeClr val="accent2"/>
                </a:solidFill>
              </a:rPr>
              <a:t>Tephra = 0.4 km</a:t>
            </a:r>
            <a:r>
              <a:rPr lang="en-US" baseline="30000">
                <a:solidFill>
                  <a:schemeClr val="accent2"/>
                </a:solidFill>
              </a:rPr>
              <a:t>3</a:t>
            </a:r>
          </a:p>
          <a:p>
            <a:endParaRPr lang="en-US" baseline="30000">
              <a:solidFill>
                <a:schemeClr val="accent2"/>
              </a:solidFill>
            </a:endParaRPr>
          </a:p>
          <a:p>
            <a:r>
              <a:rPr lang="en-US">
                <a:solidFill>
                  <a:schemeClr val="accent2"/>
                </a:solidFill>
              </a:rPr>
              <a:t>WVZ, EVZ, NVZ are</a:t>
            </a:r>
            <a:br>
              <a:rPr lang="en-US">
                <a:solidFill>
                  <a:schemeClr val="accent2"/>
                </a:solidFill>
              </a:rPr>
            </a:br>
            <a:r>
              <a:rPr lang="en-US">
                <a:solidFill>
                  <a:schemeClr val="accent2"/>
                </a:solidFill>
              </a:rPr>
              <a:t>Western, Eastern and</a:t>
            </a:r>
            <a:br>
              <a:rPr lang="en-US">
                <a:solidFill>
                  <a:schemeClr val="accent2"/>
                </a:solidFill>
              </a:rPr>
            </a:br>
            <a:r>
              <a:rPr lang="en-US">
                <a:solidFill>
                  <a:schemeClr val="accent2"/>
                </a:solidFill>
              </a:rPr>
              <a:t>Northern Volcanic Zones</a:t>
            </a:r>
          </a:p>
          <a:p>
            <a:r>
              <a:rPr lang="en-US">
                <a:solidFill>
                  <a:schemeClr val="accent2"/>
                </a:solidFill>
              </a:rPr>
              <a:t> </a:t>
            </a:r>
          </a:p>
          <a:p>
            <a:r>
              <a:rPr lang="en-US">
                <a:solidFill>
                  <a:schemeClr val="accent2"/>
                </a:solidFill>
              </a:rPr>
              <a:t> </a:t>
            </a:r>
          </a:p>
        </p:txBody>
      </p:sp>
      <p:pic>
        <p:nvPicPr>
          <p:cNvPr id="90116" name="Picture 4" descr="Iceland map new"/>
          <p:cNvPicPr>
            <a:picLocks noGrp="1" noChangeAspect="1" noChangeArrowheads="1"/>
          </p:cNvPicPr>
          <p:nvPr>
            <p:ph sz="half" idx="4294967295"/>
          </p:nvPr>
        </p:nvPicPr>
        <p:blipFill>
          <a:blip r:embed="rId3" cstate="print">
            <a:clrChange>
              <a:clrFrom>
                <a:srgbClr val="FFFFFF"/>
              </a:clrFrom>
              <a:clrTo>
                <a:srgbClr val="FFFFFF">
                  <a:alpha val="0"/>
                </a:srgbClr>
              </a:clrTo>
            </a:clrChange>
          </a:blip>
          <a:srcRect/>
          <a:stretch>
            <a:fillRect/>
          </a:stretch>
        </p:blipFill>
        <p:spPr bwMode="auto">
          <a:xfrm>
            <a:off x="3505200" y="2438400"/>
            <a:ext cx="5638800" cy="4052888"/>
          </a:xfrm>
          <a:prstGeom prst="rect">
            <a:avLst/>
          </a:prstGeom>
          <a:noFill/>
          <a:ln>
            <a:miter lim="800000"/>
            <a:headEnd/>
            <a:tailEnd/>
          </a:ln>
        </p:spPr>
      </p:pic>
      <p:sp>
        <p:nvSpPr>
          <p:cNvPr id="90117" name="Text Box 5"/>
          <p:cNvSpPr txBox="1">
            <a:spLocks noChangeArrowheads="1"/>
          </p:cNvSpPr>
          <p:nvPr/>
        </p:nvSpPr>
        <p:spPr bwMode="auto">
          <a:xfrm>
            <a:off x="1828800" y="6521450"/>
            <a:ext cx="4191000" cy="336550"/>
          </a:xfrm>
          <a:prstGeom prst="rect">
            <a:avLst/>
          </a:prstGeom>
          <a:noFill/>
          <a:ln w="9525">
            <a:noFill/>
            <a:miter lim="800000"/>
            <a:headEnd/>
            <a:tailEnd/>
          </a:ln>
        </p:spPr>
        <p:txBody>
          <a:bodyPr>
            <a:spAutoFit/>
          </a:bodyPr>
          <a:lstStyle/>
          <a:p>
            <a:pPr algn="ctr" eaLnBrk="0" hangingPunct="0">
              <a:spcBef>
                <a:spcPct val="50000"/>
              </a:spcBef>
            </a:pPr>
            <a:r>
              <a:rPr lang="en-US" sz="1600">
                <a:solidFill>
                  <a:schemeClr val="bg1"/>
                </a:solidFill>
              </a:rPr>
              <a:t>Fig. 1 from Thordarson and Self (2003)</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3" cstate="print"/>
          <a:srcRect l="5367" t="10127" r="11270"/>
          <a:stretch>
            <a:fillRect/>
          </a:stretch>
        </p:blipFill>
        <p:spPr bwMode="auto">
          <a:xfrm>
            <a:off x="0" y="-31750"/>
            <a:ext cx="9144000" cy="696595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3" cstate="print"/>
          <a:srcRect l="5278" t="10597" r="11360" b="708"/>
          <a:stretch>
            <a:fillRect/>
          </a:stretch>
        </p:blipFill>
        <p:spPr bwMode="auto">
          <a:xfrm>
            <a:off x="-7938" y="0"/>
            <a:ext cx="9144001" cy="687387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3" cstate="print"/>
          <a:srcRect/>
          <a:stretch>
            <a:fillRect/>
          </a:stretch>
        </p:blipFill>
        <p:spPr bwMode="auto">
          <a:xfrm>
            <a:off x="4066674" y="0"/>
            <a:ext cx="5077326" cy="6858000"/>
          </a:xfrm>
          <a:prstGeom prst="rect">
            <a:avLst/>
          </a:prstGeom>
          <a:noFill/>
          <a:ln w="9525">
            <a:noFill/>
            <a:miter lim="800000"/>
            <a:headEnd/>
            <a:tailEnd/>
          </a:ln>
        </p:spPr>
      </p:pic>
      <p:sp>
        <p:nvSpPr>
          <p:cNvPr id="3" name="TextBox 2"/>
          <p:cNvSpPr txBox="1"/>
          <p:nvPr/>
        </p:nvSpPr>
        <p:spPr>
          <a:xfrm>
            <a:off x="457200" y="1828800"/>
            <a:ext cx="3048000" cy="2677656"/>
          </a:xfrm>
          <a:prstGeom prst="rect">
            <a:avLst/>
          </a:prstGeom>
          <a:noFill/>
        </p:spPr>
        <p:txBody>
          <a:bodyPr wrap="square" rtlCol="0">
            <a:spAutoFit/>
          </a:bodyPr>
          <a:lstStyle/>
          <a:p>
            <a:pPr algn="ctr"/>
            <a:r>
              <a:rPr lang="en-US" b="1" dirty="0" smtClean="0"/>
              <a:t>It is </a:t>
            </a:r>
            <a:r>
              <a:rPr lang="en-US" b="1" i="1" u="sng" dirty="0" smtClean="0">
                <a:solidFill>
                  <a:srgbClr val="C00000"/>
                </a:solidFill>
              </a:rPr>
              <a:t>extremely likely</a:t>
            </a:r>
            <a:r>
              <a:rPr lang="en-US" b="1" dirty="0" smtClean="0"/>
              <a:t> that human influence has been the dominant cause of the observed warming since the mid-20th century.</a:t>
            </a:r>
            <a:endParaRPr lang="en-US" b="1"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3" cstate="print"/>
          <a:srcRect l="4419" t="5733" r="11130" b="516"/>
          <a:stretch>
            <a:fillRect/>
          </a:stretch>
        </p:blipFill>
        <p:spPr bwMode="auto">
          <a:xfrm>
            <a:off x="-76200" y="-381000"/>
            <a:ext cx="9228138" cy="72390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457200" y="2746375"/>
            <a:ext cx="8337550" cy="3354388"/>
          </a:xfrm>
          <a:prstGeom prst="rect">
            <a:avLst/>
          </a:prstGeom>
          <a:noFill/>
          <a:ln w="9525">
            <a:noFill/>
            <a:miter lim="800000"/>
            <a:headEnd/>
            <a:tailEnd/>
          </a:ln>
        </p:spPr>
        <p:txBody>
          <a:bodyPr anchor="ctr">
            <a:spAutoFit/>
          </a:bodyPr>
          <a:lstStyle/>
          <a:p>
            <a:r>
              <a:rPr lang="ja-JP" altLang="en-US" sz="2000">
                <a:cs typeface="Times New Roman" pitchFamily="18" charset="0"/>
              </a:rPr>
              <a:t>“</a:t>
            </a:r>
            <a:r>
              <a:rPr lang="en-US" altLang="ja-JP" sz="2000">
                <a:cs typeface="Times New Roman" pitchFamily="18" charset="0"/>
              </a:rPr>
              <a:t>The inundation of 1783 was not sufficient, great part of the lands therefore could not be sown for want of being watered, and another part was in the same predicament for want of seed.  In 1784, the Nile again did not rise to the favorable height, and the dearth immediately became excessive.  Soon after the end of November, the famine carried off, at Cairo, nearly as many as the plague; the streets, which before were full of beggars, now afforded not a single one: all had perished or deserted the city.</a:t>
            </a:r>
            <a:r>
              <a:rPr lang="ja-JP" altLang="en-US" sz="2000">
                <a:cs typeface="Times New Roman" pitchFamily="18" charset="0"/>
              </a:rPr>
              <a:t>”</a:t>
            </a:r>
            <a:r>
              <a:rPr lang="en-US" altLang="ja-JP" sz="1800">
                <a:cs typeface="Times New Roman" pitchFamily="18" charset="0"/>
              </a:rPr>
              <a:t>   </a:t>
            </a:r>
          </a:p>
          <a:p>
            <a:endParaRPr lang="en-US" sz="1800">
              <a:cs typeface="Times New Roman" pitchFamily="18" charset="0"/>
            </a:endParaRPr>
          </a:p>
          <a:p>
            <a:r>
              <a:rPr lang="en-US" sz="1800">
                <a:cs typeface="Times New Roman" pitchFamily="18" charset="0"/>
              </a:rPr>
              <a:t>By January 1785, 1/6 of the population of Egypt had either died or left the country in the previous two years. </a:t>
            </a:r>
            <a:r>
              <a:rPr lang="en-US" sz="1800"/>
              <a:t> </a:t>
            </a:r>
          </a:p>
        </p:txBody>
      </p:sp>
      <p:sp>
        <p:nvSpPr>
          <p:cNvPr id="94211" name="Rectangle 3"/>
          <p:cNvSpPr>
            <a:spLocks noChangeArrowheads="1"/>
          </p:cNvSpPr>
          <p:nvPr/>
        </p:nvSpPr>
        <p:spPr bwMode="auto">
          <a:xfrm>
            <a:off x="457200" y="768350"/>
            <a:ext cx="5334000" cy="1631950"/>
          </a:xfrm>
          <a:prstGeom prst="rect">
            <a:avLst/>
          </a:prstGeom>
          <a:noFill/>
          <a:ln w="9525">
            <a:noFill/>
            <a:miter lim="800000"/>
            <a:headEnd/>
            <a:tailEnd/>
          </a:ln>
        </p:spPr>
        <p:txBody>
          <a:bodyPr anchor="ctr">
            <a:spAutoFit/>
          </a:bodyPr>
          <a:lstStyle/>
          <a:p>
            <a:pPr algn="ctr"/>
            <a:r>
              <a:rPr lang="en-US" sz="2000">
                <a:solidFill>
                  <a:schemeClr val="accent2"/>
                </a:solidFill>
                <a:cs typeface="Times New Roman" pitchFamily="18" charset="0"/>
              </a:rPr>
              <a:t>Constantin-François de Chasseboeuf, </a:t>
            </a:r>
            <a:r>
              <a:rPr lang="en-US" sz="2000" b="1">
                <a:solidFill>
                  <a:schemeClr val="accent2"/>
                </a:solidFill>
                <a:cs typeface="Times New Roman" pitchFamily="18" charset="0"/>
              </a:rPr>
              <a:t>Comte de Volney</a:t>
            </a:r>
            <a:r>
              <a:rPr lang="en-US" sz="2000">
                <a:solidFill>
                  <a:schemeClr val="accent2"/>
                </a:solidFill>
                <a:cs typeface="Times New Roman" pitchFamily="18" charset="0"/>
              </a:rPr>
              <a:t/>
            </a:r>
            <a:br>
              <a:rPr lang="en-US" sz="2000">
                <a:solidFill>
                  <a:schemeClr val="accent2"/>
                </a:solidFill>
                <a:cs typeface="Times New Roman" pitchFamily="18" charset="0"/>
              </a:rPr>
            </a:br>
            <a:r>
              <a:rPr lang="en-US" sz="2000" i="1">
                <a:solidFill>
                  <a:schemeClr val="accent2"/>
                </a:solidFill>
                <a:cs typeface="Times New Roman" pitchFamily="18" charset="0"/>
              </a:rPr>
              <a:t>Travels through Syria and Egypt, in the years 1783, 1784, and 1785, Vol. I</a:t>
            </a:r>
            <a:r>
              <a:rPr lang="en-US" sz="2000">
                <a:solidFill>
                  <a:schemeClr val="accent2"/>
                </a:solidFill>
                <a:cs typeface="Times New Roman" pitchFamily="18" charset="0"/>
              </a:rPr>
              <a:t/>
            </a:r>
            <a:br>
              <a:rPr lang="en-US" sz="2000">
                <a:solidFill>
                  <a:schemeClr val="accent2"/>
                </a:solidFill>
                <a:cs typeface="Times New Roman" pitchFamily="18" charset="0"/>
              </a:rPr>
            </a:br>
            <a:r>
              <a:rPr lang="en-US" sz="2000">
                <a:solidFill>
                  <a:schemeClr val="accent2"/>
                </a:solidFill>
                <a:cs typeface="Times New Roman" pitchFamily="18" charset="0"/>
              </a:rPr>
              <a:t>Dublin, 258 pp. (1788)</a:t>
            </a:r>
            <a:endParaRPr lang="en-US" sz="2000">
              <a:solidFill>
                <a:schemeClr val="accent2"/>
              </a:solidFill>
            </a:endParaRPr>
          </a:p>
        </p:txBody>
      </p:sp>
      <p:sp>
        <p:nvSpPr>
          <p:cNvPr id="94212" name="Text Box 4"/>
          <p:cNvSpPr txBox="1">
            <a:spLocks noChangeArrowheads="1"/>
          </p:cNvSpPr>
          <p:nvPr/>
        </p:nvSpPr>
        <p:spPr bwMode="auto">
          <a:xfrm>
            <a:off x="1849438" y="6294438"/>
            <a:ext cx="6000750" cy="244475"/>
          </a:xfrm>
          <a:prstGeom prst="rect">
            <a:avLst/>
          </a:prstGeom>
          <a:noFill/>
          <a:ln w="38100">
            <a:noFill/>
            <a:miter lim="800000"/>
            <a:headEnd/>
            <a:tailEnd type="none" w="lg" len="lg"/>
          </a:ln>
        </p:spPr>
        <p:txBody>
          <a:bodyPr>
            <a:spAutoFit/>
          </a:bodyPr>
          <a:lstStyle/>
          <a:p>
            <a:pPr>
              <a:spcBef>
                <a:spcPct val="50000"/>
              </a:spcBef>
            </a:pPr>
            <a:r>
              <a:rPr lang="en-US" sz="1000">
                <a:solidFill>
                  <a:schemeClr val="bg1"/>
                </a:solidFill>
              </a:rPr>
              <a:t>http://www.academie-francaise.fr/images/immortels/portraits/volney.jpg</a:t>
            </a:r>
          </a:p>
        </p:txBody>
      </p:sp>
      <p:pic>
        <p:nvPicPr>
          <p:cNvPr id="94213" name="Picture 5" descr="volney"/>
          <p:cNvPicPr>
            <a:picLocks noChangeAspect="1" noChangeArrowheads="1"/>
          </p:cNvPicPr>
          <p:nvPr/>
        </p:nvPicPr>
        <p:blipFill>
          <a:blip r:embed="rId3" cstate="print"/>
          <a:srcRect/>
          <a:stretch>
            <a:fillRect/>
          </a:stretch>
        </p:blipFill>
        <p:spPr bwMode="auto">
          <a:xfrm>
            <a:off x="6167438" y="122238"/>
            <a:ext cx="2163762" cy="2465387"/>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228600" y="2054225"/>
            <a:ext cx="8686800" cy="3508375"/>
          </a:xfrm>
          <a:prstGeom prst="rect">
            <a:avLst/>
          </a:prstGeom>
          <a:noFill/>
          <a:ln w="9525">
            <a:noFill/>
            <a:miter lim="800000"/>
            <a:headEnd/>
            <a:tailEnd/>
          </a:ln>
        </p:spPr>
        <p:txBody>
          <a:bodyPr>
            <a:spAutoFit/>
          </a:bodyPr>
          <a:lstStyle/>
          <a:p>
            <a:pPr algn="ctr" eaLnBrk="0" hangingPunct="0">
              <a:spcBef>
                <a:spcPct val="50000"/>
              </a:spcBef>
            </a:pPr>
            <a:r>
              <a:rPr lang="en-US" sz="2800" b="1"/>
              <a:t>FAMINE IN INDIA AND CHINA IN 1783</a:t>
            </a:r>
          </a:p>
          <a:p>
            <a:pPr algn="ctr" eaLnBrk="0" hangingPunct="0">
              <a:spcBef>
                <a:spcPct val="100000"/>
              </a:spcBef>
            </a:pPr>
            <a:r>
              <a:rPr lang="en-US" sz="2800">
                <a:solidFill>
                  <a:schemeClr val="accent2"/>
                </a:solidFill>
              </a:rPr>
              <a:t>The Chalisa Famine devastated India as the monsoon failed in the summer of 1783.</a:t>
            </a:r>
          </a:p>
          <a:p>
            <a:pPr algn="ctr" eaLnBrk="0" hangingPunct="0">
              <a:spcBef>
                <a:spcPct val="100000"/>
              </a:spcBef>
            </a:pPr>
            <a:r>
              <a:rPr lang="en-US" sz="2800"/>
              <a:t>There was also the Great Tenmei Famine in Japan in 1783-1787, which was locally exacerbated by the Mount Asama eruption of 1783.</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258" name="Text Box 2"/>
          <p:cNvSpPr txBox="1">
            <a:spLocks noChangeArrowheads="1"/>
          </p:cNvSpPr>
          <p:nvPr/>
        </p:nvSpPr>
        <p:spPr bwMode="auto">
          <a:xfrm>
            <a:off x="381000" y="2057400"/>
            <a:ext cx="8610600" cy="2794000"/>
          </a:xfrm>
          <a:prstGeom prst="rect">
            <a:avLst/>
          </a:prstGeom>
          <a:noFill/>
          <a:ln w="9525">
            <a:noFill/>
            <a:miter lim="800000"/>
            <a:headEnd/>
            <a:tailEnd/>
          </a:ln>
        </p:spPr>
        <p:txBody>
          <a:bodyPr>
            <a:spAutoFit/>
          </a:bodyPr>
          <a:lstStyle/>
          <a:p>
            <a:pPr eaLnBrk="0" hangingPunct="0">
              <a:spcBef>
                <a:spcPct val="80000"/>
              </a:spcBef>
              <a:tabLst>
                <a:tab pos="1371600" algn="l"/>
                <a:tab pos="4572000" algn="l"/>
              </a:tabLst>
            </a:pPr>
            <a:r>
              <a:rPr lang="en-US"/>
              <a:t>There have been three major high latitude eruptions in the past 2000 years:</a:t>
            </a:r>
          </a:p>
          <a:p>
            <a:pPr eaLnBrk="0" hangingPunct="0">
              <a:spcBef>
                <a:spcPct val="80000"/>
              </a:spcBef>
              <a:tabLst>
                <a:tab pos="1371600" algn="l"/>
                <a:tab pos="4572000" algn="l"/>
              </a:tabLst>
            </a:pPr>
            <a:r>
              <a:rPr lang="en-US">
                <a:solidFill>
                  <a:schemeClr val="accent2"/>
                </a:solidFill>
              </a:rPr>
              <a:t>939	Eldgjá, Iceland - </a:t>
            </a:r>
            <a:r>
              <a:rPr lang="en-US" u="sng">
                <a:solidFill>
                  <a:schemeClr val="accent2"/>
                </a:solidFill>
              </a:rPr>
              <a:t>Tropospheric and stratospheric</a:t>
            </a:r>
            <a:r>
              <a:rPr lang="en-US">
                <a:solidFill>
                  <a:schemeClr val="accent2"/>
                </a:solidFill>
              </a:rPr>
              <a:t> </a:t>
            </a:r>
          </a:p>
          <a:p>
            <a:pPr eaLnBrk="0" hangingPunct="0">
              <a:spcBef>
                <a:spcPct val="80000"/>
              </a:spcBef>
              <a:tabLst>
                <a:tab pos="1371600" algn="l"/>
                <a:tab pos="4572000" algn="l"/>
              </a:tabLst>
            </a:pPr>
            <a:r>
              <a:rPr lang="en-US"/>
              <a:t>1783-84	Lakagígar (Laki), Iceland - </a:t>
            </a:r>
            <a:r>
              <a:rPr lang="en-US" u="sng"/>
              <a:t>Same as Eldgjá</a:t>
            </a:r>
          </a:p>
          <a:p>
            <a:pPr eaLnBrk="0" hangingPunct="0">
              <a:spcBef>
                <a:spcPct val="80000"/>
              </a:spcBef>
              <a:tabLst>
                <a:tab pos="1371600" algn="l"/>
                <a:tab pos="4572000" algn="l"/>
              </a:tabLst>
            </a:pPr>
            <a:r>
              <a:rPr lang="en-US">
                <a:solidFill>
                  <a:schemeClr val="accent2"/>
                </a:solidFill>
              </a:rPr>
              <a:t>1912	Novarupta (Katmai), Alaska - </a:t>
            </a:r>
            <a:r>
              <a:rPr lang="en-US" u="sng">
                <a:solidFill>
                  <a:schemeClr val="accent2"/>
                </a:solidFill>
              </a:rPr>
              <a:t>Stratospheric only</a:t>
            </a:r>
          </a:p>
        </p:txBody>
      </p:sp>
      <p:sp>
        <p:nvSpPr>
          <p:cNvPr id="96259" name="Text Box 3"/>
          <p:cNvSpPr txBox="1">
            <a:spLocks noChangeArrowheads="1"/>
          </p:cNvSpPr>
          <p:nvPr/>
        </p:nvSpPr>
        <p:spPr bwMode="auto">
          <a:xfrm>
            <a:off x="304800" y="838200"/>
            <a:ext cx="6781800" cy="946150"/>
          </a:xfrm>
          <a:prstGeom prst="rect">
            <a:avLst/>
          </a:prstGeom>
          <a:noFill/>
          <a:ln w="9525">
            <a:noFill/>
            <a:miter lim="800000"/>
            <a:headEnd/>
            <a:tailEnd/>
          </a:ln>
        </p:spPr>
        <p:txBody>
          <a:bodyPr>
            <a:spAutoFit/>
          </a:bodyPr>
          <a:lstStyle/>
          <a:p>
            <a:pPr eaLnBrk="0" hangingPunct="0">
              <a:spcBef>
                <a:spcPct val="50000"/>
              </a:spcBef>
            </a:pPr>
            <a:r>
              <a:rPr lang="en-US" sz="2800" b="1"/>
              <a:t>What about other high latitude eruptions?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Katmaivillagesm"/>
          <p:cNvPicPr>
            <a:picLocks noChangeAspect="1" noChangeArrowheads="1"/>
          </p:cNvPicPr>
          <p:nvPr/>
        </p:nvPicPr>
        <p:blipFill>
          <a:blip r:embed="rId3" cstate="print"/>
          <a:srcRect l="-111" b="977"/>
          <a:stretch>
            <a:fillRect/>
          </a:stretch>
        </p:blipFill>
        <p:spPr bwMode="auto">
          <a:xfrm>
            <a:off x="1295400" y="0"/>
            <a:ext cx="6637338" cy="4914900"/>
          </a:xfrm>
          <a:prstGeom prst="rect">
            <a:avLst/>
          </a:prstGeom>
          <a:noFill/>
          <a:ln w="9525">
            <a:noFill/>
            <a:miter lim="800000"/>
            <a:headEnd/>
            <a:tailEnd/>
          </a:ln>
        </p:spPr>
      </p:pic>
      <p:sp>
        <p:nvSpPr>
          <p:cNvPr id="97283" name="Text Box 3"/>
          <p:cNvSpPr txBox="1">
            <a:spLocks noChangeArrowheads="1"/>
          </p:cNvSpPr>
          <p:nvPr/>
        </p:nvSpPr>
        <p:spPr bwMode="auto">
          <a:xfrm>
            <a:off x="152400" y="5029200"/>
            <a:ext cx="8610600" cy="1158875"/>
          </a:xfrm>
          <a:prstGeom prst="rect">
            <a:avLst/>
          </a:prstGeom>
          <a:noFill/>
          <a:ln w="9525">
            <a:noFill/>
            <a:miter lim="800000"/>
            <a:headEnd/>
            <a:tailEnd/>
          </a:ln>
        </p:spPr>
        <p:txBody>
          <a:bodyPr>
            <a:spAutoFit/>
          </a:bodyPr>
          <a:lstStyle/>
          <a:p>
            <a:pPr algn="ctr" eaLnBrk="0" hangingPunct="0">
              <a:spcBef>
                <a:spcPct val="50000"/>
              </a:spcBef>
            </a:pPr>
            <a:r>
              <a:rPr lang="en-US" sz="2000"/>
              <a:t>Katmai village, buried by ash from the June 6, 1912 eruption</a:t>
            </a:r>
            <a:br>
              <a:rPr lang="en-US" sz="2000"/>
            </a:br>
            <a:r>
              <a:rPr lang="en-US" sz="2000"/>
              <a:t>Katmai volcano in background covered by cloud</a:t>
            </a:r>
          </a:p>
          <a:p>
            <a:pPr algn="ctr" eaLnBrk="0" hangingPunct="0">
              <a:spcBef>
                <a:spcPct val="50000"/>
              </a:spcBef>
            </a:pPr>
            <a:r>
              <a:rPr lang="en-US" sz="2000">
                <a:solidFill>
                  <a:schemeClr val="hlink"/>
                </a:solidFill>
              </a:rPr>
              <a:t>Simulations showed same reduction in African summer precipitation.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3" cstate="print"/>
          <a:srcRect l="17088" t="52866" b="8855"/>
          <a:stretch>
            <a:fillRect/>
          </a:stretch>
        </p:blipFill>
        <p:spPr bwMode="auto">
          <a:xfrm>
            <a:off x="0" y="3124200"/>
            <a:ext cx="5715000" cy="3733800"/>
          </a:xfrm>
          <a:prstGeom prst="rect">
            <a:avLst/>
          </a:prstGeom>
          <a:noFill/>
          <a:ln w="9525">
            <a:noFill/>
            <a:miter lim="800000"/>
            <a:headEnd/>
            <a:tailEnd/>
          </a:ln>
        </p:spPr>
      </p:pic>
      <p:pic>
        <p:nvPicPr>
          <p:cNvPr id="98307" name="Picture 3" descr="nilebasin"/>
          <p:cNvPicPr>
            <a:picLocks noChangeAspect="1" noChangeArrowheads="1"/>
          </p:cNvPicPr>
          <p:nvPr/>
        </p:nvPicPr>
        <p:blipFill>
          <a:blip r:embed="rId4" cstate="print"/>
          <a:srcRect/>
          <a:stretch>
            <a:fillRect/>
          </a:stretch>
        </p:blipFill>
        <p:spPr bwMode="auto">
          <a:xfrm>
            <a:off x="5243513" y="0"/>
            <a:ext cx="3900487" cy="5562600"/>
          </a:xfrm>
          <a:prstGeom prst="rect">
            <a:avLst/>
          </a:prstGeom>
          <a:noFill/>
          <a:ln w="9525">
            <a:noFill/>
            <a:miter lim="800000"/>
            <a:headEnd/>
            <a:tailEnd/>
          </a:ln>
        </p:spPr>
      </p:pic>
      <p:sp>
        <p:nvSpPr>
          <p:cNvPr id="98308" name="Text Box 4"/>
          <p:cNvSpPr txBox="1">
            <a:spLocks noChangeArrowheads="1"/>
          </p:cNvSpPr>
          <p:nvPr/>
        </p:nvSpPr>
        <p:spPr bwMode="auto">
          <a:xfrm>
            <a:off x="4038600" y="4038600"/>
            <a:ext cx="1600200" cy="336550"/>
          </a:xfrm>
          <a:prstGeom prst="rect">
            <a:avLst/>
          </a:prstGeom>
          <a:noFill/>
          <a:ln w="9525">
            <a:noFill/>
            <a:miter lim="800000"/>
            <a:headEnd/>
            <a:tailEnd/>
          </a:ln>
        </p:spPr>
        <p:txBody>
          <a:bodyPr>
            <a:spAutoFit/>
          </a:bodyPr>
          <a:lstStyle/>
          <a:p>
            <a:pPr algn="ctr" eaLnBrk="0" hangingPunct="0">
              <a:spcBef>
                <a:spcPct val="50000"/>
              </a:spcBef>
            </a:pPr>
            <a:r>
              <a:rPr lang="en-US" sz="1600">
                <a:solidFill>
                  <a:srgbClr val="E22B00"/>
                </a:solidFill>
              </a:rPr>
              <a:t>Nile</a:t>
            </a:r>
          </a:p>
        </p:txBody>
      </p:sp>
      <p:sp>
        <p:nvSpPr>
          <p:cNvPr id="98309" name="Text Box 5"/>
          <p:cNvSpPr txBox="1">
            <a:spLocks noChangeArrowheads="1"/>
          </p:cNvSpPr>
          <p:nvPr/>
        </p:nvSpPr>
        <p:spPr bwMode="auto">
          <a:xfrm>
            <a:off x="1066800" y="5486400"/>
            <a:ext cx="1600200" cy="336550"/>
          </a:xfrm>
          <a:prstGeom prst="rect">
            <a:avLst/>
          </a:prstGeom>
          <a:noFill/>
          <a:ln w="9525">
            <a:noFill/>
            <a:miter lim="800000"/>
            <a:headEnd/>
            <a:tailEnd/>
          </a:ln>
        </p:spPr>
        <p:txBody>
          <a:bodyPr>
            <a:spAutoFit/>
          </a:bodyPr>
          <a:lstStyle/>
          <a:p>
            <a:pPr algn="ctr" eaLnBrk="0" hangingPunct="0">
              <a:spcBef>
                <a:spcPct val="50000"/>
              </a:spcBef>
            </a:pPr>
            <a:r>
              <a:rPr lang="en-US" sz="1600">
                <a:solidFill>
                  <a:srgbClr val="00CC66"/>
                </a:solidFill>
              </a:rPr>
              <a:t>Niger</a:t>
            </a:r>
          </a:p>
        </p:txBody>
      </p:sp>
      <p:sp>
        <p:nvSpPr>
          <p:cNvPr id="98310" name="Text Box 6"/>
          <p:cNvSpPr txBox="1">
            <a:spLocks noChangeArrowheads="1"/>
          </p:cNvSpPr>
          <p:nvPr/>
        </p:nvSpPr>
        <p:spPr bwMode="auto">
          <a:xfrm>
            <a:off x="6477000" y="5638800"/>
            <a:ext cx="2590800" cy="274638"/>
          </a:xfrm>
          <a:prstGeom prst="rect">
            <a:avLst/>
          </a:prstGeom>
          <a:noFill/>
          <a:ln w="9525">
            <a:noFill/>
            <a:miter lim="800000"/>
            <a:headEnd/>
            <a:tailEnd/>
          </a:ln>
        </p:spPr>
        <p:txBody>
          <a:bodyPr>
            <a:spAutoFit/>
          </a:bodyPr>
          <a:lstStyle/>
          <a:p>
            <a:pPr algn="ctr" eaLnBrk="0" hangingPunct="0">
              <a:spcBef>
                <a:spcPct val="50000"/>
              </a:spcBef>
            </a:pPr>
            <a:r>
              <a:rPr lang="en-US" sz="1200"/>
              <a:t>http://www.isiimm.agropolis.org</a:t>
            </a:r>
          </a:p>
        </p:txBody>
      </p:sp>
      <p:pic>
        <p:nvPicPr>
          <p:cNvPr id="98311" name="Picture 7" descr="NigerBassin"/>
          <p:cNvPicPr>
            <a:picLocks noChangeAspect="1" noChangeArrowheads="1"/>
          </p:cNvPicPr>
          <p:nvPr/>
        </p:nvPicPr>
        <p:blipFill>
          <a:blip r:embed="rId5" cstate="print"/>
          <a:srcRect/>
          <a:stretch>
            <a:fillRect/>
          </a:stretch>
        </p:blipFill>
        <p:spPr bwMode="auto">
          <a:xfrm>
            <a:off x="1066800" y="0"/>
            <a:ext cx="4191000" cy="3143250"/>
          </a:xfrm>
          <a:prstGeom prst="rect">
            <a:avLst/>
          </a:prstGeom>
          <a:noFill/>
          <a:ln w="9525">
            <a:noFill/>
            <a:miter lim="800000"/>
            <a:headEnd/>
            <a:tailEnd/>
          </a:ln>
        </p:spPr>
      </p:pic>
      <p:sp>
        <p:nvSpPr>
          <p:cNvPr id="98312" name="Text Box 8"/>
          <p:cNvSpPr txBox="1">
            <a:spLocks noChangeArrowheads="1"/>
          </p:cNvSpPr>
          <p:nvPr/>
        </p:nvSpPr>
        <p:spPr bwMode="auto">
          <a:xfrm>
            <a:off x="1066800" y="-23813"/>
            <a:ext cx="2971800" cy="274638"/>
          </a:xfrm>
          <a:prstGeom prst="rect">
            <a:avLst/>
          </a:prstGeom>
          <a:noFill/>
          <a:ln w="9525">
            <a:noFill/>
            <a:miter lim="800000"/>
            <a:headEnd/>
            <a:tailEnd/>
          </a:ln>
        </p:spPr>
        <p:txBody>
          <a:bodyPr>
            <a:spAutoFit/>
          </a:bodyPr>
          <a:lstStyle/>
          <a:p>
            <a:pPr algn="ctr" eaLnBrk="0" hangingPunct="0">
              <a:spcBef>
                <a:spcPct val="50000"/>
              </a:spcBef>
            </a:pPr>
            <a:r>
              <a:rPr lang="en-US" sz="1200"/>
              <a:t>http://www.festivalsegou.org</a:t>
            </a:r>
          </a:p>
        </p:txBody>
      </p:sp>
      <p:sp>
        <p:nvSpPr>
          <p:cNvPr id="98313" name="Text Box 9"/>
          <p:cNvSpPr txBox="1">
            <a:spLocks noChangeArrowheads="1"/>
          </p:cNvSpPr>
          <p:nvPr/>
        </p:nvSpPr>
        <p:spPr bwMode="auto">
          <a:xfrm>
            <a:off x="0" y="1584325"/>
            <a:ext cx="1066800" cy="701675"/>
          </a:xfrm>
          <a:prstGeom prst="rect">
            <a:avLst/>
          </a:prstGeom>
          <a:noFill/>
          <a:ln w="9525">
            <a:noFill/>
            <a:miter lim="800000"/>
            <a:headEnd/>
            <a:tailEnd/>
          </a:ln>
        </p:spPr>
        <p:txBody>
          <a:bodyPr>
            <a:spAutoFit/>
          </a:bodyPr>
          <a:lstStyle/>
          <a:p>
            <a:pPr algn="ctr" eaLnBrk="0" hangingPunct="0">
              <a:spcBef>
                <a:spcPct val="50000"/>
              </a:spcBef>
            </a:pPr>
            <a:r>
              <a:rPr lang="en-US" sz="2000"/>
              <a:t>Niger Basin</a:t>
            </a:r>
          </a:p>
        </p:txBody>
      </p:sp>
      <p:sp>
        <p:nvSpPr>
          <p:cNvPr id="98314" name="Oval 10"/>
          <p:cNvSpPr>
            <a:spLocks noChangeArrowheads="1"/>
          </p:cNvSpPr>
          <p:nvPr/>
        </p:nvSpPr>
        <p:spPr bwMode="auto">
          <a:xfrm>
            <a:off x="7054850" y="1319213"/>
            <a:ext cx="152400" cy="152400"/>
          </a:xfrm>
          <a:prstGeom prst="ellipse">
            <a:avLst/>
          </a:prstGeom>
          <a:solidFill>
            <a:schemeClr val="folHlink"/>
          </a:solidFill>
          <a:ln w="9525">
            <a:noFill/>
            <a:round/>
            <a:headEnd/>
            <a:tailEnd/>
          </a:ln>
        </p:spPr>
        <p:txBody>
          <a:bodyPr wrap="none" anchor="ctr">
            <a:spAutoFit/>
          </a:bodyPr>
          <a:lstStyle/>
          <a:p>
            <a:endParaRPr lang="en-US"/>
          </a:p>
        </p:txBody>
      </p:sp>
      <p:sp>
        <p:nvSpPr>
          <p:cNvPr id="98315" name="Text Box 11"/>
          <p:cNvSpPr txBox="1">
            <a:spLocks noChangeArrowheads="1"/>
          </p:cNvSpPr>
          <p:nvPr/>
        </p:nvSpPr>
        <p:spPr bwMode="auto">
          <a:xfrm>
            <a:off x="5867400" y="1203325"/>
            <a:ext cx="1143000" cy="396875"/>
          </a:xfrm>
          <a:prstGeom prst="rect">
            <a:avLst/>
          </a:prstGeom>
          <a:noFill/>
          <a:ln w="9525">
            <a:noFill/>
            <a:miter lim="800000"/>
            <a:headEnd/>
            <a:tailEnd/>
          </a:ln>
        </p:spPr>
        <p:txBody>
          <a:bodyPr>
            <a:spAutoFit/>
          </a:bodyPr>
          <a:lstStyle/>
          <a:p>
            <a:pPr algn="ctr" eaLnBrk="0" hangingPunct="0">
              <a:spcBef>
                <a:spcPct val="50000"/>
              </a:spcBef>
            </a:pPr>
            <a:r>
              <a:rPr lang="en-US" sz="2000">
                <a:solidFill>
                  <a:schemeClr val="folHlink"/>
                </a:solidFill>
              </a:rPr>
              <a:t>Aswan</a:t>
            </a:r>
          </a:p>
        </p:txBody>
      </p:sp>
      <p:sp>
        <p:nvSpPr>
          <p:cNvPr id="98316" name="Oval 12"/>
          <p:cNvSpPr>
            <a:spLocks noChangeArrowheads="1"/>
          </p:cNvSpPr>
          <p:nvPr/>
        </p:nvSpPr>
        <p:spPr bwMode="auto">
          <a:xfrm>
            <a:off x="1905000" y="1624013"/>
            <a:ext cx="152400" cy="152400"/>
          </a:xfrm>
          <a:prstGeom prst="ellipse">
            <a:avLst/>
          </a:prstGeom>
          <a:solidFill>
            <a:srgbClr val="00CC66"/>
          </a:solidFill>
          <a:ln w="9525">
            <a:noFill/>
            <a:round/>
            <a:headEnd/>
            <a:tailEnd/>
          </a:ln>
        </p:spPr>
        <p:txBody>
          <a:bodyPr wrap="none" anchor="ctr">
            <a:spAutoFit/>
          </a:bodyPr>
          <a:lstStyle/>
          <a:p>
            <a:endParaRPr lang="en-US"/>
          </a:p>
        </p:txBody>
      </p:sp>
      <p:sp>
        <p:nvSpPr>
          <p:cNvPr id="98317" name="Text Box 13"/>
          <p:cNvSpPr txBox="1">
            <a:spLocks noChangeArrowheads="1"/>
          </p:cNvSpPr>
          <p:nvPr/>
        </p:nvSpPr>
        <p:spPr bwMode="auto">
          <a:xfrm>
            <a:off x="782638" y="1198563"/>
            <a:ext cx="1198562" cy="304800"/>
          </a:xfrm>
          <a:prstGeom prst="rect">
            <a:avLst/>
          </a:prstGeom>
          <a:solidFill>
            <a:schemeClr val="bg1"/>
          </a:solidFill>
          <a:ln w="9525">
            <a:noFill/>
            <a:miter lim="800000"/>
            <a:headEnd/>
            <a:tailEnd/>
          </a:ln>
        </p:spPr>
        <p:txBody>
          <a:bodyPr lIns="0" tIns="0" rIns="0" bIns="0">
            <a:spAutoFit/>
          </a:bodyPr>
          <a:lstStyle/>
          <a:p>
            <a:pPr algn="ctr" eaLnBrk="0" hangingPunct="0">
              <a:spcBef>
                <a:spcPct val="50000"/>
              </a:spcBef>
            </a:pPr>
            <a:r>
              <a:rPr lang="en-US" sz="2000">
                <a:solidFill>
                  <a:srgbClr val="00E271"/>
                </a:solidFill>
              </a:rPr>
              <a:t>Koulikoro</a:t>
            </a:r>
          </a:p>
        </p:txBody>
      </p:sp>
      <p:grpSp>
        <p:nvGrpSpPr>
          <p:cNvPr id="2" name="Group 14"/>
          <p:cNvGrpSpPr>
            <a:grpSpLocks/>
          </p:cNvGrpSpPr>
          <p:nvPr/>
        </p:nvGrpSpPr>
        <p:grpSpPr bwMode="auto">
          <a:xfrm>
            <a:off x="3224213" y="0"/>
            <a:ext cx="5919787" cy="3452813"/>
            <a:chOff x="2031" y="0"/>
            <a:chExt cx="3729" cy="2175"/>
          </a:xfrm>
        </p:grpSpPr>
        <p:pic>
          <p:nvPicPr>
            <p:cNvPr id="98319" name="Picture 15" descr="Africanmonsoonrain003"/>
            <p:cNvPicPr>
              <a:picLocks noChangeAspect="1" noChangeArrowheads="1"/>
            </p:cNvPicPr>
            <p:nvPr/>
          </p:nvPicPr>
          <p:blipFill>
            <a:blip r:embed="rId6" cstate="print"/>
            <a:srcRect l="4688" t="4167" r="9082" b="10417"/>
            <a:stretch>
              <a:fillRect/>
            </a:stretch>
          </p:blipFill>
          <p:spPr bwMode="auto">
            <a:xfrm>
              <a:off x="2832" y="0"/>
              <a:ext cx="2928" cy="2175"/>
            </a:xfrm>
            <a:prstGeom prst="rect">
              <a:avLst/>
            </a:prstGeom>
            <a:noFill/>
            <a:ln w="9525">
              <a:noFill/>
              <a:miter lim="800000"/>
              <a:headEnd/>
              <a:tailEnd/>
            </a:ln>
          </p:spPr>
        </p:pic>
        <p:sp>
          <p:nvSpPr>
            <p:cNvPr id="98320" name="Oval 16"/>
            <p:cNvSpPr>
              <a:spLocks noChangeArrowheads="1"/>
            </p:cNvSpPr>
            <p:nvPr/>
          </p:nvSpPr>
          <p:spPr bwMode="auto">
            <a:xfrm>
              <a:off x="2031" y="1200"/>
              <a:ext cx="96" cy="96"/>
            </a:xfrm>
            <a:prstGeom prst="ellipse">
              <a:avLst/>
            </a:prstGeom>
            <a:solidFill>
              <a:srgbClr val="CC0000"/>
            </a:solidFill>
            <a:ln w="9525">
              <a:noFill/>
              <a:round/>
              <a:headEnd/>
              <a:tailEnd/>
            </a:ln>
          </p:spPr>
          <p:txBody>
            <a:bodyPr wrap="none" anchor="ctr">
              <a:spAutoFit/>
            </a:bodyPr>
            <a:lstStyle/>
            <a:p>
              <a:endParaRPr lang="en-US"/>
            </a:p>
          </p:txBody>
        </p:sp>
        <p:sp>
          <p:nvSpPr>
            <p:cNvPr id="98321" name="Text Box 17"/>
            <p:cNvSpPr txBox="1">
              <a:spLocks noChangeArrowheads="1"/>
            </p:cNvSpPr>
            <p:nvPr/>
          </p:nvSpPr>
          <p:spPr bwMode="auto">
            <a:xfrm>
              <a:off x="2077" y="912"/>
              <a:ext cx="755" cy="192"/>
            </a:xfrm>
            <a:prstGeom prst="rect">
              <a:avLst/>
            </a:prstGeom>
            <a:solidFill>
              <a:schemeClr val="bg1"/>
            </a:solidFill>
            <a:ln w="9525">
              <a:noFill/>
              <a:miter lim="800000"/>
              <a:headEnd/>
              <a:tailEnd/>
            </a:ln>
          </p:spPr>
          <p:txBody>
            <a:bodyPr lIns="0" tIns="0" rIns="0" bIns="0">
              <a:spAutoFit/>
            </a:bodyPr>
            <a:lstStyle/>
            <a:p>
              <a:pPr algn="ctr" eaLnBrk="0" hangingPunct="0">
                <a:spcBef>
                  <a:spcPct val="50000"/>
                </a:spcBef>
              </a:pPr>
              <a:r>
                <a:rPr lang="en-US" sz="2000">
                  <a:solidFill>
                    <a:srgbClr val="CC0000"/>
                  </a:solidFill>
                </a:rPr>
                <a:t>Malanville</a:t>
              </a: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3" cstate="print"/>
          <a:srcRect l="17088" t="52866" b="8855"/>
          <a:stretch>
            <a:fillRect/>
          </a:stretch>
        </p:blipFill>
        <p:spPr bwMode="auto">
          <a:xfrm>
            <a:off x="0" y="3124200"/>
            <a:ext cx="5715000" cy="3733800"/>
          </a:xfrm>
          <a:prstGeom prst="rect">
            <a:avLst/>
          </a:prstGeom>
          <a:noFill/>
          <a:ln w="9525">
            <a:noFill/>
            <a:miter lim="800000"/>
            <a:headEnd/>
            <a:tailEnd/>
          </a:ln>
        </p:spPr>
      </p:pic>
      <p:pic>
        <p:nvPicPr>
          <p:cNvPr id="99331" name="Picture 3" descr="nilebasin"/>
          <p:cNvPicPr>
            <a:picLocks noChangeAspect="1" noChangeArrowheads="1"/>
          </p:cNvPicPr>
          <p:nvPr/>
        </p:nvPicPr>
        <p:blipFill>
          <a:blip r:embed="rId4" cstate="print"/>
          <a:srcRect/>
          <a:stretch>
            <a:fillRect/>
          </a:stretch>
        </p:blipFill>
        <p:spPr bwMode="auto">
          <a:xfrm>
            <a:off x="5243513" y="0"/>
            <a:ext cx="3900487" cy="5562600"/>
          </a:xfrm>
          <a:prstGeom prst="rect">
            <a:avLst/>
          </a:prstGeom>
          <a:noFill/>
          <a:ln w="9525">
            <a:noFill/>
            <a:miter lim="800000"/>
            <a:headEnd/>
            <a:tailEnd/>
          </a:ln>
        </p:spPr>
      </p:pic>
      <p:sp>
        <p:nvSpPr>
          <p:cNvPr id="99332" name="Text Box 4"/>
          <p:cNvSpPr txBox="1">
            <a:spLocks noChangeArrowheads="1"/>
          </p:cNvSpPr>
          <p:nvPr/>
        </p:nvSpPr>
        <p:spPr bwMode="auto">
          <a:xfrm>
            <a:off x="4038600" y="4038600"/>
            <a:ext cx="1600200" cy="336550"/>
          </a:xfrm>
          <a:prstGeom prst="rect">
            <a:avLst/>
          </a:prstGeom>
          <a:noFill/>
          <a:ln w="9525">
            <a:noFill/>
            <a:miter lim="800000"/>
            <a:headEnd/>
            <a:tailEnd/>
          </a:ln>
        </p:spPr>
        <p:txBody>
          <a:bodyPr>
            <a:spAutoFit/>
          </a:bodyPr>
          <a:lstStyle/>
          <a:p>
            <a:pPr algn="ctr" eaLnBrk="0" hangingPunct="0">
              <a:spcBef>
                <a:spcPct val="50000"/>
              </a:spcBef>
            </a:pPr>
            <a:r>
              <a:rPr lang="en-US" sz="1600">
                <a:solidFill>
                  <a:srgbClr val="E22B00"/>
                </a:solidFill>
              </a:rPr>
              <a:t>Nile</a:t>
            </a:r>
          </a:p>
        </p:txBody>
      </p:sp>
      <p:sp>
        <p:nvSpPr>
          <p:cNvPr id="99333" name="Text Box 5"/>
          <p:cNvSpPr txBox="1">
            <a:spLocks noChangeArrowheads="1"/>
          </p:cNvSpPr>
          <p:nvPr/>
        </p:nvSpPr>
        <p:spPr bwMode="auto">
          <a:xfrm>
            <a:off x="1066800" y="5486400"/>
            <a:ext cx="1600200" cy="336550"/>
          </a:xfrm>
          <a:prstGeom prst="rect">
            <a:avLst/>
          </a:prstGeom>
          <a:noFill/>
          <a:ln w="9525">
            <a:noFill/>
            <a:miter lim="800000"/>
            <a:headEnd/>
            <a:tailEnd/>
          </a:ln>
        </p:spPr>
        <p:txBody>
          <a:bodyPr>
            <a:spAutoFit/>
          </a:bodyPr>
          <a:lstStyle/>
          <a:p>
            <a:pPr algn="ctr" eaLnBrk="0" hangingPunct="0">
              <a:spcBef>
                <a:spcPct val="50000"/>
              </a:spcBef>
            </a:pPr>
            <a:r>
              <a:rPr lang="en-US" sz="1600">
                <a:solidFill>
                  <a:srgbClr val="00CC66"/>
                </a:solidFill>
              </a:rPr>
              <a:t>Niger</a:t>
            </a:r>
          </a:p>
        </p:txBody>
      </p:sp>
      <p:sp>
        <p:nvSpPr>
          <p:cNvPr id="99334" name="Text Box 6"/>
          <p:cNvSpPr txBox="1">
            <a:spLocks noChangeArrowheads="1"/>
          </p:cNvSpPr>
          <p:nvPr/>
        </p:nvSpPr>
        <p:spPr bwMode="auto">
          <a:xfrm>
            <a:off x="6477000" y="5638800"/>
            <a:ext cx="2590800" cy="274638"/>
          </a:xfrm>
          <a:prstGeom prst="rect">
            <a:avLst/>
          </a:prstGeom>
          <a:noFill/>
          <a:ln w="9525">
            <a:noFill/>
            <a:miter lim="800000"/>
            <a:headEnd/>
            <a:tailEnd/>
          </a:ln>
        </p:spPr>
        <p:txBody>
          <a:bodyPr>
            <a:spAutoFit/>
          </a:bodyPr>
          <a:lstStyle/>
          <a:p>
            <a:pPr algn="ctr" eaLnBrk="0" hangingPunct="0">
              <a:spcBef>
                <a:spcPct val="50000"/>
              </a:spcBef>
            </a:pPr>
            <a:r>
              <a:rPr lang="en-US" sz="1200"/>
              <a:t>http://www.isiimm.agropolis.org</a:t>
            </a:r>
          </a:p>
        </p:txBody>
      </p:sp>
      <p:pic>
        <p:nvPicPr>
          <p:cNvPr id="99335" name="Picture 7" descr="NigerBassin"/>
          <p:cNvPicPr>
            <a:picLocks noChangeAspect="1" noChangeArrowheads="1"/>
          </p:cNvPicPr>
          <p:nvPr/>
        </p:nvPicPr>
        <p:blipFill>
          <a:blip r:embed="rId5" cstate="print"/>
          <a:srcRect/>
          <a:stretch>
            <a:fillRect/>
          </a:stretch>
        </p:blipFill>
        <p:spPr bwMode="auto">
          <a:xfrm>
            <a:off x="1066800" y="0"/>
            <a:ext cx="4191000" cy="3143250"/>
          </a:xfrm>
          <a:prstGeom prst="rect">
            <a:avLst/>
          </a:prstGeom>
          <a:noFill/>
          <a:ln w="9525">
            <a:noFill/>
            <a:miter lim="800000"/>
            <a:headEnd/>
            <a:tailEnd/>
          </a:ln>
        </p:spPr>
      </p:pic>
      <p:sp>
        <p:nvSpPr>
          <p:cNvPr id="99336" name="Text Box 8"/>
          <p:cNvSpPr txBox="1">
            <a:spLocks noChangeArrowheads="1"/>
          </p:cNvSpPr>
          <p:nvPr/>
        </p:nvSpPr>
        <p:spPr bwMode="auto">
          <a:xfrm>
            <a:off x="1066800" y="-23813"/>
            <a:ext cx="2971800" cy="274638"/>
          </a:xfrm>
          <a:prstGeom prst="rect">
            <a:avLst/>
          </a:prstGeom>
          <a:noFill/>
          <a:ln w="9525">
            <a:noFill/>
            <a:miter lim="800000"/>
            <a:headEnd/>
            <a:tailEnd/>
          </a:ln>
        </p:spPr>
        <p:txBody>
          <a:bodyPr>
            <a:spAutoFit/>
          </a:bodyPr>
          <a:lstStyle/>
          <a:p>
            <a:pPr algn="ctr" eaLnBrk="0" hangingPunct="0">
              <a:spcBef>
                <a:spcPct val="50000"/>
              </a:spcBef>
            </a:pPr>
            <a:r>
              <a:rPr lang="en-US" sz="1200"/>
              <a:t>http://www.festivalsegou.org</a:t>
            </a:r>
          </a:p>
        </p:txBody>
      </p:sp>
      <p:sp>
        <p:nvSpPr>
          <p:cNvPr id="99337" name="Text Box 9"/>
          <p:cNvSpPr txBox="1">
            <a:spLocks noChangeArrowheads="1"/>
          </p:cNvSpPr>
          <p:nvPr/>
        </p:nvSpPr>
        <p:spPr bwMode="auto">
          <a:xfrm>
            <a:off x="0" y="1584325"/>
            <a:ext cx="1066800" cy="701675"/>
          </a:xfrm>
          <a:prstGeom prst="rect">
            <a:avLst/>
          </a:prstGeom>
          <a:noFill/>
          <a:ln w="9525">
            <a:noFill/>
            <a:miter lim="800000"/>
            <a:headEnd/>
            <a:tailEnd/>
          </a:ln>
        </p:spPr>
        <p:txBody>
          <a:bodyPr>
            <a:spAutoFit/>
          </a:bodyPr>
          <a:lstStyle/>
          <a:p>
            <a:pPr algn="ctr" eaLnBrk="0" hangingPunct="0">
              <a:spcBef>
                <a:spcPct val="50000"/>
              </a:spcBef>
            </a:pPr>
            <a:r>
              <a:rPr lang="en-US" sz="2000"/>
              <a:t>Niger Basin</a:t>
            </a:r>
          </a:p>
        </p:txBody>
      </p:sp>
      <p:sp>
        <p:nvSpPr>
          <p:cNvPr id="99338" name="Oval 10"/>
          <p:cNvSpPr>
            <a:spLocks noChangeArrowheads="1"/>
          </p:cNvSpPr>
          <p:nvPr/>
        </p:nvSpPr>
        <p:spPr bwMode="auto">
          <a:xfrm>
            <a:off x="7054850" y="1319213"/>
            <a:ext cx="152400" cy="152400"/>
          </a:xfrm>
          <a:prstGeom prst="ellipse">
            <a:avLst/>
          </a:prstGeom>
          <a:solidFill>
            <a:schemeClr val="folHlink"/>
          </a:solidFill>
          <a:ln w="9525">
            <a:noFill/>
            <a:round/>
            <a:headEnd/>
            <a:tailEnd/>
          </a:ln>
        </p:spPr>
        <p:txBody>
          <a:bodyPr wrap="none" anchor="ctr">
            <a:spAutoFit/>
          </a:bodyPr>
          <a:lstStyle/>
          <a:p>
            <a:endParaRPr lang="en-US"/>
          </a:p>
        </p:txBody>
      </p:sp>
      <p:sp>
        <p:nvSpPr>
          <p:cNvPr id="99339" name="Text Box 11"/>
          <p:cNvSpPr txBox="1">
            <a:spLocks noChangeArrowheads="1"/>
          </p:cNvSpPr>
          <p:nvPr/>
        </p:nvSpPr>
        <p:spPr bwMode="auto">
          <a:xfrm>
            <a:off x="5867400" y="1203325"/>
            <a:ext cx="1143000" cy="396875"/>
          </a:xfrm>
          <a:prstGeom prst="rect">
            <a:avLst/>
          </a:prstGeom>
          <a:noFill/>
          <a:ln w="9525">
            <a:noFill/>
            <a:miter lim="800000"/>
            <a:headEnd/>
            <a:tailEnd/>
          </a:ln>
        </p:spPr>
        <p:txBody>
          <a:bodyPr>
            <a:spAutoFit/>
          </a:bodyPr>
          <a:lstStyle/>
          <a:p>
            <a:pPr algn="ctr" eaLnBrk="0" hangingPunct="0">
              <a:spcBef>
                <a:spcPct val="50000"/>
              </a:spcBef>
            </a:pPr>
            <a:r>
              <a:rPr lang="en-US" sz="2000">
                <a:solidFill>
                  <a:schemeClr val="folHlink"/>
                </a:solidFill>
              </a:rPr>
              <a:t>Aswan</a:t>
            </a:r>
          </a:p>
        </p:txBody>
      </p:sp>
      <p:sp>
        <p:nvSpPr>
          <p:cNvPr id="99340" name="Oval 12"/>
          <p:cNvSpPr>
            <a:spLocks noChangeArrowheads="1"/>
          </p:cNvSpPr>
          <p:nvPr/>
        </p:nvSpPr>
        <p:spPr bwMode="auto">
          <a:xfrm>
            <a:off x="1905000" y="1624013"/>
            <a:ext cx="152400" cy="152400"/>
          </a:xfrm>
          <a:prstGeom prst="ellipse">
            <a:avLst/>
          </a:prstGeom>
          <a:solidFill>
            <a:srgbClr val="00CC66"/>
          </a:solidFill>
          <a:ln w="9525">
            <a:noFill/>
            <a:round/>
            <a:headEnd/>
            <a:tailEnd/>
          </a:ln>
        </p:spPr>
        <p:txBody>
          <a:bodyPr wrap="none" anchor="ctr">
            <a:spAutoFit/>
          </a:bodyPr>
          <a:lstStyle/>
          <a:p>
            <a:endParaRPr lang="en-US"/>
          </a:p>
        </p:txBody>
      </p:sp>
      <p:sp>
        <p:nvSpPr>
          <p:cNvPr id="99341" name="Text Box 13"/>
          <p:cNvSpPr txBox="1">
            <a:spLocks noChangeArrowheads="1"/>
          </p:cNvSpPr>
          <p:nvPr/>
        </p:nvSpPr>
        <p:spPr bwMode="auto">
          <a:xfrm>
            <a:off x="782638" y="1198563"/>
            <a:ext cx="1198562" cy="304800"/>
          </a:xfrm>
          <a:prstGeom prst="rect">
            <a:avLst/>
          </a:prstGeom>
          <a:solidFill>
            <a:schemeClr val="bg1"/>
          </a:solidFill>
          <a:ln w="9525">
            <a:noFill/>
            <a:miter lim="800000"/>
            <a:headEnd/>
            <a:tailEnd/>
          </a:ln>
        </p:spPr>
        <p:txBody>
          <a:bodyPr lIns="0" tIns="0" rIns="0" bIns="0">
            <a:spAutoFit/>
          </a:bodyPr>
          <a:lstStyle/>
          <a:p>
            <a:pPr algn="ctr" eaLnBrk="0" hangingPunct="0">
              <a:spcBef>
                <a:spcPct val="50000"/>
              </a:spcBef>
            </a:pPr>
            <a:r>
              <a:rPr lang="en-US" sz="2000">
                <a:solidFill>
                  <a:srgbClr val="00E271"/>
                </a:solidFill>
              </a:rPr>
              <a:t>Koulikoro</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0354" name="Picture 2"/>
          <p:cNvPicPr>
            <a:picLocks noGrp="1" noChangeAspect="1" noChangeArrowheads="1"/>
          </p:cNvPicPr>
          <p:nvPr>
            <p:ph idx="1"/>
          </p:nvPr>
        </p:nvPicPr>
        <p:blipFill>
          <a:blip r:embed="rId3" cstate="print"/>
          <a:srcRect l="12982" t="10101" r="10757" b="4034"/>
          <a:stretch>
            <a:fillRect/>
          </a:stretch>
        </p:blipFill>
        <p:spPr>
          <a:xfrm>
            <a:off x="4360863" y="0"/>
            <a:ext cx="4706937" cy="6858000"/>
          </a:xfrm>
          <a:noFill/>
        </p:spPr>
      </p:pic>
      <p:sp>
        <p:nvSpPr>
          <p:cNvPr id="100355" name="Text Box 3"/>
          <p:cNvSpPr txBox="1">
            <a:spLocks noChangeArrowheads="1"/>
          </p:cNvSpPr>
          <p:nvPr/>
        </p:nvSpPr>
        <p:spPr bwMode="auto">
          <a:xfrm>
            <a:off x="152400" y="2286000"/>
            <a:ext cx="4114800" cy="3665538"/>
          </a:xfrm>
          <a:prstGeom prst="rect">
            <a:avLst/>
          </a:prstGeom>
          <a:noFill/>
          <a:ln w="9525">
            <a:noFill/>
            <a:miter lim="800000"/>
            <a:headEnd/>
            <a:tailEnd/>
          </a:ln>
        </p:spPr>
        <p:txBody>
          <a:bodyPr>
            <a:spAutoFit/>
          </a:bodyPr>
          <a:lstStyle/>
          <a:p>
            <a:pPr>
              <a:spcBef>
                <a:spcPct val="50000"/>
              </a:spcBef>
            </a:pPr>
            <a:r>
              <a:rPr lang="en-US" sz="1800"/>
              <a:t>The exact dating of Eldgjá is not known but it is thought to have occurred between 933 and 941 A.D.</a:t>
            </a:r>
          </a:p>
          <a:p>
            <a:pPr>
              <a:spcBef>
                <a:spcPct val="50000"/>
              </a:spcBef>
            </a:pPr>
            <a:r>
              <a:rPr lang="en-US" sz="1800"/>
              <a:t>Several points suggest 939:</a:t>
            </a:r>
          </a:p>
          <a:p>
            <a:pPr>
              <a:spcBef>
                <a:spcPct val="50000"/>
              </a:spcBef>
            </a:pPr>
            <a:r>
              <a:rPr lang="en-US" sz="1800"/>
              <a:t>Astronomical observations in Irish Annals (McCarthy and Breen, 1997)</a:t>
            </a:r>
          </a:p>
          <a:p>
            <a:pPr>
              <a:spcBef>
                <a:spcPct val="50000"/>
              </a:spcBef>
            </a:pPr>
            <a:r>
              <a:rPr lang="en-US" sz="1800"/>
              <a:t>GISP2 ice core has peak acidity in 938 ±4 years (Zielinski, 1995)</a:t>
            </a:r>
          </a:p>
          <a:p>
            <a:pPr>
              <a:spcBef>
                <a:spcPct val="50000"/>
              </a:spcBef>
            </a:pPr>
            <a:r>
              <a:rPr lang="en-US" sz="1800"/>
              <a:t>Winter of 939-940 was very severe over Europe and similar to 1783-1784 after Laki.</a:t>
            </a:r>
          </a:p>
        </p:txBody>
      </p:sp>
      <p:sp>
        <p:nvSpPr>
          <p:cNvPr id="100356" name="Text Box 4"/>
          <p:cNvSpPr txBox="1">
            <a:spLocks noChangeArrowheads="1"/>
          </p:cNvSpPr>
          <p:nvPr/>
        </p:nvSpPr>
        <p:spPr bwMode="auto">
          <a:xfrm>
            <a:off x="304800" y="762000"/>
            <a:ext cx="3810000" cy="701675"/>
          </a:xfrm>
          <a:prstGeom prst="rect">
            <a:avLst/>
          </a:prstGeom>
          <a:noFill/>
          <a:ln w="9525">
            <a:noFill/>
            <a:miter lim="800000"/>
            <a:headEnd/>
            <a:tailEnd/>
          </a:ln>
        </p:spPr>
        <p:txBody>
          <a:bodyPr>
            <a:spAutoFit/>
          </a:bodyPr>
          <a:lstStyle/>
          <a:p>
            <a:pPr algn="ctr" eaLnBrk="0" hangingPunct="0">
              <a:spcBef>
                <a:spcPct val="50000"/>
              </a:spcBef>
            </a:pPr>
            <a:r>
              <a:rPr lang="en-US" sz="2000" b="1">
                <a:solidFill>
                  <a:schemeClr val="tx2"/>
                </a:solidFill>
              </a:rPr>
              <a:t>High-latitude Eruptions </a:t>
            </a:r>
            <a:br>
              <a:rPr lang="en-US" sz="2000" b="1">
                <a:solidFill>
                  <a:schemeClr val="tx2"/>
                </a:solidFill>
              </a:rPr>
            </a:br>
            <a:r>
              <a:rPr lang="en-US" sz="2000" b="1">
                <a:solidFill>
                  <a:schemeClr val="tx2"/>
                </a:solidFill>
              </a:rPr>
              <a:t>and the Nile River Level</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3" cstate="print"/>
          <a:srcRect l="20627" t="23343" r="14397" b="26079"/>
          <a:stretch>
            <a:fillRect/>
          </a:stretch>
        </p:blipFill>
        <p:spPr bwMode="auto">
          <a:xfrm>
            <a:off x="0" y="762000"/>
            <a:ext cx="9144000" cy="5032375"/>
          </a:xfrm>
          <a:prstGeom prst="rect">
            <a:avLst/>
          </a:prstGeom>
          <a:noFill/>
          <a:ln w="9525">
            <a:noFill/>
            <a:miter lim="800000"/>
            <a:headEnd/>
            <a:tailEnd/>
          </a:ln>
        </p:spPr>
      </p:pic>
      <p:sp>
        <p:nvSpPr>
          <p:cNvPr id="101379" name="Text Box 3"/>
          <p:cNvSpPr txBox="1">
            <a:spLocks noChangeArrowheads="1"/>
          </p:cNvSpPr>
          <p:nvPr/>
        </p:nvSpPr>
        <p:spPr bwMode="auto">
          <a:xfrm>
            <a:off x="990600" y="5872163"/>
            <a:ext cx="6248400" cy="701675"/>
          </a:xfrm>
          <a:prstGeom prst="rect">
            <a:avLst/>
          </a:prstGeom>
          <a:noFill/>
          <a:ln w="9525">
            <a:noFill/>
            <a:miter lim="800000"/>
            <a:headEnd/>
            <a:tailEnd/>
          </a:ln>
        </p:spPr>
        <p:txBody>
          <a:bodyPr>
            <a:spAutoFit/>
          </a:bodyPr>
          <a:lstStyle/>
          <a:p>
            <a:pPr algn="ctr" eaLnBrk="0" hangingPunct="0">
              <a:spcBef>
                <a:spcPct val="50000"/>
              </a:spcBef>
            </a:pPr>
            <a:r>
              <a:rPr lang="en-US" sz="2000">
                <a:solidFill>
                  <a:schemeClr val="accent2"/>
                </a:solidFill>
              </a:rPr>
              <a:t>Drawn by Makiko Sato (NASA GISS)</a:t>
            </a:r>
            <a:br>
              <a:rPr lang="en-US" sz="2000">
                <a:solidFill>
                  <a:schemeClr val="accent2"/>
                </a:solidFill>
              </a:rPr>
            </a:br>
            <a:r>
              <a:rPr lang="en-US" sz="2000">
                <a:solidFill>
                  <a:schemeClr val="bg1"/>
                </a:solidFill>
              </a:rPr>
              <a:t>using CRU TS 2.0 data</a:t>
            </a:r>
          </a:p>
        </p:txBody>
      </p:sp>
      <p:sp>
        <p:nvSpPr>
          <p:cNvPr id="101380" name="Rectangle 4"/>
          <p:cNvSpPr>
            <a:spLocks noChangeArrowheads="1"/>
          </p:cNvSpPr>
          <p:nvPr/>
        </p:nvSpPr>
        <p:spPr bwMode="auto">
          <a:xfrm>
            <a:off x="990600" y="4662488"/>
            <a:ext cx="152400" cy="152400"/>
          </a:xfrm>
          <a:prstGeom prst="rect">
            <a:avLst/>
          </a:prstGeom>
          <a:solidFill>
            <a:srgbClr val="FF0000"/>
          </a:solidFill>
          <a:ln w="9525">
            <a:noFill/>
            <a:miter lim="800000"/>
            <a:headEnd/>
            <a:tailEnd/>
          </a:ln>
        </p:spPr>
        <p:txBody>
          <a:bodyPr wrap="none" anchor="ctr">
            <a:spAutoFit/>
          </a:bodyPr>
          <a:lstStyle/>
          <a:p>
            <a:endParaRPr lang="en-US"/>
          </a:p>
        </p:txBody>
      </p:sp>
      <p:sp>
        <p:nvSpPr>
          <p:cNvPr id="101381" name="Text Box 5"/>
          <p:cNvSpPr txBox="1">
            <a:spLocks noChangeArrowheads="1"/>
          </p:cNvSpPr>
          <p:nvPr/>
        </p:nvSpPr>
        <p:spPr bwMode="auto">
          <a:xfrm>
            <a:off x="990600" y="4538663"/>
            <a:ext cx="1371600" cy="366712"/>
          </a:xfrm>
          <a:prstGeom prst="rect">
            <a:avLst/>
          </a:prstGeom>
          <a:noFill/>
          <a:ln w="9525">
            <a:noFill/>
            <a:miter lim="800000"/>
            <a:headEnd/>
            <a:tailEnd/>
          </a:ln>
        </p:spPr>
        <p:txBody>
          <a:bodyPr>
            <a:spAutoFit/>
          </a:bodyPr>
          <a:lstStyle/>
          <a:p>
            <a:pPr algn="ctr" eaLnBrk="0" hangingPunct="0">
              <a:spcBef>
                <a:spcPct val="50000"/>
              </a:spcBef>
            </a:pPr>
            <a:r>
              <a:rPr lang="en-US" sz="1800" b="1">
                <a:solidFill>
                  <a:srgbClr val="FF0000"/>
                </a:solidFill>
              </a:rPr>
              <a:t>El Niño </a:t>
            </a:r>
          </a:p>
        </p:txBody>
      </p:sp>
      <p:sp>
        <p:nvSpPr>
          <p:cNvPr id="101382" name="Oval 6"/>
          <p:cNvSpPr>
            <a:spLocks noChangeAspect="1" noChangeArrowheads="1"/>
          </p:cNvSpPr>
          <p:nvPr/>
        </p:nvSpPr>
        <p:spPr bwMode="auto">
          <a:xfrm>
            <a:off x="974725" y="4945063"/>
            <a:ext cx="165100" cy="165100"/>
          </a:xfrm>
          <a:prstGeom prst="ellipse">
            <a:avLst/>
          </a:prstGeom>
          <a:solidFill>
            <a:schemeClr val="accent2"/>
          </a:solidFill>
          <a:ln w="9525">
            <a:noFill/>
            <a:round/>
            <a:headEnd/>
            <a:tailEnd/>
          </a:ln>
        </p:spPr>
        <p:txBody>
          <a:bodyPr anchor="ctr">
            <a:spAutoFit/>
          </a:bodyPr>
          <a:lstStyle/>
          <a:p>
            <a:endParaRPr lang="en-US"/>
          </a:p>
        </p:txBody>
      </p:sp>
      <p:sp>
        <p:nvSpPr>
          <p:cNvPr id="101383" name="Text Box 7"/>
          <p:cNvSpPr txBox="1">
            <a:spLocks noChangeArrowheads="1"/>
          </p:cNvSpPr>
          <p:nvPr/>
        </p:nvSpPr>
        <p:spPr bwMode="auto">
          <a:xfrm>
            <a:off x="1009650" y="4838700"/>
            <a:ext cx="1371600" cy="366713"/>
          </a:xfrm>
          <a:prstGeom prst="rect">
            <a:avLst/>
          </a:prstGeom>
          <a:noFill/>
          <a:ln w="9525">
            <a:noFill/>
            <a:miter lim="800000"/>
            <a:headEnd/>
            <a:tailEnd/>
          </a:ln>
        </p:spPr>
        <p:txBody>
          <a:bodyPr>
            <a:spAutoFit/>
          </a:bodyPr>
          <a:lstStyle/>
          <a:p>
            <a:pPr algn="ctr" eaLnBrk="0" hangingPunct="0">
              <a:spcBef>
                <a:spcPct val="50000"/>
              </a:spcBef>
            </a:pPr>
            <a:r>
              <a:rPr lang="en-US" sz="1800" b="1">
                <a:solidFill>
                  <a:schemeClr val="accent2"/>
                </a:solidFill>
              </a:rPr>
              <a:t>La Niña </a:t>
            </a:r>
          </a:p>
        </p:txBody>
      </p:sp>
      <p:grpSp>
        <p:nvGrpSpPr>
          <p:cNvPr id="2" name="Group 8"/>
          <p:cNvGrpSpPr>
            <a:grpSpLocks/>
          </p:cNvGrpSpPr>
          <p:nvPr/>
        </p:nvGrpSpPr>
        <p:grpSpPr bwMode="auto">
          <a:xfrm>
            <a:off x="2755900" y="1981200"/>
            <a:ext cx="4940300" cy="990600"/>
            <a:chOff x="1736" y="1248"/>
            <a:chExt cx="3112" cy="624"/>
          </a:xfrm>
        </p:grpSpPr>
        <p:sp>
          <p:nvSpPr>
            <p:cNvPr id="101391" name="Oval 9"/>
            <p:cNvSpPr>
              <a:spLocks noChangeArrowheads="1"/>
            </p:cNvSpPr>
            <p:nvPr/>
          </p:nvSpPr>
          <p:spPr bwMode="auto">
            <a:xfrm>
              <a:off x="1736" y="1248"/>
              <a:ext cx="275" cy="528"/>
            </a:xfrm>
            <a:prstGeom prst="ellipse">
              <a:avLst/>
            </a:prstGeom>
            <a:noFill/>
            <a:ln w="28575">
              <a:solidFill>
                <a:srgbClr val="33CC33"/>
              </a:solidFill>
              <a:round/>
              <a:headEnd/>
              <a:tailEnd/>
            </a:ln>
          </p:spPr>
          <p:txBody>
            <a:bodyPr anchor="ctr">
              <a:spAutoFit/>
            </a:bodyPr>
            <a:lstStyle/>
            <a:p>
              <a:endParaRPr lang="en-US"/>
            </a:p>
          </p:txBody>
        </p:sp>
        <p:sp>
          <p:nvSpPr>
            <p:cNvPr id="101392" name="Oval 10"/>
            <p:cNvSpPr>
              <a:spLocks noChangeArrowheads="1"/>
            </p:cNvSpPr>
            <p:nvPr/>
          </p:nvSpPr>
          <p:spPr bwMode="auto">
            <a:xfrm>
              <a:off x="3648" y="1344"/>
              <a:ext cx="288" cy="528"/>
            </a:xfrm>
            <a:prstGeom prst="ellipse">
              <a:avLst/>
            </a:prstGeom>
            <a:noFill/>
            <a:ln w="28575">
              <a:solidFill>
                <a:srgbClr val="33CC33"/>
              </a:solidFill>
              <a:round/>
              <a:headEnd/>
              <a:tailEnd/>
            </a:ln>
          </p:spPr>
          <p:txBody>
            <a:bodyPr wrap="none" anchor="ctr">
              <a:spAutoFit/>
            </a:bodyPr>
            <a:lstStyle/>
            <a:p>
              <a:endParaRPr lang="en-US"/>
            </a:p>
          </p:txBody>
        </p:sp>
        <p:sp>
          <p:nvSpPr>
            <p:cNvPr id="101393" name="Oval 11"/>
            <p:cNvSpPr>
              <a:spLocks noChangeArrowheads="1"/>
            </p:cNvSpPr>
            <p:nvPr/>
          </p:nvSpPr>
          <p:spPr bwMode="auto">
            <a:xfrm>
              <a:off x="4560" y="1344"/>
              <a:ext cx="288" cy="528"/>
            </a:xfrm>
            <a:prstGeom prst="ellipse">
              <a:avLst/>
            </a:prstGeom>
            <a:noFill/>
            <a:ln w="28575">
              <a:solidFill>
                <a:srgbClr val="33CC33"/>
              </a:solidFill>
              <a:round/>
              <a:headEnd/>
              <a:tailEnd/>
            </a:ln>
          </p:spPr>
          <p:txBody>
            <a:bodyPr wrap="none" anchor="ctr">
              <a:spAutoFit/>
            </a:bodyPr>
            <a:lstStyle/>
            <a:p>
              <a:endParaRPr lang="en-US"/>
            </a:p>
          </p:txBody>
        </p:sp>
      </p:grpSp>
      <p:pic>
        <p:nvPicPr>
          <p:cNvPr id="101385" name="Picture 12"/>
          <p:cNvPicPr>
            <a:picLocks noChangeAspect="1" noChangeArrowheads="1"/>
          </p:cNvPicPr>
          <p:nvPr/>
        </p:nvPicPr>
        <p:blipFill>
          <a:blip r:embed="rId4" cstate="print"/>
          <a:srcRect l="40053" t="64381" r="56349" b="31088"/>
          <a:stretch>
            <a:fillRect/>
          </a:stretch>
        </p:blipFill>
        <p:spPr bwMode="auto">
          <a:xfrm>
            <a:off x="960438" y="4070350"/>
            <a:ext cx="506412" cy="450850"/>
          </a:xfrm>
          <a:prstGeom prst="rect">
            <a:avLst/>
          </a:prstGeom>
          <a:noFill/>
          <a:ln w="9525">
            <a:noFill/>
            <a:miter lim="800000"/>
            <a:headEnd/>
            <a:tailEnd/>
          </a:ln>
        </p:spPr>
      </p:pic>
      <p:sp>
        <p:nvSpPr>
          <p:cNvPr id="101386" name="Text Box 13"/>
          <p:cNvSpPr txBox="1">
            <a:spLocks noChangeArrowheads="1"/>
          </p:cNvSpPr>
          <p:nvPr/>
        </p:nvSpPr>
        <p:spPr bwMode="auto">
          <a:xfrm>
            <a:off x="1104900" y="4262438"/>
            <a:ext cx="2228850" cy="366712"/>
          </a:xfrm>
          <a:prstGeom prst="rect">
            <a:avLst/>
          </a:prstGeom>
          <a:noFill/>
          <a:ln w="9525">
            <a:noFill/>
            <a:miter lim="800000"/>
            <a:headEnd/>
            <a:tailEnd/>
          </a:ln>
        </p:spPr>
        <p:txBody>
          <a:bodyPr>
            <a:spAutoFit/>
          </a:bodyPr>
          <a:lstStyle/>
          <a:p>
            <a:pPr algn="ctr" eaLnBrk="0" hangingPunct="0">
              <a:spcBef>
                <a:spcPct val="50000"/>
              </a:spcBef>
            </a:pPr>
            <a:r>
              <a:rPr lang="en-US" sz="1800" b="1">
                <a:solidFill>
                  <a:srgbClr val="33CC33"/>
                </a:solidFill>
              </a:rPr>
              <a:t>Volcanic Eruption </a:t>
            </a:r>
          </a:p>
        </p:txBody>
      </p:sp>
      <p:grpSp>
        <p:nvGrpSpPr>
          <p:cNvPr id="3" name="Group 14"/>
          <p:cNvGrpSpPr>
            <a:grpSpLocks/>
          </p:cNvGrpSpPr>
          <p:nvPr/>
        </p:nvGrpSpPr>
        <p:grpSpPr bwMode="auto">
          <a:xfrm>
            <a:off x="2743200" y="3276600"/>
            <a:ext cx="4940300" cy="990600"/>
            <a:chOff x="1736" y="1248"/>
            <a:chExt cx="3112" cy="624"/>
          </a:xfrm>
        </p:grpSpPr>
        <p:sp>
          <p:nvSpPr>
            <p:cNvPr id="101388" name="Oval 15"/>
            <p:cNvSpPr>
              <a:spLocks noChangeArrowheads="1"/>
            </p:cNvSpPr>
            <p:nvPr/>
          </p:nvSpPr>
          <p:spPr bwMode="auto">
            <a:xfrm>
              <a:off x="1736" y="1248"/>
              <a:ext cx="275" cy="528"/>
            </a:xfrm>
            <a:prstGeom prst="ellipse">
              <a:avLst/>
            </a:prstGeom>
            <a:noFill/>
            <a:ln w="28575">
              <a:solidFill>
                <a:srgbClr val="33CC33"/>
              </a:solidFill>
              <a:round/>
              <a:headEnd/>
              <a:tailEnd/>
            </a:ln>
          </p:spPr>
          <p:txBody>
            <a:bodyPr anchor="ctr">
              <a:spAutoFit/>
            </a:bodyPr>
            <a:lstStyle/>
            <a:p>
              <a:endParaRPr lang="en-US"/>
            </a:p>
          </p:txBody>
        </p:sp>
        <p:sp>
          <p:nvSpPr>
            <p:cNvPr id="101389" name="Oval 16"/>
            <p:cNvSpPr>
              <a:spLocks noChangeArrowheads="1"/>
            </p:cNvSpPr>
            <p:nvPr/>
          </p:nvSpPr>
          <p:spPr bwMode="auto">
            <a:xfrm>
              <a:off x="3648" y="1344"/>
              <a:ext cx="288" cy="528"/>
            </a:xfrm>
            <a:prstGeom prst="ellipse">
              <a:avLst/>
            </a:prstGeom>
            <a:noFill/>
            <a:ln w="28575">
              <a:solidFill>
                <a:srgbClr val="33CC33"/>
              </a:solidFill>
              <a:round/>
              <a:headEnd/>
              <a:tailEnd/>
            </a:ln>
          </p:spPr>
          <p:txBody>
            <a:bodyPr wrap="none" anchor="ctr">
              <a:spAutoFit/>
            </a:bodyPr>
            <a:lstStyle/>
            <a:p>
              <a:endParaRPr lang="en-US"/>
            </a:p>
          </p:txBody>
        </p:sp>
        <p:sp>
          <p:nvSpPr>
            <p:cNvPr id="101390" name="Oval 17"/>
            <p:cNvSpPr>
              <a:spLocks noChangeArrowheads="1"/>
            </p:cNvSpPr>
            <p:nvPr/>
          </p:nvSpPr>
          <p:spPr bwMode="auto">
            <a:xfrm>
              <a:off x="4560" y="1344"/>
              <a:ext cx="288" cy="528"/>
            </a:xfrm>
            <a:prstGeom prst="ellipse">
              <a:avLst/>
            </a:prstGeom>
            <a:noFill/>
            <a:ln w="28575">
              <a:solidFill>
                <a:srgbClr val="33CC33"/>
              </a:solidFill>
              <a:round/>
              <a:headEnd/>
              <a:tailEnd/>
            </a:ln>
          </p:spPr>
          <p:txBody>
            <a:bodyPr wrap="none" anchor="ctr">
              <a:spAutoFit/>
            </a:bodyPr>
            <a:lstStyle/>
            <a:p>
              <a:endParaRPr lang="en-US"/>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3" cstate="print"/>
          <a:srcRect/>
          <a:stretch>
            <a:fillRect/>
          </a:stretch>
        </p:blipFill>
        <p:spPr bwMode="auto">
          <a:xfrm>
            <a:off x="4133850" y="23813"/>
            <a:ext cx="5010150" cy="6834187"/>
          </a:xfrm>
          <a:prstGeom prst="rect">
            <a:avLst/>
          </a:prstGeom>
          <a:noFill/>
          <a:ln w="9525">
            <a:noFill/>
            <a:miter lim="800000"/>
            <a:headEnd/>
            <a:tailEnd/>
          </a:ln>
        </p:spPr>
      </p:pic>
      <p:pic>
        <p:nvPicPr>
          <p:cNvPr id="102403" name="Picture 3"/>
          <p:cNvPicPr>
            <a:picLocks noChangeAspect="1" noChangeArrowheads="1"/>
          </p:cNvPicPr>
          <p:nvPr/>
        </p:nvPicPr>
        <p:blipFill>
          <a:blip r:embed="rId4" cstate="print"/>
          <a:srcRect/>
          <a:stretch>
            <a:fillRect/>
          </a:stretch>
        </p:blipFill>
        <p:spPr bwMode="auto">
          <a:xfrm>
            <a:off x="0" y="3810000"/>
            <a:ext cx="4114800" cy="2438400"/>
          </a:xfrm>
          <a:prstGeom prst="rect">
            <a:avLst/>
          </a:prstGeom>
          <a:noFill/>
          <a:ln w="9525">
            <a:noFill/>
            <a:miter lim="800000"/>
            <a:headEnd/>
            <a:tailEnd/>
          </a:ln>
        </p:spPr>
      </p:pic>
      <p:sp>
        <p:nvSpPr>
          <p:cNvPr id="102404" name="Text Box 4"/>
          <p:cNvSpPr txBox="1">
            <a:spLocks noChangeArrowheads="1"/>
          </p:cNvSpPr>
          <p:nvPr/>
        </p:nvSpPr>
        <p:spPr bwMode="auto">
          <a:xfrm>
            <a:off x="304800" y="1295400"/>
            <a:ext cx="3581400" cy="2225675"/>
          </a:xfrm>
          <a:prstGeom prst="rect">
            <a:avLst/>
          </a:prstGeom>
          <a:noFill/>
          <a:ln w="9525">
            <a:noFill/>
            <a:miter lim="800000"/>
            <a:headEnd/>
            <a:tailEnd/>
          </a:ln>
        </p:spPr>
        <p:txBody>
          <a:bodyPr>
            <a:spAutoFit/>
          </a:bodyPr>
          <a:lstStyle/>
          <a:p>
            <a:pPr algn="ctr">
              <a:spcBef>
                <a:spcPct val="50000"/>
              </a:spcBef>
            </a:pPr>
            <a:r>
              <a:rPr lang="en-US" sz="2000"/>
              <a:t>Trenberth and Dai (2007)</a:t>
            </a:r>
          </a:p>
          <a:p>
            <a:pPr algn="ctr">
              <a:spcBef>
                <a:spcPct val="50000"/>
              </a:spcBef>
            </a:pPr>
            <a:r>
              <a:rPr lang="en-US" sz="2000"/>
              <a:t>Effects of Mount Pinatubo volcanic eruption on the hydrological cycle as an analog of geoengineering</a:t>
            </a:r>
          </a:p>
          <a:p>
            <a:pPr algn="ctr">
              <a:spcBef>
                <a:spcPct val="50000"/>
              </a:spcBef>
            </a:pPr>
            <a:r>
              <a:rPr lang="en-US" sz="2000" i="1"/>
              <a:t>Geophys. Res. Lett.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Rectangle 2"/>
          <p:cNvSpPr>
            <a:spLocks noGrp="1" noChangeArrowheads="1"/>
          </p:cNvSpPr>
          <p:nvPr>
            <p:ph type="body" sz="half" idx="4294967295"/>
          </p:nvPr>
        </p:nvSpPr>
        <p:spPr>
          <a:xfrm>
            <a:off x="533400" y="1295400"/>
            <a:ext cx="4267200" cy="4525963"/>
          </a:xfrm>
        </p:spPr>
        <p:txBody>
          <a:bodyPr/>
          <a:lstStyle/>
          <a:p>
            <a:pPr marL="0" indent="0" eaLnBrk="1" hangingPunct="1">
              <a:spcBef>
                <a:spcPct val="50000"/>
              </a:spcBef>
              <a:buFontTx/>
              <a:buNone/>
            </a:pPr>
            <a:r>
              <a:rPr lang="en-US" sz="2000" smtClean="0">
                <a:ea typeface="ＭＳ Ｐゴシック" pitchFamily="34" charset="-128"/>
              </a:rPr>
              <a:t>Nitrogen (N</a:t>
            </a:r>
            <a:r>
              <a:rPr lang="en-US" sz="2000" baseline="-25000" smtClean="0">
                <a:ea typeface="ＭＳ Ｐゴシック" pitchFamily="34" charset="-128"/>
              </a:rPr>
              <a:t>2</a:t>
            </a:r>
            <a:r>
              <a:rPr lang="en-US" sz="2000" smtClean="0">
                <a:ea typeface="ＭＳ Ｐゴシック" pitchFamily="34" charset="-128"/>
              </a:rPr>
              <a:t>), oxygen (O</a:t>
            </a:r>
            <a:r>
              <a:rPr lang="en-US" sz="2000" baseline="-25000" smtClean="0">
                <a:ea typeface="ＭＳ Ｐゴシック" pitchFamily="34" charset="-128"/>
              </a:rPr>
              <a:t>2</a:t>
            </a:r>
            <a:r>
              <a:rPr lang="en-US" sz="2000" smtClean="0">
                <a:ea typeface="ＭＳ Ｐゴシック" pitchFamily="34" charset="-128"/>
              </a:rPr>
              <a:t>), and argon (Ar) make up for 99% of the atmosphere, but </a:t>
            </a:r>
            <a:r>
              <a:rPr lang="en-US" sz="2000" b="1" smtClean="0">
                <a:ea typeface="ＭＳ Ｐゴシック" pitchFamily="34" charset="-128"/>
              </a:rPr>
              <a:t>are not</a:t>
            </a:r>
            <a:r>
              <a:rPr lang="en-US" sz="2000" smtClean="0">
                <a:ea typeface="ＭＳ Ｐゴシック" pitchFamily="34" charset="-128"/>
              </a:rPr>
              <a:t> greenhouse gases.</a:t>
            </a:r>
          </a:p>
          <a:p>
            <a:pPr marL="0" indent="0" eaLnBrk="1" hangingPunct="1">
              <a:spcBef>
                <a:spcPct val="50000"/>
              </a:spcBef>
              <a:buFontTx/>
              <a:buNone/>
            </a:pPr>
            <a:r>
              <a:rPr lang="en-US" sz="2000" smtClean="0">
                <a:ea typeface="ＭＳ Ｐゴシック" pitchFamily="34" charset="-128"/>
              </a:rPr>
              <a:t>Water vapor (H</a:t>
            </a:r>
            <a:r>
              <a:rPr lang="en-US" sz="2000" baseline="-25000" smtClean="0">
                <a:ea typeface="ＭＳ Ｐゴシック" pitchFamily="34" charset="-128"/>
              </a:rPr>
              <a:t>2</a:t>
            </a:r>
            <a:r>
              <a:rPr lang="en-US" sz="2000" smtClean="0">
                <a:ea typeface="ＭＳ Ｐゴシック" pitchFamily="34" charset="-128"/>
              </a:rPr>
              <a:t>O), carbon dioxide (CO</a:t>
            </a:r>
            <a:r>
              <a:rPr lang="en-US" sz="2000" baseline="-25000" smtClean="0">
                <a:ea typeface="ＭＳ Ｐゴシック" pitchFamily="34" charset="-128"/>
              </a:rPr>
              <a:t>2</a:t>
            </a:r>
            <a:r>
              <a:rPr lang="en-US" sz="2000" smtClean="0">
                <a:ea typeface="ＭＳ Ｐゴシック" pitchFamily="34" charset="-128"/>
              </a:rPr>
              <a:t>), methane (CH</a:t>
            </a:r>
            <a:r>
              <a:rPr lang="en-US" sz="2000" baseline="-25000" smtClean="0">
                <a:ea typeface="ＭＳ Ｐゴシック" pitchFamily="34" charset="-128"/>
              </a:rPr>
              <a:t>4</a:t>
            </a:r>
            <a:r>
              <a:rPr lang="en-US" sz="2000" smtClean="0">
                <a:ea typeface="ＭＳ Ｐゴシック" pitchFamily="34" charset="-128"/>
              </a:rPr>
              <a:t>), ozone (O</a:t>
            </a:r>
            <a:r>
              <a:rPr lang="en-US" sz="2000" baseline="-25000" smtClean="0">
                <a:ea typeface="ＭＳ Ｐゴシック" pitchFamily="34" charset="-128"/>
              </a:rPr>
              <a:t>3</a:t>
            </a:r>
            <a:r>
              <a:rPr lang="en-US" sz="2000" smtClean="0">
                <a:ea typeface="ＭＳ Ｐゴシック" pitchFamily="34" charset="-128"/>
              </a:rPr>
              <a:t>), and nitrous oxide (N</a:t>
            </a:r>
            <a:r>
              <a:rPr lang="en-US" sz="2000" baseline="-25000" smtClean="0">
                <a:ea typeface="ＭＳ Ｐゴシック" pitchFamily="34" charset="-128"/>
              </a:rPr>
              <a:t>2</a:t>
            </a:r>
            <a:r>
              <a:rPr lang="en-US" sz="2000" smtClean="0">
                <a:ea typeface="ＭＳ Ｐゴシック" pitchFamily="34" charset="-128"/>
              </a:rPr>
              <a:t>O) </a:t>
            </a:r>
            <a:r>
              <a:rPr lang="en-US" sz="2000" b="1" smtClean="0">
                <a:ea typeface="ＭＳ Ｐゴシック" pitchFamily="34" charset="-128"/>
              </a:rPr>
              <a:t>are</a:t>
            </a:r>
            <a:r>
              <a:rPr lang="en-US" sz="2000" smtClean="0">
                <a:ea typeface="ＭＳ Ｐゴシック" pitchFamily="34" charset="-128"/>
              </a:rPr>
              <a:t> greenhouse gases.</a:t>
            </a:r>
          </a:p>
          <a:p>
            <a:pPr marL="0" indent="0" eaLnBrk="1" hangingPunct="1">
              <a:spcBef>
                <a:spcPct val="50000"/>
              </a:spcBef>
              <a:buFontTx/>
              <a:buNone/>
            </a:pPr>
            <a:r>
              <a:rPr lang="en-US" sz="2000" smtClean="0">
                <a:ea typeface="ＭＳ Ｐゴシック" pitchFamily="34" charset="-128"/>
              </a:rPr>
              <a:t>A greenhouse gas absorbs infrared radiation, which</a:t>
            </a:r>
            <a:br>
              <a:rPr lang="en-US" sz="2000" smtClean="0">
                <a:ea typeface="ＭＳ Ｐゴシック" pitchFamily="34" charset="-128"/>
              </a:rPr>
            </a:br>
            <a:r>
              <a:rPr lang="en-US" sz="2000" smtClean="0">
                <a:ea typeface="ＭＳ Ｐゴシック" pitchFamily="34" charset="-128"/>
              </a:rPr>
              <a:t>creates molecular vibration</a:t>
            </a:r>
            <a:br>
              <a:rPr lang="en-US" sz="2000" smtClean="0">
                <a:ea typeface="ＭＳ Ｐゴシック" pitchFamily="34" charset="-128"/>
              </a:rPr>
            </a:br>
            <a:r>
              <a:rPr lang="en-US" sz="2000" smtClean="0">
                <a:ea typeface="ＭＳ Ｐゴシック" pitchFamily="34" charset="-128"/>
              </a:rPr>
              <a:t>and bending.</a:t>
            </a:r>
          </a:p>
          <a:p>
            <a:pPr marL="0" indent="0" eaLnBrk="1" hangingPunct="1">
              <a:spcBef>
                <a:spcPct val="50000"/>
              </a:spcBef>
              <a:buFontTx/>
              <a:buNone/>
            </a:pPr>
            <a:r>
              <a:rPr lang="en-US" sz="2000" smtClean="0">
                <a:ea typeface="ＭＳ Ｐゴシック" pitchFamily="34" charset="-128"/>
              </a:rPr>
              <a:t>Collisions transfer energy to heat the surrounding gas.</a:t>
            </a:r>
          </a:p>
        </p:txBody>
      </p:sp>
      <p:sp>
        <p:nvSpPr>
          <p:cNvPr id="24579" name="Text Box 3"/>
          <p:cNvSpPr txBox="1">
            <a:spLocks noChangeArrowheads="1"/>
          </p:cNvSpPr>
          <p:nvPr/>
        </p:nvSpPr>
        <p:spPr bwMode="auto">
          <a:xfrm>
            <a:off x="533400" y="304800"/>
            <a:ext cx="7924800" cy="519113"/>
          </a:xfrm>
          <a:prstGeom prst="rect">
            <a:avLst/>
          </a:prstGeom>
          <a:noFill/>
          <a:ln w="38100">
            <a:noFill/>
            <a:miter lim="800000"/>
            <a:headEnd/>
            <a:tailEnd type="none" w="lg" len="lg"/>
          </a:ln>
        </p:spPr>
        <p:txBody>
          <a:bodyPr>
            <a:spAutoFit/>
          </a:bodyPr>
          <a:lstStyle/>
          <a:p>
            <a:pPr algn="ctr" eaLnBrk="0" hangingPunct="0">
              <a:spcBef>
                <a:spcPct val="50000"/>
              </a:spcBef>
            </a:pPr>
            <a:r>
              <a:rPr lang="en-US" sz="2800">
                <a:solidFill>
                  <a:schemeClr val="tx2"/>
                </a:solidFill>
              </a:rPr>
              <a:t>But, what is a </a:t>
            </a:r>
            <a:r>
              <a:rPr lang="ja-JP" altLang="en-US" sz="2800">
                <a:solidFill>
                  <a:schemeClr val="tx2"/>
                </a:solidFill>
              </a:rPr>
              <a:t>“</a:t>
            </a:r>
            <a:r>
              <a:rPr lang="en-US" altLang="ja-JP" sz="2800">
                <a:solidFill>
                  <a:schemeClr val="tx2"/>
                </a:solidFill>
              </a:rPr>
              <a:t>greenhouse gas</a:t>
            </a:r>
            <a:r>
              <a:rPr lang="ja-JP" altLang="en-US" sz="2800">
                <a:solidFill>
                  <a:schemeClr val="tx2"/>
                </a:solidFill>
              </a:rPr>
              <a:t>”</a:t>
            </a:r>
            <a:r>
              <a:rPr lang="en-US" altLang="ja-JP" sz="2800">
                <a:solidFill>
                  <a:schemeClr val="tx2"/>
                </a:solidFill>
              </a:rPr>
              <a:t> anyway?</a:t>
            </a:r>
            <a:endParaRPr lang="en-US" sz="2800">
              <a:solidFill>
                <a:schemeClr val="tx2"/>
              </a:solidFill>
            </a:endParaRPr>
          </a:p>
        </p:txBody>
      </p:sp>
      <p:pic>
        <p:nvPicPr>
          <p:cNvPr id="24580" name="Picture 4" descr="WaterVibrations"/>
          <p:cNvPicPr>
            <a:picLocks noChangeAspect="1" noChangeArrowheads="1" noCrop="1"/>
          </p:cNvPicPr>
          <p:nvPr/>
        </p:nvPicPr>
        <p:blipFill>
          <a:blip r:embed="rId3" cstate="print"/>
          <a:srcRect/>
          <a:stretch>
            <a:fillRect/>
          </a:stretch>
        </p:blipFill>
        <p:spPr bwMode="auto">
          <a:xfrm>
            <a:off x="4419600" y="2971800"/>
            <a:ext cx="4572000" cy="1905000"/>
          </a:xfrm>
          <a:prstGeom prst="rect">
            <a:avLst/>
          </a:prstGeom>
          <a:noFill/>
          <a:ln w="9525">
            <a:noFill/>
            <a:miter lim="800000"/>
            <a:headEnd/>
            <a:tailEnd/>
          </a:ln>
        </p:spPr>
      </p:pic>
      <p:pic>
        <p:nvPicPr>
          <p:cNvPr id="24581" name="Picture 5" descr="WaterVibration"/>
          <p:cNvPicPr>
            <a:picLocks noChangeAspect="1" noChangeArrowheads="1"/>
          </p:cNvPicPr>
          <p:nvPr/>
        </p:nvPicPr>
        <p:blipFill>
          <a:blip r:embed="rId4" cstate="print"/>
          <a:srcRect b="45274"/>
          <a:stretch>
            <a:fillRect/>
          </a:stretch>
        </p:blipFill>
        <p:spPr bwMode="auto">
          <a:xfrm>
            <a:off x="4419600" y="1828800"/>
            <a:ext cx="4572000" cy="1047750"/>
          </a:xfrm>
          <a:prstGeom prst="rect">
            <a:avLst/>
          </a:prstGeom>
          <a:noFill/>
          <a:ln w="9525">
            <a:noFill/>
            <a:miter lim="800000"/>
            <a:headEnd/>
            <a:tailEnd/>
          </a:ln>
        </p:spPr>
      </p:pic>
      <p:sp>
        <p:nvSpPr>
          <p:cNvPr id="24582" name="Text Box 6"/>
          <p:cNvSpPr txBox="1">
            <a:spLocks noChangeArrowheads="1"/>
          </p:cNvSpPr>
          <p:nvPr/>
        </p:nvSpPr>
        <p:spPr bwMode="auto">
          <a:xfrm>
            <a:off x="4267200" y="4030663"/>
            <a:ext cx="4800600" cy="952500"/>
          </a:xfrm>
          <a:prstGeom prst="rect">
            <a:avLst/>
          </a:prstGeom>
          <a:solidFill>
            <a:srgbClr val="99CCFF"/>
          </a:solidFill>
          <a:ln w="38100">
            <a:solidFill>
              <a:schemeClr val="tx1"/>
            </a:solidFill>
            <a:miter lim="800000"/>
            <a:headEnd/>
            <a:tailEnd type="none" w="lg" len="lg"/>
          </a:ln>
        </p:spPr>
        <p:txBody>
          <a:bodyPr>
            <a:spAutoFit/>
          </a:bodyPr>
          <a:lstStyle/>
          <a:p>
            <a:pPr algn="ctr" eaLnBrk="0" hangingPunct="0"/>
            <a:r>
              <a:rPr lang="en-US" sz="2000">
                <a:solidFill>
                  <a:schemeClr val="accent2"/>
                </a:solidFill>
              </a:rPr>
              <a:t>Water vapor (</a:t>
            </a:r>
            <a:r>
              <a:rPr lang="en-US" sz="2000">
                <a:solidFill>
                  <a:srgbClr val="808080"/>
                </a:solidFill>
              </a:rPr>
              <a:t>H</a:t>
            </a:r>
            <a:r>
              <a:rPr lang="en-US" sz="2000" baseline="-25000">
                <a:solidFill>
                  <a:schemeClr val="accent2"/>
                </a:solidFill>
              </a:rPr>
              <a:t>2</a:t>
            </a:r>
            <a:r>
              <a:rPr lang="en-US" sz="2000">
                <a:solidFill>
                  <a:srgbClr val="CC0066"/>
                </a:solidFill>
              </a:rPr>
              <a:t>O</a:t>
            </a:r>
            <a:r>
              <a:rPr lang="en-US" sz="2000">
                <a:solidFill>
                  <a:schemeClr val="accent2"/>
                </a:solidFill>
              </a:rPr>
              <a:t>) vibration modes</a:t>
            </a:r>
            <a:br>
              <a:rPr lang="en-US" sz="2000">
                <a:solidFill>
                  <a:schemeClr val="accent2"/>
                </a:solidFill>
              </a:rPr>
            </a:br>
            <a:endParaRPr lang="en-US" sz="2000" b="1">
              <a:solidFill>
                <a:schemeClr val="accent2"/>
              </a:solidFill>
            </a:endParaRPr>
          </a:p>
          <a:p>
            <a:pPr algn="ctr" eaLnBrk="0" hangingPunct="0"/>
            <a:r>
              <a:rPr lang="en-US" sz="1400" b="1">
                <a:solidFill>
                  <a:schemeClr val="accent2"/>
                </a:solidFill>
              </a:rPr>
              <a:t>http://www.lsbu.ac.uk/water/vibrat.html</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3" cstate="print"/>
          <a:srcRect/>
          <a:stretch>
            <a:fillRect/>
          </a:stretch>
        </p:blipFill>
        <p:spPr bwMode="auto">
          <a:xfrm>
            <a:off x="1676400" y="-3175"/>
            <a:ext cx="7467600" cy="6854825"/>
          </a:xfrm>
          <a:prstGeom prst="rect">
            <a:avLst/>
          </a:prstGeom>
          <a:noFill/>
          <a:ln w="9525">
            <a:noFill/>
            <a:miter lim="800000"/>
            <a:headEnd/>
            <a:tailEnd/>
          </a:ln>
        </p:spPr>
      </p:pic>
      <p:sp>
        <p:nvSpPr>
          <p:cNvPr id="103427" name="Text Box 4"/>
          <p:cNvSpPr txBox="1">
            <a:spLocks noChangeArrowheads="1"/>
          </p:cNvSpPr>
          <p:nvPr/>
        </p:nvSpPr>
        <p:spPr bwMode="auto">
          <a:xfrm>
            <a:off x="134938" y="1397000"/>
            <a:ext cx="2768600" cy="3170238"/>
          </a:xfrm>
          <a:prstGeom prst="rect">
            <a:avLst/>
          </a:prstGeom>
          <a:solidFill>
            <a:schemeClr val="bg1"/>
          </a:solidFill>
          <a:ln w="12700">
            <a:solidFill>
              <a:schemeClr val="tx1"/>
            </a:solidFill>
            <a:miter lim="800000"/>
            <a:headEnd/>
            <a:tailEnd/>
          </a:ln>
        </p:spPr>
        <p:txBody>
          <a:bodyPr>
            <a:spAutoFit/>
          </a:bodyPr>
          <a:lstStyle/>
          <a:p>
            <a:pPr algn="ctr">
              <a:spcBef>
                <a:spcPct val="50000"/>
              </a:spcBef>
            </a:pPr>
            <a:r>
              <a:rPr lang="en-US" sz="2000"/>
              <a:t>Trenberth and Dai (2007)</a:t>
            </a:r>
          </a:p>
          <a:p>
            <a:pPr algn="ctr">
              <a:spcBef>
                <a:spcPct val="50000"/>
              </a:spcBef>
            </a:pPr>
            <a:r>
              <a:rPr lang="en-US" sz="2000"/>
              <a:t>Effects of Mount Pinatubo volcanic eruption on the hydrological cycle as an analog of geoengineering</a:t>
            </a:r>
          </a:p>
          <a:p>
            <a:pPr algn="ctr">
              <a:spcBef>
                <a:spcPct val="50000"/>
              </a:spcBef>
            </a:pPr>
            <a:r>
              <a:rPr lang="en-US" sz="2000" i="1"/>
              <a:t>Geophys. Res. Lett.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4450" name="TextBox 1"/>
          <p:cNvSpPr txBox="1">
            <a:spLocks noChangeArrowheads="1"/>
          </p:cNvSpPr>
          <p:nvPr/>
        </p:nvSpPr>
        <p:spPr bwMode="auto">
          <a:xfrm>
            <a:off x="615950" y="5621338"/>
            <a:ext cx="7861300" cy="554037"/>
          </a:xfrm>
          <a:prstGeom prst="rect">
            <a:avLst/>
          </a:prstGeom>
          <a:noFill/>
          <a:ln w="9525">
            <a:noFill/>
            <a:miter lim="800000"/>
            <a:headEnd/>
            <a:tailEnd/>
          </a:ln>
        </p:spPr>
        <p:txBody>
          <a:bodyPr>
            <a:spAutoFit/>
          </a:bodyPr>
          <a:lstStyle/>
          <a:p>
            <a:pPr marL="457200" indent="-457200"/>
            <a:r>
              <a:rPr lang="en-US" sz="1500"/>
              <a:t>Anchukaitis et al. (2010), Influence of volcanic eruptions on the climate of the Asian monsoon region. </a:t>
            </a:r>
            <a:r>
              <a:rPr lang="en-US" sz="1500" i="1"/>
              <a:t>Geophys. Res. Lett.</a:t>
            </a:r>
            <a:r>
              <a:rPr lang="en-US" sz="1500"/>
              <a:t>, </a:t>
            </a:r>
            <a:r>
              <a:rPr lang="en-US" sz="1500" i="1"/>
              <a:t>37</a:t>
            </a:r>
            <a:r>
              <a:rPr lang="en-US" sz="1500"/>
              <a:t>, L22703, doi:10.1029/2010GL044843</a:t>
            </a:r>
          </a:p>
        </p:txBody>
      </p:sp>
      <p:pic>
        <p:nvPicPr>
          <p:cNvPr id="104451" name="Picture 2"/>
          <p:cNvPicPr>
            <a:picLocks noChangeAspect="1" noChangeArrowheads="1"/>
          </p:cNvPicPr>
          <p:nvPr/>
        </p:nvPicPr>
        <p:blipFill>
          <a:blip r:embed="rId3" cstate="print"/>
          <a:srcRect/>
          <a:stretch>
            <a:fillRect/>
          </a:stretch>
        </p:blipFill>
        <p:spPr bwMode="auto">
          <a:xfrm>
            <a:off x="-312738" y="2101850"/>
            <a:ext cx="9647238" cy="3400425"/>
          </a:xfrm>
          <a:prstGeom prst="rect">
            <a:avLst/>
          </a:prstGeom>
          <a:noFill/>
          <a:ln w="38100">
            <a:noFill/>
            <a:miter lim="800000"/>
            <a:headEnd/>
            <a:tailEnd type="none" w="lg" len="lg"/>
          </a:ln>
        </p:spPr>
      </p:pic>
      <p:sp>
        <p:nvSpPr>
          <p:cNvPr id="104452" name="TextBox 3"/>
          <p:cNvSpPr txBox="1">
            <a:spLocks noChangeArrowheads="1"/>
          </p:cNvSpPr>
          <p:nvPr/>
        </p:nvSpPr>
        <p:spPr bwMode="auto">
          <a:xfrm>
            <a:off x="236538" y="784225"/>
            <a:ext cx="5995987" cy="831850"/>
          </a:xfrm>
          <a:prstGeom prst="rect">
            <a:avLst/>
          </a:prstGeom>
          <a:noFill/>
          <a:ln w="9525">
            <a:noFill/>
            <a:miter lim="800000"/>
            <a:headEnd/>
            <a:tailEnd/>
          </a:ln>
        </p:spPr>
        <p:txBody>
          <a:bodyPr>
            <a:spAutoFit/>
          </a:bodyPr>
          <a:lstStyle/>
          <a:p>
            <a:pPr algn="ctr"/>
            <a:r>
              <a:rPr lang="en-US"/>
              <a:t>Summer monsoon drought index pattern using tree rings for 750 years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5474" name="Picture 3"/>
          <p:cNvPicPr>
            <a:picLocks noChangeAspect="1" noChangeArrowheads="1"/>
          </p:cNvPicPr>
          <p:nvPr/>
        </p:nvPicPr>
        <p:blipFill>
          <a:blip r:embed="rId3" cstate="print"/>
          <a:srcRect/>
          <a:stretch>
            <a:fillRect/>
          </a:stretch>
        </p:blipFill>
        <p:spPr bwMode="auto">
          <a:xfrm>
            <a:off x="0" y="0"/>
            <a:ext cx="4549775" cy="6856413"/>
          </a:xfrm>
          <a:prstGeom prst="rect">
            <a:avLst/>
          </a:prstGeom>
          <a:noFill/>
          <a:ln w="38100">
            <a:noFill/>
            <a:miter lim="800000"/>
            <a:headEnd/>
            <a:tailEnd type="none" w="lg" len="lg"/>
          </a:ln>
        </p:spPr>
      </p:pic>
      <p:grpSp>
        <p:nvGrpSpPr>
          <p:cNvPr id="2" name="Group 8"/>
          <p:cNvGrpSpPr>
            <a:grpSpLocks/>
          </p:cNvGrpSpPr>
          <p:nvPr/>
        </p:nvGrpSpPr>
        <p:grpSpPr bwMode="auto">
          <a:xfrm>
            <a:off x="4600575" y="1930400"/>
            <a:ext cx="4500563" cy="2144713"/>
            <a:chOff x="4579030" y="703943"/>
            <a:chExt cx="4499655" cy="2145381"/>
          </a:xfrm>
        </p:grpSpPr>
        <p:pic>
          <p:nvPicPr>
            <p:cNvPr id="105478" name="Picture 4"/>
            <p:cNvPicPr>
              <a:picLocks noChangeAspect="1" noChangeArrowheads="1"/>
            </p:cNvPicPr>
            <p:nvPr/>
          </p:nvPicPr>
          <p:blipFill>
            <a:blip r:embed="rId4" cstate="print"/>
            <a:srcRect/>
            <a:stretch>
              <a:fillRect/>
            </a:stretch>
          </p:blipFill>
          <p:spPr bwMode="auto">
            <a:xfrm>
              <a:off x="4579030" y="703943"/>
              <a:ext cx="4499655" cy="2145381"/>
            </a:xfrm>
            <a:prstGeom prst="rect">
              <a:avLst/>
            </a:prstGeom>
            <a:noFill/>
            <a:ln w="38100">
              <a:noFill/>
              <a:miter lim="800000"/>
              <a:headEnd/>
              <a:tailEnd type="none" w="lg" len="lg"/>
            </a:ln>
          </p:spPr>
        </p:pic>
        <p:cxnSp>
          <p:nvCxnSpPr>
            <p:cNvPr id="105479" name="Straight Connector 5"/>
            <p:cNvCxnSpPr>
              <a:cxnSpLocks noChangeShapeType="1"/>
            </p:cNvCxnSpPr>
            <p:nvPr/>
          </p:nvCxnSpPr>
          <p:spPr bwMode="auto">
            <a:xfrm>
              <a:off x="5421087" y="1291771"/>
              <a:ext cx="3570514" cy="7258"/>
            </a:xfrm>
            <a:prstGeom prst="line">
              <a:avLst/>
            </a:prstGeom>
            <a:noFill/>
            <a:ln w="38100">
              <a:solidFill>
                <a:srgbClr val="FF0000"/>
              </a:solidFill>
              <a:round/>
              <a:headEnd/>
              <a:tailEnd type="none" w="lg" len="lg"/>
            </a:ln>
          </p:spPr>
        </p:cxnSp>
      </p:grpSp>
      <p:sp>
        <p:nvSpPr>
          <p:cNvPr id="105476" name="TextBox 7"/>
          <p:cNvSpPr txBox="1">
            <a:spLocks noChangeArrowheads="1"/>
          </p:cNvSpPr>
          <p:nvPr/>
        </p:nvSpPr>
        <p:spPr bwMode="auto">
          <a:xfrm>
            <a:off x="4848225" y="5297488"/>
            <a:ext cx="3954463" cy="831850"/>
          </a:xfrm>
          <a:prstGeom prst="rect">
            <a:avLst/>
          </a:prstGeom>
          <a:noFill/>
          <a:ln w="19050">
            <a:solidFill>
              <a:schemeClr val="tx1"/>
            </a:solidFill>
            <a:miter lim="800000"/>
            <a:headEnd/>
            <a:tailEnd/>
          </a:ln>
        </p:spPr>
        <p:txBody>
          <a:bodyPr>
            <a:spAutoFit/>
          </a:bodyPr>
          <a:lstStyle/>
          <a:p>
            <a:pPr marL="231775" indent="-231775"/>
            <a:r>
              <a:rPr lang="en-US" sz="1200"/>
              <a:t>Peng, Youbing, Caiming Shen, Wei-chyung Wang, and Ying Xu, 2010:  Response of summer precipitation over Eastern China to large volcanic eruptions.   </a:t>
            </a:r>
            <a:r>
              <a:rPr lang="en-US" sz="1200" i="1"/>
              <a:t>J. Climate</a:t>
            </a:r>
            <a:r>
              <a:rPr lang="en-US" sz="1200"/>
              <a:t>, </a:t>
            </a:r>
            <a:r>
              <a:rPr lang="en-US" sz="1200" b="1"/>
              <a:t>23</a:t>
            </a:r>
            <a:r>
              <a:rPr lang="en-US" sz="1200"/>
              <a:t>, 818-825.</a:t>
            </a:r>
          </a:p>
        </p:txBody>
      </p:sp>
      <p:sp>
        <p:nvSpPr>
          <p:cNvPr id="105477" name="TextBox 9"/>
          <p:cNvSpPr txBox="1">
            <a:spLocks noChangeArrowheads="1"/>
          </p:cNvSpPr>
          <p:nvPr/>
        </p:nvSpPr>
        <p:spPr bwMode="auto">
          <a:xfrm>
            <a:off x="4775200" y="4346575"/>
            <a:ext cx="4092575" cy="708025"/>
          </a:xfrm>
          <a:prstGeom prst="rect">
            <a:avLst/>
          </a:prstGeom>
          <a:noFill/>
          <a:ln w="9525">
            <a:noFill/>
            <a:miter lim="800000"/>
            <a:headEnd/>
            <a:tailEnd/>
          </a:ln>
        </p:spPr>
        <p:txBody>
          <a:bodyPr>
            <a:spAutoFit/>
          </a:bodyPr>
          <a:lstStyle/>
          <a:p>
            <a:pPr algn="ctr"/>
            <a:r>
              <a:rPr lang="en-US" sz="2000" b="1"/>
              <a:t>NCAR CCSM 2.0.1 simulation for past 1000 years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OzoneVol"/>
          <p:cNvPicPr>
            <a:picLocks noChangeAspect="1" noChangeArrowheads="1"/>
          </p:cNvPicPr>
          <p:nvPr/>
        </p:nvPicPr>
        <p:blipFill>
          <a:blip r:embed="rId3" cstate="print">
            <a:lum contrast="10000"/>
          </a:blip>
          <a:srcRect l="8562" r="9589" b="16190"/>
          <a:stretch>
            <a:fillRect/>
          </a:stretch>
        </p:blipFill>
        <p:spPr bwMode="auto">
          <a:xfrm>
            <a:off x="1301750" y="1524000"/>
            <a:ext cx="6610350" cy="4581525"/>
          </a:xfrm>
          <a:prstGeom prst="rect">
            <a:avLst/>
          </a:prstGeom>
          <a:noFill/>
          <a:ln w="9525">
            <a:noFill/>
            <a:miter lim="800000"/>
            <a:headEnd/>
            <a:tailEnd/>
          </a:ln>
        </p:spPr>
      </p:pic>
      <p:sp>
        <p:nvSpPr>
          <p:cNvPr id="146435" name="Text Box 3"/>
          <p:cNvSpPr txBox="1">
            <a:spLocks noChangeArrowheads="1"/>
          </p:cNvSpPr>
          <p:nvPr/>
        </p:nvSpPr>
        <p:spPr bwMode="auto">
          <a:xfrm>
            <a:off x="914400" y="609600"/>
            <a:ext cx="5791200" cy="822325"/>
          </a:xfrm>
          <a:prstGeom prst="rect">
            <a:avLst/>
          </a:prstGeom>
          <a:noFill/>
          <a:ln w="9525">
            <a:noFill/>
            <a:miter lim="800000"/>
            <a:headEnd/>
            <a:tailEnd/>
          </a:ln>
        </p:spPr>
        <p:txBody>
          <a:bodyPr>
            <a:spAutoFit/>
          </a:bodyPr>
          <a:lstStyle/>
          <a:p>
            <a:pPr algn="ctr" eaLnBrk="0" hangingPunct="0">
              <a:spcBef>
                <a:spcPct val="50000"/>
              </a:spcBef>
            </a:pPr>
            <a:r>
              <a:rPr lang="en-US">
                <a:solidFill>
                  <a:schemeClr val="accent2"/>
                </a:solidFill>
              </a:rPr>
              <a:t>Volcanic aerosols produce more reactive chlorine</a:t>
            </a:r>
          </a:p>
        </p:txBody>
      </p:sp>
      <p:sp>
        <p:nvSpPr>
          <p:cNvPr id="146436" name="Text Box 4"/>
          <p:cNvSpPr txBox="1">
            <a:spLocks noChangeArrowheads="1"/>
          </p:cNvSpPr>
          <p:nvPr/>
        </p:nvSpPr>
        <p:spPr bwMode="auto">
          <a:xfrm>
            <a:off x="2514600" y="6324600"/>
            <a:ext cx="3962400" cy="396875"/>
          </a:xfrm>
          <a:prstGeom prst="rect">
            <a:avLst/>
          </a:prstGeom>
          <a:noFill/>
          <a:ln w="9525">
            <a:noFill/>
            <a:miter lim="800000"/>
            <a:headEnd/>
            <a:tailEnd/>
          </a:ln>
        </p:spPr>
        <p:txBody>
          <a:bodyPr>
            <a:spAutoFit/>
          </a:bodyPr>
          <a:lstStyle/>
          <a:p>
            <a:pPr algn="ctr" eaLnBrk="0" hangingPunct="0">
              <a:spcBef>
                <a:spcPct val="50000"/>
              </a:spcBef>
            </a:pPr>
            <a:r>
              <a:rPr lang="en-US" sz="2000">
                <a:solidFill>
                  <a:schemeClr val="bg1"/>
                </a:solidFill>
              </a:rPr>
              <a:t>Solomon (1999)</a:t>
            </a:r>
          </a:p>
        </p:txBody>
      </p:sp>
      <p:grpSp>
        <p:nvGrpSpPr>
          <p:cNvPr id="2" name="Group 5"/>
          <p:cNvGrpSpPr>
            <a:grpSpLocks/>
          </p:cNvGrpSpPr>
          <p:nvPr/>
        </p:nvGrpSpPr>
        <p:grpSpPr bwMode="auto">
          <a:xfrm>
            <a:off x="5715000" y="1828800"/>
            <a:ext cx="3200400" cy="1524000"/>
            <a:chOff x="3600" y="1152"/>
            <a:chExt cx="2016" cy="960"/>
          </a:xfrm>
        </p:grpSpPr>
        <p:grpSp>
          <p:nvGrpSpPr>
            <p:cNvPr id="146443" name="Group 6"/>
            <p:cNvGrpSpPr>
              <a:grpSpLocks/>
            </p:cNvGrpSpPr>
            <p:nvPr/>
          </p:nvGrpSpPr>
          <p:grpSpPr bwMode="auto">
            <a:xfrm>
              <a:off x="3600" y="1152"/>
              <a:ext cx="928" cy="960"/>
              <a:chOff x="3600" y="1152"/>
              <a:chExt cx="928" cy="960"/>
            </a:xfrm>
          </p:grpSpPr>
          <p:sp>
            <p:nvSpPr>
              <p:cNvPr id="146445" name="Oval 7"/>
              <p:cNvSpPr>
                <a:spLocks noChangeArrowheads="1"/>
              </p:cNvSpPr>
              <p:nvPr/>
            </p:nvSpPr>
            <p:spPr bwMode="auto">
              <a:xfrm>
                <a:off x="4096" y="1152"/>
                <a:ext cx="432" cy="960"/>
              </a:xfrm>
              <a:prstGeom prst="ellipse">
                <a:avLst/>
              </a:prstGeom>
              <a:noFill/>
              <a:ln w="38100">
                <a:solidFill>
                  <a:srgbClr val="FF0000"/>
                </a:solidFill>
                <a:round/>
                <a:headEnd/>
                <a:tailEnd/>
              </a:ln>
            </p:spPr>
            <p:txBody>
              <a:bodyPr anchor="ctr">
                <a:spAutoFit/>
              </a:bodyPr>
              <a:lstStyle/>
              <a:p>
                <a:endParaRPr lang="en-US"/>
              </a:p>
            </p:txBody>
          </p:sp>
          <p:sp>
            <p:nvSpPr>
              <p:cNvPr id="146446" name="Line 8"/>
              <p:cNvSpPr>
                <a:spLocks noChangeShapeType="1"/>
              </p:cNvSpPr>
              <p:nvPr/>
            </p:nvSpPr>
            <p:spPr bwMode="auto">
              <a:xfrm flipV="1">
                <a:off x="3600" y="1776"/>
                <a:ext cx="432" cy="336"/>
              </a:xfrm>
              <a:prstGeom prst="line">
                <a:avLst/>
              </a:prstGeom>
              <a:noFill/>
              <a:ln w="38100">
                <a:solidFill>
                  <a:srgbClr val="FF0000"/>
                </a:solidFill>
                <a:round/>
                <a:headEnd/>
                <a:tailEnd type="stealth" w="med" len="med"/>
              </a:ln>
            </p:spPr>
            <p:txBody>
              <a:bodyPr wrap="none" anchor="ctr">
                <a:spAutoFit/>
              </a:bodyPr>
              <a:lstStyle/>
              <a:p>
                <a:endParaRPr lang="en-US"/>
              </a:p>
            </p:txBody>
          </p:sp>
        </p:grpSp>
        <p:sp>
          <p:nvSpPr>
            <p:cNvPr id="146444" name="Text Box 9"/>
            <p:cNvSpPr txBox="1">
              <a:spLocks noChangeArrowheads="1"/>
            </p:cNvSpPr>
            <p:nvPr/>
          </p:nvSpPr>
          <p:spPr bwMode="auto">
            <a:xfrm>
              <a:off x="4800" y="1497"/>
              <a:ext cx="816" cy="327"/>
            </a:xfrm>
            <a:prstGeom prst="rect">
              <a:avLst/>
            </a:prstGeom>
            <a:noFill/>
            <a:ln w="9525">
              <a:noFill/>
              <a:miter lim="800000"/>
              <a:headEnd/>
              <a:tailEnd/>
            </a:ln>
          </p:spPr>
          <p:txBody>
            <a:bodyPr>
              <a:spAutoFit/>
            </a:bodyPr>
            <a:lstStyle/>
            <a:p>
              <a:pPr algn="ctr" eaLnBrk="0" hangingPunct="0">
                <a:spcBef>
                  <a:spcPct val="50000"/>
                </a:spcBef>
              </a:pPr>
              <a:r>
                <a:rPr lang="en-US" sz="2800">
                  <a:solidFill>
                    <a:srgbClr val="FF0000"/>
                  </a:solidFill>
                </a:rPr>
                <a:t>ClO</a:t>
              </a:r>
              <a:endParaRPr lang="en-US" sz="2800"/>
            </a:p>
          </p:txBody>
        </p:sp>
      </p:grpSp>
      <p:grpSp>
        <p:nvGrpSpPr>
          <p:cNvPr id="4" name="Group 10"/>
          <p:cNvGrpSpPr>
            <a:grpSpLocks/>
          </p:cNvGrpSpPr>
          <p:nvPr/>
        </p:nvGrpSpPr>
        <p:grpSpPr bwMode="auto">
          <a:xfrm>
            <a:off x="304800" y="2438400"/>
            <a:ext cx="3733800" cy="1524000"/>
            <a:chOff x="192" y="1536"/>
            <a:chExt cx="2352" cy="960"/>
          </a:xfrm>
        </p:grpSpPr>
        <p:grpSp>
          <p:nvGrpSpPr>
            <p:cNvPr id="146439" name="Group 11"/>
            <p:cNvGrpSpPr>
              <a:grpSpLocks/>
            </p:cNvGrpSpPr>
            <p:nvPr/>
          </p:nvGrpSpPr>
          <p:grpSpPr bwMode="auto">
            <a:xfrm>
              <a:off x="1536" y="1536"/>
              <a:ext cx="1008" cy="960"/>
              <a:chOff x="1536" y="1536"/>
              <a:chExt cx="1008" cy="960"/>
            </a:xfrm>
          </p:grpSpPr>
          <p:sp>
            <p:nvSpPr>
              <p:cNvPr id="146441" name="Oval 12"/>
              <p:cNvSpPr>
                <a:spLocks noChangeArrowheads="1"/>
              </p:cNvSpPr>
              <p:nvPr/>
            </p:nvSpPr>
            <p:spPr bwMode="auto">
              <a:xfrm>
                <a:off x="2112" y="1536"/>
                <a:ext cx="432" cy="960"/>
              </a:xfrm>
              <a:prstGeom prst="ellipse">
                <a:avLst/>
              </a:prstGeom>
              <a:noFill/>
              <a:ln w="38100">
                <a:solidFill>
                  <a:schemeClr val="accent2"/>
                </a:solidFill>
                <a:round/>
                <a:headEnd/>
                <a:tailEnd/>
              </a:ln>
            </p:spPr>
            <p:txBody>
              <a:bodyPr anchor="ctr">
                <a:spAutoFit/>
              </a:bodyPr>
              <a:lstStyle/>
              <a:p>
                <a:endParaRPr lang="en-US"/>
              </a:p>
            </p:txBody>
          </p:sp>
          <p:sp>
            <p:nvSpPr>
              <p:cNvPr id="146442" name="Line 13"/>
              <p:cNvSpPr>
                <a:spLocks noChangeShapeType="1"/>
              </p:cNvSpPr>
              <p:nvPr/>
            </p:nvSpPr>
            <p:spPr bwMode="auto">
              <a:xfrm>
                <a:off x="1536" y="1584"/>
                <a:ext cx="528" cy="336"/>
              </a:xfrm>
              <a:prstGeom prst="line">
                <a:avLst/>
              </a:prstGeom>
              <a:noFill/>
              <a:ln w="38100">
                <a:solidFill>
                  <a:schemeClr val="accent2"/>
                </a:solidFill>
                <a:round/>
                <a:headEnd/>
                <a:tailEnd type="stealth" w="med" len="med"/>
              </a:ln>
            </p:spPr>
            <p:txBody>
              <a:bodyPr anchor="ctr">
                <a:spAutoFit/>
              </a:bodyPr>
              <a:lstStyle/>
              <a:p>
                <a:endParaRPr lang="en-US"/>
              </a:p>
            </p:txBody>
          </p:sp>
        </p:grpSp>
        <p:sp>
          <p:nvSpPr>
            <p:cNvPr id="146440" name="Text Box 14"/>
            <p:cNvSpPr txBox="1">
              <a:spLocks noChangeArrowheads="1"/>
            </p:cNvSpPr>
            <p:nvPr/>
          </p:nvSpPr>
          <p:spPr bwMode="auto">
            <a:xfrm>
              <a:off x="192" y="1536"/>
              <a:ext cx="624" cy="327"/>
            </a:xfrm>
            <a:prstGeom prst="rect">
              <a:avLst/>
            </a:prstGeom>
            <a:noFill/>
            <a:ln w="9525">
              <a:noFill/>
              <a:miter lim="800000"/>
              <a:headEnd/>
              <a:tailEnd/>
            </a:ln>
          </p:spPr>
          <p:txBody>
            <a:bodyPr>
              <a:spAutoFit/>
            </a:bodyPr>
            <a:lstStyle/>
            <a:p>
              <a:pPr algn="ctr" eaLnBrk="0" hangingPunct="0">
                <a:spcBef>
                  <a:spcPct val="50000"/>
                </a:spcBef>
              </a:pPr>
              <a:r>
                <a:rPr lang="en-US" sz="2800">
                  <a:solidFill>
                    <a:schemeClr val="accent2"/>
                  </a:solidFill>
                </a:rPr>
                <a:t>NO</a:t>
              </a:r>
              <a:r>
                <a:rPr lang="en-US" sz="2800" baseline="-25000">
                  <a:solidFill>
                    <a:schemeClr val="accent2"/>
                  </a:solidFill>
                </a:rPr>
                <a:t>x</a:t>
              </a:r>
              <a:endParaRPr lang="en-US"/>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2"/>
          <p:cNvSpPr txBox="1">
            <a:spLocks noChangeArrowheads="1"/>
          </p:cNvSpPr>
          <p:nvPr/>
        </p:nvSpPr>
        <p:spPr bwMode="auto">
          <a:xfrm>
            <a:off x="0" y="1371600"/>
            <a:ext cx="2971800" cy="3378200"/>
          </a:xfrm>
          <a:prstGeom prst="rect">
            <a:avLst/>
          </a:prstGeom>
          <a:noFill/>
          <a:ln w="9525">
            <a:noFill/>
            <a:miter lim="800000"/>
            <a:headEnd/>
            <a:tailEnd/>
          </a:ln>
        </p:spPr>
        <p:txBody>
          <a:bodyPr>
            <a:spAutoFit/>
          </a:bodyPr>
          <a:lstStyle/>
          <a:p>
            <a:pPr algn="ctr" eaLnBrk="0" hangingPunct="0">
              <a:spcBef>
                <a:spcPct val="50000"/>
              </a:spcBef>
            </a:pPr>
            <a:r>
              <a:rPr lang="en-US">
                <a:solidFill>
                  <a:schemeClr val="accent2"/>
                </a:solidFill>
              </a:rPr>
              <a:t>Tropospheric chlorine diffuses to stratosphere. </a:t>
            </a:r>
          </a:p>
          <a:p>
            <a:pPr algn="ctr" eaLnBrk="0" hangingPunct="0">
              <a:spcBef>
                <a:spcPct val="50000"/>
              </a:spcBef>
            </a:pPr>
            <a:endParaRPr lang="en-US">
              <a:solidFill>
                <a:schemeClr val="accent2"/>
              </a:solidFill>
            </a:endParaRPr>
          </a:p>
          <a:p>
            <a:pPr algn="ctr" eaLnBrk="0" hangingPunct="0">
              <a:spcBef>
                <a:spcPct val="50000"/>
              </a:spcBef>
            </a:pPr>
            <a:r>
              <a:rPr lang="en-US"/>
              <a:t>Volcanic aerosols make chlorine available to destroy ozone.</a:t>
            </a:r>
            <a:endParaRPr lang="en-US">
              <a:solidFill>
                <a:schemeClr val="accent2"/>
              </a:solidFill>
            </a:endParaRPr>
          </a:p>
        </p:txBody>
      </p:sp>
      <p:sp>
        <p:nvSpPr>
          <p:cNvPr id="147459" name="Text Box 3"/>
          <p:cNvSpPr txBox="1">
            <a:spLocks noChangeArrowheads="1"/>
          </p:cNvSpPr>
          <p:nvPr/>
        </p:nvSpPr>
        <p:spPr bwMode="auto">
          <a:xfrm>
            <a:off x="152400" y="5486400"/>
            <a:ext cx="2895600" cy="457200"/>
          </a:xfrm>
          <a:prstGeom prst="rect">
            <a:avLst/>
          </a:prstGeom>
          <a:noFill/>
          <a:ln w="9525">
            <a:noFill/>
            <a:miter lim="800000"/>
            <a:headEnd/>
            <a:tailEnd/>
          </a:ln>
        </p:spPr>
        <p:txBody>
          <a:bodyPr>
            <a:spAutoFit/>
          </a:bodyPr>
          <a:lstStyle/>
          <a:p>
            <a:pPr algn="ctr" eaLnBrk="0" hangingPunct="0">
              <a:spcBef>
                <a:spcPct val="50000"/>
              </a:spcBef>
            </a:pPr>
            <a:r>
              <a:rPr lang="en-US">
                <a:solidFill>
                  <a:schemeClr val="accent2"/>
                </a:solidFill>
              </a:rPr>
              <a:t>Solomon (1999)</a:t>
            </a:r>
            <a:endParaRPr lang="en-US"/>
          </a:p>
        </p:txBody>
      </p:sp>
      <p:pic>
        <p:nvPicPr>
          <p:cNvPr id="147460" name="Picture 4" descr="OzoneVol2"/>
          <p:cNvPicPr>
            <a:picLocks noChangeAspect="1" noChangeArrowheads="1"/>
          </p:cNvPicPr>
          <p:nvPr/>
        </p:nvPicPr>
        <p:blipFill>
          <a:blip r:embed="rId3" cstate="print">
            <a:lum contrast="10000"/>
          </a:blip>
          <a:srcRect l="6648" r="9142" b="16019"/>
          <a:stretch>
            <a:fillRect/>
          </a:stretch>
        </p:blipFill>
        <p:spPr bwMode="auto">
          <a:xfrm>
            <a:off x="3121025" y="0"/>
            <a:ext cx="6018213" cy="684847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3" cstate="print"/>
          <a:srcRect/>
          <a:stretch>
            <a:fillRect/>
          </a:stretch>
        </p:blipFill>
        <p:spPr bwMode="auto">
          <a:xfrm>
            <a:off x="2319338" y="0"/>
            <a:ext cx="6824662" cy="6858000"/>
          </a:xfrm>
          <a:prstGeom prst="rect">
            <a:avLst/>
          </a:prstGeom>
          <a:noFill/>
          <a:ln w="9525">
            <a:noFill/>
            <a:miter lim="800000"/>
            <a:headEnd/>
            <a:tailEnd/>
          </a:ln>
        </p:spPr>
      </p:pic>
      <p:sp>
        <p:nvSpPr>
          <p:cNvPr id="148483" name="Text Box 3"/>
          <p:cNvSpPr txBox="1">
            <a:spLocks noChangeArrowheads="1"/>
          </p:cNvSpPr>
          <p:nvPr/>
        </p:nvSpPr>
        <p:spPr bwMode="auto">
          <a:xfrm>
            <a:off x="152400" y="1524000"/>
            <a:ext cx="2209800" cy="3665538"/>
          </a:xfrm>
          <a:prstGeom prst="rect">
            <a:avLst/>
          </a:prstGeom>
          <a:noFill/>
          <a:ln w="9525">
            <a:noFill/>
            <a:miter lim="800000"/>
            <a:headEnd/>
            <a:tailEnd/>
          </a:ln>
        </p:spPr>
        <p:txBody>
          <a:bodyPr>
            <a:spAutoFit/>
          </a:bodyPr>
          <a:lstStyle/>
          <a:p>
            <a:pPr algn="ctr">
              <a:spcBef>
                <a:spcPct val="50000"/>
              </a:spcBef>
            </a:pPr>
            <a:r>
              <a:rPr lang="en-US" sz="2000">
                <a:solidFill>
                  <a:schemeClr val="accent2"/>
                </a:solidFill>
              </a:rPr>
              <a:t>SH</a:t>
            </a:r>
          </a:p>
          <a:p>
            <a:pPr algn="ctr">
              <a:spcBef>
                <a:spcPct val="50000"/>
              </a:spcBef>
            </a:pPr>
            <a:r>
              <a:rPr lang="en-US" sz="1600"/>
              <a:t>Rasch et al.</a:t>
            </a:r>
            <a:br>
              <a:rPr lang="en-US" sz="1600"/>
            </a:br>
            <a:r>
              <a:rPr lang="en-US" sz="1600"/>
              <a:t>(2008)</a:t>
            </a:r>
          </a:p>
          <a:p>
            <a:pPr algn="ctr">
              <a:spcBef>
                <a:spcPct val="50000"/>
              </a:spcBef>
            </a:pPr>
            <a:r>
              <a:rPr lang="en-US" sz="1600"/>
              <a:t>Ozone concentration for coldest winters with and without geoengineering </a:t>
            </a:r>
          </a:p>
          <a:p>
            <a:pPr algn="ctr">
              <a:spcBef>
                <a:spcPct val="50000"/>
              </a:spcBef>
            </a:pPr>
            <a:r>
              <a:rPr lang="en-US" sz="1600"/>
              <a:t>WACCM3 model runs by Tilmes et al. (2008)</a:t>
            </a:r>
            <a:br>
              <a:rPr lang="en-US" sz="1600"/>
            </a:br>
            <a:r>
              <a:rPr lang="en-US" sz="1600"/>
              <a:t>with 2 Tg S/yr</a:t>
            </a:r>
          </a:p>
          <a:p>
            <a:pPr algn="ctr">
              <a:spcBef>
                <a:spcPct val="50000"/>
              </a:spcBef>
            </a:pPr>
            <a:r>
              <a:rPr lang="en-US" sz="2000">
                <a:solidFill>
                  <a:schemeClr val="accent2"/>
                </a:solidFill>
              </a:rPr>
              <a:t>NH</a:t>
            </a:r>
            <a:endParaRPr lang="en-US" sz="2000"/>
          </a:p>
        </p:txBody>
      </p:sp>
      <p:sp>
        <p:nvSpPr>
          <p:cNvPr id="148484" name="Text Box 4"/>
          <p:cNvSpPr txBox="1">
            <a:spLocks noChangeArrowheads="1"/>
          </p:cNvSpPr>
          <p:nvPr/>
        </p:nvSpPr>
        <p:spPr bwMode="auto">
          <a:xfrm>
            <a:off x="5638800" y="0"/>
            <a:ext cx="3200400" cy="457200"/>
          </a:xfrm>
          <a:prstGeom prst="rect">
            <a:avLst/>
          </a:prstGeom>
          <a:solidFill>
            <a:schemeClr val="bg1"/>
          </a:solidFill>
          <a:ln w="9525">
            <a:noFill/>
            <a:miter lim="800000"/>
            <a:headEnd/>
            <a:tailEnd/>
          </a:ln>
        </p:spPr>
        <p:txBody>
          <a:bodyPr>
            <a:spAutoFit/>
          </a:bodyPr>
          <a:lstStyle/>
          <a:p>
            <a:pPr>
              <a:spcBef>
                <a:spcPct val="50000"/>
              </a:spcBef>
            </a:pPr>
            <a:r>
              <a:rPr lang="en-US">
                <a:latin typeface="Arial" charset="0"/>
              </a:rPr>
              <a:t>Geoengineering Run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9507" name="TextBox 2"/>
          <p:cNvSpPr txBox="1">
            <a:spLocks noChangeArrowheads="1"/>
          </p:cNvSpPr>
          <p:nvPr/>
        </p:nvSpPr>
        <p:spPr bwMode="auto">
          <a:xfrm>
            <a:off x="312738" y="420688"/>
            <a:ext cx="8613775" cy="4494212"/>
          </a:xfrm>
          <a:prstGeom prst="rect">
            <a:avLst/>
          </a:prstGeom>
          <a:noFill/>
          <a:ln w="9525">
            <a:noFill/>
            <a:miter lim="800000"/>
            <a:headEnd/>
            <a:tailEnd/>
          </a:ln>
        </p:spPr>
        <p:txBody>
          <a:bodyPr>
            <a:spAutoFit/>
          </a:bodyPr>
          <a:lstStyle/>
          <a:p>
            <a:r>
              <a:rPr lang="en-US" sz="2200" dirty="0"/>
              <a:t>SRM using stratospheric aerosols would reduce ozone and enhance surface UV-B radiation, but the details depend on the </a:t>
            </a:r>
            <a:r>
              <a:rPr lang="en-US" sz="2200" u="sng" dirty="0"/>
              <a:t>size distribution of the aerosols</a:t>
            </a:r>
            <a:r>
              <a:rPr lang="en-US" sz="2200" dirty="0"/>
              <a:t>, and the complex interaction between </a:t>
            </a:r>
            <a:r>
              <a:rPr lang="en-US" sz="2200" u="sng" dirty="0"/>
              <a:t>upwelling of ozone-poor air in the tropics</a:t>
            </a:r>
            <a:r>
              <a:rPr lang="en-US" sz="2200" dirty="0"/>
              <a:t>, </a:t>
            </a:r>
            <a:r>
              <a:rPr lang="en-US" sz="2200" u="sng" dirty="0"/>
              <a:t>suppression of the </a:t>
            </a:r>
            <a:r>
              <a:rPr lang="en-US" sz="2200" u="sng" dirty="0" err="1"/>
              <a:t>NOx</a:t>
            </a:r>
            <a:r>
              <a:rPr lang="en-US" sz="2200" u="sng" dirty="0"/>
              <a:t> cycle</a:t>
            </a:r>
            <a:r>
              <a:rPr lang="en-US" sz="2200" dirty="0"/>
              <a:t>, and </a:t>
            </a:r>
            <a:r>
              <a:rPr lang="en-US" sz="2200" u="sng" dirty="0"/>
              <a:t>increases of surface area density</a:t>
            </a:r>
            <a:r>
              <a:rPr lang="en-US" sz="2200" dirty="0"/>
              <a:t>.</a:t>
            </a:r>
          </a:p>
          <a:p>
            <a:endParaRPr lang="en-US" sz="2200" dirty="0"/>
          </a:p>
          <a:p>
            <a:r>
              <a:rPr lang="en-US" sz="2200" dirty="0">
                <a:solidFill>
                  <a:schemeClr val="accent2"/>
                </a:solidFill>
              </a:rPr>
              <a:t>The net effect for a tropical injection rate of 5 </a:t>
            </a:r>
            <a:r>
              <a:rPr lang="en-US" sz="2200" dirty="0" err="1">
                <a:solidFill>
                  <a:schemeClr val="accent2"/>
                </a:solidFill>
              </a:rPr>
              <a:t>Tg</a:t>
            </a:r>
            <a:r>
              <a:rPr lang="en-US" sz="2200" dirty="0">
                <a:solidFill>
                  <a:schemeClr val="accent2"/>
                </a:solidFill>
              </a:rPr>
              <a:t> SO</a:t>
            </a:r>
            <a:r>
              <a:rPr lang="en-US" sz="2200" baseline="-25000" dirty="0">
                <a:solidFill>
                  <a:schemeClr val="accent2"/>
                </a:solidFill>
              </a:rPr>
              <a:t>2</a:t>
            </a:r>
            <a:r>
              <a:rPr lang="en-US" sz="2200" dirty="0">
                <a:solidFill>
                  <a:schemeClr val="accent2"/>
                </a:solidFill>
              </a:rPr>
              <a:t> per year is a </a:t>
            </a:r>
            <a:r>
              <a:rPr lang="en-US" sz="2200" b="1" u="sng" dirty="0">
                <a:solidFill>
                  <a:schemeClr val="accent2"/>
                </a:solidFill>
              </a:rPr>
              <a:t>decrease in globally averaged ozone</a:t>
            </a:r>
            <a:r>
              <a:rPr lang="en-US" sz="2200" dirty="0">
                <a:solidFill>
                  <a:schemeClr val="accent2"/>
                </a:solidFill>
              </a:rPr>
              <a:t> by 1.1-2.1 DU in the years 2040-2050 for three models which include heterogeneous chemistry on the sulfate aerosol surfaces.  GISS-E2-R, a fully coupled general circulation model, performed simulations with no heterogeneous chemistry and a smaller aerosol size; it showed a decrease in ozone by 9.7 DU. </a:t>
            </a:r>
          </a:p>
        </p:txBody>
      </p:sp>
      <p:sp>
        <p:nvSpPr>
          <p:cNvPr id="4" name="TextBox 7"/>
          <p:cNvSpPr txBox="1">
            <a:spLocks noChangeArrowheads="1"/>
          </p:cNvSpPr>
          <p:nvPr/>
        </p:nvSpPr>
        <p:spPr bwMode="auto">
          <a:xfrm>
            <a:off x="211592" y="5600277"/>
            <a:ext cx="8831262" cy="1077218"/>
          </a:xfrm>
          <a:prstGeom prst="rect">
            <a:avLst/>
          </a:prstGeom>
          <a:solidFill>
            <a:srgbClr val="99CCFF"/>
          </a:solidFill>
          <a:ln w="28575" cmpd="sng">
            <a:solidFill>
              <a:schemeClr val="tx1"/>
            </a:solidFill>
            <a:miter lim="800000"/>
            <a:headEnd/>
            <a:tailEnd/>
          </a:ln>
        </p:spPr>
        <p:txBody>
          <a:bodyPr>
            <a:spAutoFit/>
          </a:bodyPr>
          <a:lstStyle/>
          <a:p>
            <a:r>
              <a:rPr lang="en-US" sz="1600" dirty="0" err="1"/>
              <a:t>Pitari</a:t>
            </a:r>
            <a:r>
              <a:rPr lang="en-US" sz="1600" dirty="0"/>
              <a:t>, Giovanni, </a:t>
            </a:r>
            <a:r>
              <a:rPr lang="en-US" sz="1600" dirty="0" err="1"/>
              <a:t>Valentina</a:t>
            </a:r>
            <a:r>
              <a:rPr lang="en-US" sz="1600" dirty="0"/>
              <a:t> Aquila, Ben </a:t>
            </a:r>
            <a:r>
              <a:rPr lang="en-US" sz="1600" dirty="0" err="1"/>
              <a:t>Kravitz</a:t>
            </a:r>
            <a:r>
              <a:rPr lang="en-US" sz="1600" dirty="0"/>
              <a:t>, Alan Robock, Shingo Watanabe, Natalia De Luca, </a:t>
            </a:r>
            <a:r>
              <a:rPr lang="en-US" sz="1600" dirty="0" err="1"/>
              <a:t>Glauco</a:t>
            </a:r>
            <a:r>
              <a:rPr lang="en-US" sz="1600" dirty="0"/>
              <a:t> Di </a:t>
            </a:r>
            <a:r>
              <a:rPr lang="en-US" sz="1600" dirty="0" err="1"/>
              <a:t>Genova</a:t>
            </a:r>
            <a:r>
              <a:rPr lang="en-US" sz="1600" dirty="0"/>
              <a:t>, Eva Mancini, and Simone </a:t>
            </a:r>
            <a:r>
              <a:rPr lang="en-US" sz="1600" dirty="0" err="1"/>
              <a:t>Tilmes</a:t>
            </a:r>
            <a:r>
              <a:rPr lang="en-US" sz="1600" dirty="0"/>
              <a:t>, </a:t>
            </a:r>
            <a:r>
              <a:rPr lang="en-US" sz="1600" dirty="0" smtClean="0"/>
              <a:t>2014:  </a:t>
            </a:r>
            <a:r>
              <a:rPr lang="en-US" sz="1600" dirty="0"/>
              <a:t>Stratospheric ozone response in experiments G3 and G4 of the Geoengineering Model Intercomparison Project (GeoMIP). </a:t>
            </a:r>
            <a:r>
              <a:rPr lang="en-US" sz="1600" i="1" dirty="0" smtClean="0"/>
              <a:t>J</a:t>
            </a:r>
            <a:r>
              <a:rPr lang="en-US" sz="1600" i="1" dirty="0"/>
              <a:t>. </a:t>
            </a:r>
            <a:r>
              <a:rPr lang="en-US" sz="1600" i="1" dirty="0" err="1"/>
              <a:t>Geophys</a:t>
            </a:r>
            <a:r>
              <a:rPr lang="en-US" sz="1600" i="1" dirty="0"/>
              <a:t>. Res. Atmos.</a:t>
            </a:r>
            <a:r>
              <a:rPr lang="en-US" sz="1600" dirty="0"/>
              <a:t>, doi:10.1029/</a:t>
            </a:r>
            <a:r>
              <a:rPr lang="en-US" sz="1600" dirty="0" smtClean="0"/>
              <a:t>2013JD020566, in press.</a:t>
            </a:r>
            <a:endParaRPr lang="en-US" sz="1600" dirty="0"/>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0530" name="TextBox 1"/>
          <p:cNvSpPr txBox="1">
            <a:spLocks noChangeArrowheads="1"/>
          </p:cNvSpPr>
          <p:nvPr/>
        </p:nvSpPr>
        <p:spPr bwMode="auto">
          <a:xfrm>
            <a:off x="720725" y="3862388"/>
            <a:ext cx="7510463" cy="708025"/>
          </a:xfrm>
          <a:prstGeom prst="rect">
            <a:avLst/>
          </a:prstGeom>
          <a:noFill/>
          <a:ln w="9525">
            <a:noFill/>
            <a:miter lim="800000"/>
            <a:headEnd/>
            <a:tailEnd/>
          </a:ln>
        </p:spPr>
        <p:txBody>
          <a:bodyPr>
            <a:spAutoFit/>
          </a:bodyPr>
          <a:lstStyle/>
          <a:p>
            <a:pPr algn="ctr"/>
            <a:r>
              <a:rPr lang="en-US" sz="2000"/>
              <a:t>G4 minus RCP4.5 changes for 2040-2050</a:t>
            </a:r>
            <a:br>
              <a:rPr lang="en-US" sz="2000"/>
            </a:br>
            <a:r>
              <a:rPr lang="en-US" sz="2000"/>
              <a:t>averaged over the South Polar region (65ºS-90ºS)</a:t>
            </a:r>
          </a:p>
        </p:txBody>
      </p:sp>
      <p:pic>
        <p:nvPicPr>
          <p:cNvPr id="150531" name="Immagine 22"/>
          <p:cNvPicPr>
            <a:picLocks noChangeAspect="1" noChangeArrowheads="1"/>
          </p:cNvPicPr>
          <p:nvPr/>
        </p:nvPicPr>
        <p:blipFill>
          <a:blip r:embed="rId3" cstate="print"/>
          <a:srcRect l="15105" r="48372"/>
          <a:stretch>
            <a:fillRect/>
          </a:stretch>
        </p:blipFill>
        <p:spPr bwMode="auto">
          <a:xfrm>
            <a:off x="6035675" y="406400"/>
            <a:ext cx="2611438" cy="3011488"/>
          </a:xfrm>
          <a:prstGeom prst="rect">
            <a:avLst/>
          </a:prstGeom>
          <a:noFill/>
          <a:ln w="9525">
            <a:noFill/>
            <a:miter lim="800000"/>
            <a:headEnd/>
            <a:tailEnd/>
          </a:ln>
        </p:spPr>
      </p:pic>
      <p:grpSp>
        <p:nvGrpSpPr>
          <p:cNvPr id="150532" name="Group 5"/>
          <p:cNvGrpSpPr>
            <a:grpSpLocks/>
          </p:cNvGrpSpPr>
          <p:nvPr/>
        </p:nvGrpSpPr>
        <p:grpSpPr bwMode="auto">
          <a:xfrm>
            <a:off x="50800" y="573088"/>
            <a:ext cx="9004300" cy="3092450"/>
            <a:chOff x="0" y="2133601"/>
            <a:chExt cx="9004095" cy="3091543"/>
          </a:xfrm>
        </p:grpSpPr>
        <p:pic>
          <p:nvPicPr>
            <p:cNvPr id="150535" name="Immagine 22"/>
            <p:cNvPicPr>
              <a:picLocks noChangeAspect="1" noChangeArrowheads="1"/>
            </p:cNvPicPr>
            <p:nvPr/>
          </p:nvPicPr>
          <p:blipFill>
            <a:blip r:embed="rId3" cstate="print"/>
            <a:srcRect l="5685" r="7472"/>
            <a:stretch>
              <a:fillRect/>
            </a:stretch>
          </p:blipFill>
          <p:spPr bwMode="auto">
            <a:xfrm>
              <a:off x="2791981" y="2170361"/>
              <a:ext cx="6212114" cy="3012803"/>
            </a:xfrm>
            <a:prstGeom prst="rect">
              <a:avLst/>
            </a:prstGeom>
            <a:noFill/>
            <a:ln w="9525">
              <a:noFill/>
              <a:miter lim="800000"/>
              <a:headEnd/>
              <a:tailEnd/>
            </a:ln>
          </p:spPr>
        </p:pic>
        <p:pic>
          <p:nvPicPr>
            <p:cNvPr id="150536" name="Immagine 21"/>
            <p:cNvPicPr>
              <a:picLocks noChangeAspect="1" noChangeArrowheads="1"/>
            </p:cNvPicPr>
            <p:nvPr/>
          </p:nvPicPr>
          <p:blipFill>
            <a:blip r:embed="rId4" cstate="print"/>
            <a:srcRect l="5682" r="7491"/>
            <a:stretch>
              <a:fillRect/>
            </a:stretch>
          </p:blipFill>
          <p:spPr bwMode="auto">
            <a:xfrm>
              <a:off x="0" y="2133601"/>
              <a:ext cx="6112074" cy="3091543"/>
            </a:xfrm>
            <a:prstGeom prst="rect">
              <a:avLst/>
            </a:prstGeom>
            <a:noFill/>
            <a:ln w="9525">
              <a:noFill/>
              <a:miter lim="800000"/>
              <a:headEnd/>
              <a:tailEnd/>
            </a:ln>
          </p:spPr>
        </p:pic>
      </p:grpSp>
      <p:sp>
        <p:nvSpPr>
          <p:cNvPr id="150533" name="Rectangle 6"/>
          <p:cNvSpPr>
            <a:spLocks noChangeArrowheads="1"/>
          </p:cNvSpPr>
          <p:nvPr/>
        </p:nvSpPr>
        <p:spPr bwMode="auto">
          <a:xfrm>
            <a:off x="8629650" y="404813"/>
            <a:ext cx="423863" cy="292100"/>
          </a:xfrm>
          <a:prstGeom prst="rect">
            <a:avLst/>
          </a:prstGeom>
          <a:solidFill>
            <a:schemeClr val="bg1"/>
          </a:solidFill>
          <a:ln w="38100" algn="ctr">
            <a:noFill/>
            <a:round/>
            <a:headEnd/>
            <a:tailEnd type="stealth" w="lg" len="lg"/>
          </a:ln>
        </p:spPr>
        <p:txBody>
          <a:bodyPr/>
          <a:lstStyle/>
          <a:p>
            <a:endParaRPr lang="en-US"/>
          </a:p>
        </p:txBody>
      </p:sp>
      <p:sp>
        <p:nvSpPr>
          <p:cNvPr id="150534" name="TextBox 7"/>
          <p:cNvSpPr txBox="1">
            <a:spLocks noChangeArrowheads="1"/>
          </p:cNvSpPr>
          <p:nvPr/>
        </p:nvSpPr>
        <p:spPr bwMode="auto">
          <a:xfrm>
            <a:off x="211592" y="5600277"/>
            <a:ext cx="8831262" cy="1077218"/>
          </a:xfrm>
          <a:prstGeom prst="rect">
            <a:avLst/>
          </a:prstGeom>
          <a:solidFill>
            <a:srgbClr val="99CCFF"/>
          </a:solidFill>
          <a:ln w="28575" cmpd="sng">
            <a:solidFill>
              <a:schemeClr val="tx1"/>
            </a:solidFill>
            <a:miter lim="800000"/>
            <a:headEnd/>
            <a:tailEnd/>
          </a:ln>
        </p:spPr>
        <p:txBody>
          <a:bodyPr>
            <a:spAutoFit/>
          </a:bodyPr>
          <a:lstStyle/>
          <a:p>
            <a:r>
              <a:rPr lang="en-US" sz="1600" dirty="0" err="1"/>
              <a:t>Pitari</a:t>
            </a:r>
            <a:r>
              <a:rPr lang="en-US" sz="1600" dirty="0"/>
              <a:t>, Giovanni, </a:t>
            </a:r>
            <a:r>
              <a:rPr lang="en-US" sz="1600" dirty="0" err="1"/>
              <a:t>Valentina</a:t>
            </a:r>
            <a:r>
              <a:rPr lang="en-US" sz="1600" dirty="0"/>
              <a:t> Aquila, Ben </a:t>
            </a:r>
            <a:r>
              <a:rPr lang="en-US" sz="1600" dirty="0" err="1"/>
              <a:t>Kravitz</a:t>
            </a:r>
            <a:r>
              <a:rPr lang="en-US" sz="1600" dirty="0"/>
              <a:t>, Alan Robock, Shingo Watanabe, Natalia De Luca, </a:t>
            </a:r>
            <a:r>
              <a:rPr lang="en-US" sz="1600" dirty="0" err="1"/>
              <a:t>Glauco</a:t>
            </a:r>
            <a:r>
              <a:rPr lang="en-US" sz="1600" dirty="0"/>
              <a:t> Di </a:t>
            </a:r>
            <a:r>
              <a:rPr lang="en-US" sz="1600" dirty="0" err="1"/>
              <a:t>Genova</a:t>
            </a:r>
            <a:r>
              <a:rPr lang="en-US" sz="1600" dirty="0"/>
              <a:t>, Eva Mancini, and Simone </a:t>
            </a:r>
            <a:r>
              <a:rPr lang="en-US" sz="1600" dirty="0" err="1"/>
              <a:t>Tilmes</a:t>
            </a:r>
            <a:r>
              <a:rPr lang="en-US" sz="1600" dirty="0"/>
              <a:t>, </a:t>
            </a:r>
            <a:r>
              <a:rPr lang="en-US" sz="1600" dirty="0" smtClean="0"/>
              <a:t>2014:  </a:t>
            </a:r>
            <a:r>
              <a:rPr lang="en-US" sz="1600" dirty="0"/>
              <a:t>Stratospheric ozone response in experiments G3 and G4 of the Geoengineering Model Intercomparison Project (GeoMIP). </a:t>
            </a:r>
            <a:r>
              <a:rPr lang="en-US" sz="1600" i="1" dirty="0" smtClean="0"/>
              <a:t>J</a:t>
            </a:r>
            <a:r>
              <a:rPr lang="en-US" sz="1600" i="1" dirty="0"/>
              <a:t>. </a:t>
            </a:r>
            <a:r>
              <a:rPr lang="en-US" sz="1600" i="1" dirty="0" err="1"/>
              <a:t>Geophys</a:t>
            </a:r>
            <a:r>
              <a:rPr lang="en-US" sz="1600" i="1" dirty="0"/>
              <a:t>. Res. Atmos.</a:t>
            </a:r>
            <a:r>
              <a:rPr lang="en-US" sz="1600" dirty="0"/>
              <a:t>, doi:10.1029/</a:t>
            </a:r>
            <a:r>
              <a:rPr lang="en-US" sz="1600" dirty="0" smtClean="0"/>
              <a:t>2013JD020566, in press.</a:t>
            </a:r>
            <a:endParaRPr lang="en-US" sz="1600" dirty="0"/>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1554" name="Immagine 25"/>
          <p:cNvPicPr>
            <a:picLocks noChangeAspect="1" noChangeArrowheads="1"/>
          </p:cNvPicPr>
          <p:nvPr/>
        </p:nvPicPr>
        <p:blipFill>
          <a:blip r:embed="rId3" cstate="print"/>
          <a:srcRect l="5684" r="4897"/>
          <a:stretch>
            <a:fillRect/>
          </a:stretch>
        </p:blipFill>
        <p:spPr bwMode="auto">
          <a:xfrm>
            <a:off x="885825" y="0"/>
            <a:ext cx="7278688" cy="2395538"/>
          </a:xfrm>
          <a:prstGeom prst="rect">
            <a:avLst/>
          </a:prstGeom>
          <a:noFill/>
          <a:ln w="9525">
            <a:noFill/>
            <a:miter lim="800000"/>
            <a:headEnd/>
            <a:tailEnd/>
          </a:ln>
        </p:spPr>
      </p:pic>
      <p:pic>
        <p:nvPicPr>
          <p:cNvPr id="151555" name="Immagine 15"/>
          <p:cNvPicPr>
            <a:picLocks noChangeAspect="1" noChangeArrowheads="1"/>
          </p:cNvPicPr>
          <p:nvPr/>
        </p:nvPicPr>
        <p:blipFill>
          <a:blip r:embed="rId4" cstate="print"/>
          <a:srcRect l="6255" r="7024"/>
          <a:stretch>
            <a:fillRect/>
          </a:stretch>
        </p:blipFill>
        <p:spPr bwMode="auto">
          <a:xfrm>
            <a:off x="522288" y="2322513"/>
            <a:ext cx="7977187" cy="4535487"/>
          </a:xfrm>
          <a:prstGeom prst="rect">
            <a:avLst/>
          </a:prstGeom>
          <a:noFill/>
          <a:ln w="9525">
            <a:noFill/>
            <a:miter lim="800000"/>
            <a:headEnd/>
            <a:tailEnd/>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2578" name="Text Box 2"/>
          <p:cNvSpPr txBox="1">
            <a:spLocks noChangeArrowheads="1"/>
          </p:cNvSpPr>
          <p:nvPr/>
        </p:nvSpPr>
        <p:spPr bwMode="auto">
          <a:xfrm>
            <a:off x="1143000" y="0"/>
            <a:ext cx="6858000" cy="457200"/>
          </a:xfrm>
          <a:prstGeom prst="rect">
            <a:avLst/>
          </a:prstGeom>
          <a:noFill/>
          <a:ln w="9525">
            <a:noFill/>
            <a:miter lim="800000"/>
            <a:headEnd/>
            <a:tailEnd/>
          </a:ln>
        </p:spPr>
        <p:txBody>
          <a:bodyPr>
            <a:spAutoFit/>
          </a:bodyPr>
          <a:lstStyle/>
          <a:p>
            <a:pPr algn="ctr">
              <a:spcBef>
                <a:spcPct val="50000"/>
              </a:spcBef>
            </a:pPr>
            <a:r>
              <a:rPr lang="en-US" b="1">
                <a:solidFill>
                  <a:schemeClr val="accent2"/>
                </a:solidFill>
              </a:rPr>
              <a:t>Reasons geoengineering may be a bad idea</a:t>
            </a:r>
          </a:p>
        </p:txBody>
      </p:sp>
      <p:sp>
        <p:nvSpPr>
          <p:cNvPr id="152579" name="Text Box 3"/>
          <p:cNvSpPr txBox="1">
            <a:spLocks noChangeArrowheads="1"/>
          </p:cNvSpPr>
          <p:nvPr/>
        </p:nvSpPr>
        <p:spPr bwMode="auto">
          <a:xfrm>
            <a:off x="304800" y="762000"/>
            <a:ext cx="8750300" cy="4816475"/>
          </a:xfrm>
          <a:prstGeom prst="rect">
            <a:avLst/>
          </a:prstGeom>
          <a:noFill/>
          <a:ln w="9525">
            <a:noFill/>
            <a:miter lim="800000"/>
            <a:headEnd/>
            <a:tailEnd/>
          </a:ln>
        </p:spPr>
        <p:txBody>
          <a:bodyPr>
            <a:spAutoFit/>
          </a:bodyPr>
          <a:lstStyle/>
          <a:p>
            <a:pPr marL="800100" indent="-800100">
              <a:spcAft>
                <a:spcPct val="50000"/>
              </a:spcAft>
              <a:tabLst>
                <a:tab pos="342900" algn="dec"/>
                <a:tab pos="571500" algn="l"/>
              </a:tabLst>
            </a:pPr>
            <a:r>
              <a:rPr lang="en-US" sz="2000" b="1"/>
              <a:t>Climate system response</a:t>
            </a:r>
            <a:endParaRPr lang="en-US" sz="2000"/>
          </a:p>
          <a:p>
            <a:pPr marL="800100" indent="-800100">
              <a:tabLst>
                <a:tab pos="342900" algn="dec"/>
                <a:tab pos="571500" algn="l"/>
              </a:tabLst>
            </a:pPr>
            <a:r>
              <a:rPr lang="en-US" sz="2000" b="1">
                <a:sym typeface="Wingdings" pitchFamily="2" charset="2"/>
              </a:rPr>
              <a:t></a:t>
            </a:r>
            <a:r>
              <a:rPr lang="en-US" sz="2000"/>
              <a:t>	1.	Regional climate change, including temperature and precipitation</a:t>
            </a:r>
          </a:p>
          <a:p>
            <a:pPr marL="800100" indent="-800100">
              <a:tabLst>
                <a:tab pos="342900" algn="dec"/>
                <a:tab pos="571500" algn="l"/>
              </a:tabLst>
            </a:pPr>
            <a:r>
              <a:rPr lang="en-US" sz="2000" b="1">
                <a:sym typeface="Wingdings" pitchFamily="2" charset="2"/>
              </a:rPr>
              <a:t></a:t>
            </a:r>
            <a:r>
              <a:rPr lang="en-US" sz="2000"/>
              <a:t>2.	Rapid warming when it stops</a:t>
            </a:r>
          </a:p>
          <a:p>
            <a:pPr marL="800100" indent="-800100">
              <a:tabLst>
                <a:tab pos="342900" algn="dec"/>
                <a:tab pos="571500" algn="l"/>
              </a:tabLst>
            </a:pPr>
            <a:r>
              <a:rPr lang="en-US" sz="2000" b="1">
                <a:sym typeface="Wingdings" pitchFamily="2" charset="2"/>
              </a:rPr>
              <a:t></a:t>
            </a:r>
            <a:r>
              <a:rPr lang="en-US" sz="2000"/>
              <a:t>3.	How rapidly could effects be stopped?</a:t>
            </a:r>
          </a:p>
          <a:p>
            <a:pPr marL="800100" indent="-800100">
              <a:tabLst>
                <a:tab pos="342900" algn="dec"/>
                <a:tab pos="571500" algn="l"/>
              </a:tabLst>
            </a:pPr>
            <a:r>
              <a:rPr lang="en-US" sz="2000" b="1">
                <a:sym typeface="Wingdings" pitchFamily="2" charset="2"/>
              </a:rPr>
              <a:t></a:t>
            </a:r>
            <a:r>
              <a:rPr lang="en-US" sz="2000"/>
              <a:t>	4.	Continued ocean acidification</a:t>
            </a:r>
          </a:p>
          <a:p>
            <a:pPr marL="800100" indent="-800100">
              <a:tabLst>
                <a:tab pos="342900" algn="dec"/>
                <a:tab pos="571500" algn="l"/>
              </a:tabLst>
            </a:pPr>
            <a:r>
              <a:rPr lang="en-US" sz="2000"/>
              <a:t>	</a:t>
            </a:r>
            <a:r>
              <a:rPr lang="en-US" sz="2000" b="1">
                <a:sym typeface="Wingdings" pitchFamily="2" charset="2"/>
              </a:rPr>
              <a:t></a:t>
            </a:r>
            <a:r>
              <a:rPr lang="en-US" sz="2000"/>
              <a:t>5.	Ozone depletion</a:t>
            </a:r>
          </a:p>
          <a:p>
            <a:pPr marL="800100" indent="-800100">
              <a:tabLst>
                <a:tab pos="342900" algn="dec"/>
                <a:tab pos="571500" algn="l"/>
              </a:tabLst>
            </a:pPr>
            <a:r>
              <a:rPr lang="en-US" sz="2000" b="1"/>
              <a:t>	6.	Enhanced acid precipitation</a:t>
            </a:r>
          </a:p>
          <a:p>
            <a:pPr marL="800100" indent="-800100">
              <a:tabLst>
                <a:tab pos="342900" algn="dec"/>
                <a:tab pos="571500" algn="l"/>
              </a:tabLst>
            </a:pPr>
            <a:r>
              <a:rPr lang="en-US" sz="2000"/>
              <a:t>	7.	Whitening of the sky (but nice sunsets)</a:t>
            </a:r>
          </a:p>
          <a:p>
            <a:pPr marL="800100" indent="-800100">
              <a:tabLst>
                <a:tab pos="342900" algn="dec"/>
                <a:tab pos="571500" algn="l"/>
              </a:tabLst>
            </a:pPr>
            <a:r>
              <a:rPr lang="en-US" sz="2000"/>
              <a:t>	8.	Less solar radiation for solar power, especially for those requiring direct radiation</a:t>
            </a:r>
          </a:p>
          <a:p>
            <a:pPr marL="800100" indent="-800100">
              <a:tabLst>
                <a:tab pos="342900" algn="dec"/>
                <a:tab pos="571500" algn="l"/>
              </a:tabLst>
            </a:pPr>
            <a:r>
              <a:rPr lang="en-US" sz="2000"/>
              <a:t>	9.	Effects on plants of changing the amount of solar radiation and partitioning between direct and diffuse</a:t>
            </a:r>
          </a:p>
          <a:p>
            <a:pPr marL="800100" indent="-800100">
              <a:tabLst>
                <a:tab pos="342900" algn="dec"/>
                <a:tab pos="571500" algn="l"/>
              </a:tabLst>
            </a:pPr>
            <a:r>
              <a:rPr lang="en-US" sz="2000"/>
              <a:t>	10.	Effects on cirrus clouds as aerosols fall into the troposphere</a:t>
            </a:r>
          </a:p>
          <a:p>
            <a:pPr marL="800100" indent="-800100">
              <a:tabLst>
                <a:tab pos="342900" algn="dec"/>
                <a:tab pos="571500" algn="l"/>
              </a:tabLst>
            </a:pPr>
            <a:r>
              <a:rPr lang="en-US" sz="2000"/>
              <a:t>	11.	Environmental impacts of aerosol injection, including producing and delivering aerosols</a:t>
            </a:r>
          </a:p>
        </p:txBody>
      </p:sp>
      <p:sp>
        <p:nvSpPr>
          <p:cNvPr id="152580" name="Text Box 4"/>
          <p:cNvSpPr txBox="1">
            <a:spLocks noChangeArrowheads="1"/>
          </p:cNvSpPr>
          <p:nvPr/>
        </p:nvSpPr>
        <p:spPr bwMode="auto">
          <a:xfrm>
            <a:off x="457200" y="5759450"/>
            <a:ext cx="8151813" cy="374650"/>
          </a:xfrm>
          <a:prstGeom prst="rect">
            <a:avLst/>
          </a:prstGeom>
          <a:noFill/>
          <a:ln w="38100">
            <a:solidFill>
              <a:schemeClr val="tx1"/>
            </a:solidFill>
            <a:miter lim="800000"/>
            <a:headEnd/>
            <a:tailEnd type="none" w="lg" len="lg"/>
          </a:ln>
        </p:spPr>
        <p:txBody>
          <a:bodyPr>
            <a:spAutoFit/>
          </a:bodyPr>
          <a:lstStyle/>
          <a:p>
            <a:pPr>
              <a:spcBef>
                <a:spcPct val="50000"/>
              </a:spcBef>
            </a:pPr>
            <a:r>
              <a:rPr lang="en-US" sz="1600"/>
              <a:t>Robock, Alan, 2008:  Whither geoengineering?  </a:t>
            </a:r>
            <a:r>
              <a:rPr lang="en-US" sz="1600" i="1"/>
              <a:t>Science</a:t>
            </a:r>
            <a:r>
              <a:rPr lang="en-US" sz="1600"/>
              <a:t>, </a:t>
            </a:r>
            <a:r>
              <a:rPr lang="en-US" sz="1600" b="1"/>
              <a:t>320</a:t>
            </a:r>
            <a:r>
              <a:rPr lang="en-US" sz="1600"/>
              <a:t>, 1166-1167.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JDK_101207_1510.jpg"/>
          <p:cNvPicPr>
            <a:picLocks noChangeAspect="1"/>
          </p:cNvPicPr>
          <p:nvPr/>
        </p:nvPicPr>
        <p:blipFill>
          <a:blip r:embed="rId3" cstate="print">
            <a:lum bright="5000"/>
          </a:blip>
          <a:srcRect b="8955"/>
          <a:stretch>
            <a:fillRect/>
          </a:stretch>
        </p:blipFill>
        <p:spPr>
          <a:xfrm>
            <a:off x="-1079174" y="-2895600"/>
            <a:ext cx="10908974" cy="4648200"/>
          </a:xfrm>
          <a:prstGeom prst="rect">
            <a:avLst/>
          </a:prstGeom>
        </p:spPr>
      </p:pic>
      <p:sp>
        <p:nvSpPr>
          <p:cNvPr id="3" name="TextBox 2"/>
          <p:cNvSpPr txBox="1"/>
          <p:nvPr/>
        </p:nvSpPr>
        <p:spPr>
          <a:xfrm>
            <a:off x="914400" y="58579"/>
            <a:ext cx="8077200" cy="246221"/>
          </a:xfrm>
          <a:prstGeom prst="rect">
            <a:avLst/>
          </a:prstGeom>
          <a:noFill/>
        </p:spPr>
        <p:txBody>
          <a:bodyPr wrap="square" rtlCol="0">
            <a:spAutoFit/>
          </a:bodyPr>
          <a:lstStyle/>
          <a:p>
            <a:pPr algn="r"/>
            <a:r>
              <a:rPr lang="en-US" sz="1000" dirty="0" smtClean="0"/>
              <a:t>Jonathan Kingston for the </a:t>
            </a:r>
            <a:r>
              <a:rPr lang="en-US" sz="1000" i="1" dirty="0" smtClean="0"/>
              <a:t>New York Times</a:t>
            </a:r>
            <a:r>
              <a:rPr lang="en-US" sz="1000" dirty="0" smtClean="0"/>
              <a:t>, http://www.kingstonimages.com/</a:t>
            </a:r>
            <a:endParaRPr lang="en-US" sz="1000" dirty="0"/>
          </a:p>
        </p:txBody>
      </p:sp>
      <p:pic>
        <p:nvPicPr>
          <p:cNvPr id="4" name="Picture 3"/>
          <p:cNvPicPr>
            <a:picLocks noChangeAspect="1"/>
          </p:cNvPicPr>
          <p:nvPr/>
        </p:nvPicPr>
        <p:blipFill>
          <a:blip r:embed="rId4"/>
          <a:stretch>
            <a:fillRect/>
          </a:stretch>
        </p:blipFill>
        <p:spPr>
          <a:xfrm>
            <a:off x="1216157" y="1458266"/>
            <a:ext cx="7036173" cy="539973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02" name="Picture 9"/>
          <p:cNvPicPr>
            <a:picLocks noChangeAspect="1" noChangeArrowheads="1"/>
          </p:cNvPicPr>
          <p:nvPr/>
        </p:nvPicPr>
        <p:blipFill>
          <a:blip r:embed="rId3" cstate="print"/>
          <a:srcRect/>
          <a:stretch>
            <a:fillRect/>
          </a:stretch>
        </p:blipFill>
        <p:spPr bwMode="auto">
          <a:xfrm>
            <a:off x="4621213" y="0"/>
            <a:ext cx="4435475" cy="6858000"/>
          </a:xfrm>
          <a:prstGeom prst="rect">
            <a:avLst/>
          </a:prstGeom>
          <a:noFill/>
          <a:ln w="38100">
            <a:noFill/>
            <a:miter lim="800000"/>
            <a:headEnd/>
            <a:tailEnd type="none" w="lg" len="lg"/>
          </a:ln>
        </p:spPr>
      </p:pic>
      <p:pic>
        <p:nvPicPr>
          <p:cNvPr id="153603" name="Picture 4"/>
          <p:cNvPicPr>
            <a:picLocks noChangeAspect="1" noChangeArrowheads="1"/>
          </p:cNvPicPr>
          <p:nvPr/>
        </p:nvPicPr>
        <p:blipFill>
          <a:blip r:embed="rId4" cstate="print"/>
          <a:srcRect/>
          <a:stretch>
            <a:fillRect/>
          </a:stretch>
        </p:blipFill>
        <p:spPr bwMode="auto">
          <a:xfrm>
            <a:off x="190500" y="0"/>
            <a:ext cx="4435475" cy="6858000"/>
          </a:xfrm>
          <a:prstGeom prst="rect">
            <a:avLst/>
          </a:prstGeom>
          <a:noFill/>
          <a:ln w="38100">
            <a:noFill/>
            <a:miter lim="800000"/>
            <a:headEnd/>
            <a:tailEnd type="none" w="lg" len="lg"/>
          </a:ln>
        </p:spPr>
      </p:pic>
      <p:sp>
        <p:nvSpPr>
          <p:cNvPr id="153604" name="Text Box 7"/>
          <p:cNvSpPr txBox="1">
            <a:spLocks noChangeArrowheads="1"/>
          </p:cNvSpPr>
          <p:nvPr/>
        </p:nvSpPr>
        <p:spPr bwMode="auto">
          <a:xfrm>
            <a:off x="1936750" y="2130425"/>
            <a:ext cx="1533525" cy="495300"/>
          </a:xfrm>
          <a:prstGeom prst="rect">
            <a:avLst/>
          </a:prstGeom>
          <a:solidFill>
            <a:schemeClr val="bg1"/>
          </a:solidFill>
          <a:ln w="38100">
            <a:solidFill>
              <a:schemeClr val="tx1"/>
            </a:solidFill>
            <a:miter lim="800000"/>
            <a:headEnd/>
            <a:tailEnd type="none" w="lg" len="lg"/>
          </a:ln>
        </p:spPr>
        <p:txBody>
          <a:bodyPr>
            <a:spAutoFit/>
          </a:bodyPr>
          <a:lstStyle/>
          <a:p>
            <a:pPr algn="ctr">
              <a:spcBef>
                <a:spcPct val="50000"/>
              </a:spcBef>
            </a:pPr>
            <a:r>
              <a:rPr lang="en-US"/>
              <a:t>Ratio</a:t>
            </a:r>
          </a:p>
        </p:txBody>
      </p:sp>
      <p:grpSp>
        <p:nvGrpSpPr>
          <p:cNvPr id="153605" name="Group 15"/>
          <p:cNvGrpSpPr>
            <a:grpSpLocks/>
          </p:cNvGrpSpPr>
          <p:nvPr/>
        </p:nvGrpSpPr>
        <p:grpSpPr bwMode="auto">
          <a:xfrm>
            <a:off x="6327775" y="1979613"/>
            <a:ext cx="1828800" cy="860425"/>
            <a:chOff x="3986" y="1247"/>
            <a:chExt cx="1152" cy="542"/>
          </a:xfrm>
        </p:grpSpPr>
        <p:sp>
          <p:nvSpPr>
            <p:cNvPr id="153606" name="Text Box 8"/>
            <p:cNvSpPr txBox="1">
              <a:spLocks noChangeArrowheads="1"/>
            </p:cNvSpPr>
            <p:nvPr/>
          </p:nvSpPr>
          <p:spPr bwMode="auto">
            <a:xfrm>
              <a:off x="3986" y="1247"/>
              <a:ext cx="1152" cy="542"/>
            </a:xfrm>
            <a:prstGeom prst="rect">
              <a:avLst/>
            </a:prstGeom>
            <a:solidFill>
              <a:schemeClr val="bg1"/>
            </a:solidFill>
            <a:ln w="38100">
              <a:solidFill>
                <a:schemeClr val="tx1"/>
              </a:solidFill>
              <a:miter lim="800000"/>
              <a:headEnd/>
              <a:tailEnd type="none" w="lg" len="lg"/>
            </a:ln>
          </p:spPr>
          <p:txBody>
            <a:bodyPr>
              <a:spAutoFit/>
            </a:bodyPr>
            <a:lstStyle/>
            <a:p>
              <a:pPr algn="ctr">
                <a:spcBef>
                  <a:spcPct val="50000"/>
                </a:spcBef>
              </a:pPr>
              <a:r>
                <a:rPr lang="en-US"/>
                <a:t>Difference</a:t>
              </a:r>
              <a:br>
                <a:rPr lang="en-US"/>
              </a:br>
              <a:r>
                <a:rPr lang="en-US" sz="1200"/>
                <a:t>   = not significant</a:t>
              </a:r>
              <a:br>
                <a:rPr lang="en-US" sz="1200"/>
              </a:br>
              <a:r>
                <a:rPr lang="en-US" sz="1200"/>
                <a:t>at 95% level</a:t>
              </a:r>
            </a:p>
          </p:txBody>
        </p:sp>
        <p:grpSp>
          <p:nvGrpSpPr>
            <p:cNvPr id="153607" name="Group 14"/>
            <p:cNvGrpSpPr>
              <a:grpSpLocks/>
            </p:cNvGrpSpPr>
            <p:nvPr/>
          </p:nvGrpSpPr>
          <p:grpSpPr bwMode="auto">
            <a:xfrm>
              <a:off x="4068" y="1517"/>
              <a:ext cx="134" cy="115"/>
              <a:chOff x="4068" y="1517"/>
              <a:chExt cx="134" cy="115"/>
            </a:xfrm>
          </p:grpSpPr>
          <p:sp>
            <p:nvSpPr>
              <p:cNvPr id="153608" name="Line 10"/>
              <p:cNvSpPr>
                <a:spLocks noChangeShapeType="1"/>
              </p:cNvSpPr>
              <p:nvPr/>
            </p:nvSpPr>
            <p:spPr bwMode="auto">
              <a:xfrm flipH="1">
                <a:off x="4116" y="1517"/>
                <a:ext cx="2" cy="113"/>
              </a:xfrm>
              <a:prstGeom prst="line">
                <a:avLst/>
              </a:prstGeom>
              <a:noFill/>
              <a:ln w="6350">
                <a:solidFill>
                  <a:srgbClr val="99CCFF"/>
                </a:solidFill>
                <a:round/>
                <a:headEnd/>
                <a:tailEnd type="none" w="lg" len="lg"/>
              </a:ln>
            </p:spPr>
            <p:txBody>
              <a:bodyPr/>
              <a:lstStyle/>
              <a:p>
                <a:endParaRPr lang="en-US"/>
              </a:p>
            </p:txBody>
          </p:sp>
          <p:sp>
            <p:nvSpPr>
              <p:cNvPr id="153609" name="Line 11"/>
              <p:cNvSpPr>
                <a:spLocks noChangeShapeType="1"/>
              </p:cNvSpPr>
              <p:nvPr/>
            </p:nvSpPr>
            <p:spPr bwMode="auto">
              <a:xfrm flipH="1">
                <a:off x="4160" y="1519"/>
                <a:ext cx="2" cy="113"/>
              </a:xfrm>
              <a:prstGeom prst="line">
                <a:avLst/>
              </a:prstGeom>
              <a:noFill/>
              <a:ln w="6350">
                <a:solidFill>
                  <a:srgbClr val="99CCFF"/>
                </a:solidFill>
                <a:round/>
                <a:headEnd/>
                <a:tailEnd type="none" w="lg" len="lg"/>
              </a:ln>
            </p:spPr>
            <p:txBody>
              <a:bodyPr/>
              <a:lstStyle/>
              <a:p>
                <a:endParaRPr lang="en-US"/>
              </a:p>
            </p:txBody>
          </p:sp>
          <p:sp>
            <p:nvSpPr>
              <p:cNvPr id="153610" name="Line 12"/>
              <p:cNvSpPr>
                <a:spLocks noChangeShapeType="1"/>
              </p:cNvSpPr>
              <p:nvPr/>
            </p:nvSpPr>
            <p:spPr bwMode="auto">
              <a:xfrm flipH="1" flipV="1">
                <a:off x="4068" y="1548"/>
                <a:ext cx="134" cy="2"/>
              </a:xfrm>
              <a:prstGeom prst="line">
                <a:avLst/>
              </a:prstGeom>
              <a:noFill/>
              <a:ln w="6350">
                <a:solidFill>
                  <a:srgbClr val="99CCFF"/>
                </a:solidFill>
                <a:round/>
                <a:headEnd/>
                <a:tailEnd type="none" w="lg" len="lg"/>
              </a:ln>
            </p:spPr>
            <p:txBody>
              <a:bodyPr/>
              <a:lstStyle/>
              <a:p>
                <a:endParaRPr lang="en-US"/>
              </a:p>
            </p:txBody>
          </p:sp>
          <p:sp>
            <p:nvSpPr>
              <p:cNvPr id="153611" name="Line 13"/>
              <p:cNvSpPr>
                <a:spLocks noChangeShapeType="1"/>
              </p:cNvSpPr>
              <p:nvPr/>
            </p:nvSpPr>
            <p:spPr bwMode="auto">
              <a:xfrm flipH="1" flipV="1">
                <a:off x="4068" y="1589"/>
                <a:ext cx="134" cy="2"/>
              </a:xfrm>
              <a:prstGeom prst="line">
                <a:avLst/>
              </a:prstGeom>
              <a:noFill/>
              <a:ln w="6350">
                <a:solidFill>
                  <a:srgbClr val="99CCFF"/>
                </a:solidFill>
                <a:round/>
                <a:headEnd/>
                <a:tailEnd type="none" w="lg" len="lg"/>
              </a:ln>
            </p:spPr>
            <p:txBody>
              <a:bodyPr/>
              <a:lstStyle/>
              <a:p>
                <a:endParaRPr lang="en-US"/>
              </a:p>
            </p:txBody>
          </p:sp>
        </p:gr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4626" name="Picture 45"/>
          <p:cNvPicPr>
            <a:picLocks noChangeAspect="1" noChangeArrowheads="1"/>
          </p:cNvPicPr>
          <p:nvPr/>
        </p:nvPicPr>
        <p:blipFill>
          <a:blip r:embed="rId3" cstate="print"/>
          <a:srcRect/>
          <a:stretch>
            <a:fillRect/>
          </a:stretch>
        </p:blipFill>
        <p:spPr bwMode="auto">
          <a:xfrm>
            <a:off x="4627563" y="133350"/>
            <a:ext cx="4322762" cy="6683375"/>
          </a:xfrm>
          <a:prstGeom prst="rect">
            <a:avLst/>
          </a:prstGeom>
          <a:noFill/>
          <a:ln w="9525">
            <a:noFill/>
            <a:miter lim="800000"/>
            <a:headEnd/>
            <a:tailEnd/>
          </a:ln>
        </p:spPr>
      </p:pic>
      <p:sp>
        <p:nvSpPr>
          <p:cNvPr id="154627" name="Rectangle 4"/>
          <p:cNvSpPr>
            <a:spLocks noChangeArrowheads="1"/>
          </p:cNvSpPr>
          <p:nvPr/>
        </p:nvSpPr>
        <p:spPr bwMode="auto">
          <a:xfrm>
            <a:off x="327025" y="127000"/>
            <a:ext cx="3925888" cy="830263"/>
          </a:xfrm>
          <a:prstGeom prst="rect">
            <a:avLst/>
          </a:prstGeom>
          <a:noFill/>
          <a:ln w="38100">
            <a:noFill/>
            <a:miter lim="800000"/>
            <a:headEnd/>
            <a:tailEnd type="none" w="lg" len="lg"/>
          </a:ln>
        </p:spPr>
        <p:txBody>
          <a:bodyPr anchor="ctr">
            <a:spAutoFit/>
          </a:bodyPr>
          <a:lstStyle/>
          <a:p>
            <a:pPr algn="ctr"/>
            <a:r>
              <a:rPr lang="en-US" sz="1600"/>
              <a:t>Ranges of critical loading of pollutant deposition (including sulfur) for various sites in Europe [</a:t>
            </a:r>
            <a:r>
              <a:rPr lang="en-US" sz="1600" i="1"/>
              <a:t>Skeffington</a:t>
            </a:r>
            <a:r>
              <a:rPr lang="en-US" sz="1600"/>
              <a:t>, 2006]</a:t>
            </a:r>
          </a:p>
        </p:txBody>
      </p:sp>
      <p:graphicFrame>
        <p:nvGraphicFramePr>
          <p:cNvPr id="726365" name="Group 349"/>
          <p:cNvGraphicFramePr>
            <a:graphicFrameLocks noGrp="1"/>
          </p:cNvGraphicFramePr>
          <p:nvPr/>
        </p:nvGraphicFramePr>
        <p:xfrm>
          <a:off x="260350" y="1030288"/>
          <a:ext cx="4208462" cy="3596783"/>
        </p:xfrm>
        <a:graphic>
          <a:graphicData uri="http://schemas.openxmlformats.org/drawingml/2006/table">
            <a:tbl>
              <a:tblPr/>
              <a:tblGrid>
                <a:gridCol w="2855912"/>
                <a:gridCol w="1352550"/>
              </a:tblGrid>
              <a:tr h="51752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ＭＳ Ｐゴシック" pitchFamily="34" charset="-128"/>
                          <a:cs typeface="Times New Roman" pitchFamily="18" charset="0"/>
                        </a:rPr>
                        <a:t>Region</a:t>
                      </a:r>
                      <a:endParaRPr kumimoji="0" lang="en-US" sz="1400" b="0" i="0" u="none" strike="noStrike" cap="none" normalizeH="0" baseline="0" dirty="0" smtClean="0">
                        <a:ln>
                          <a:noFill/>
                        </a:ln>
                        <a:solidFill>
                          <a:schemeClr val="tx1"/>
                        </a:solidFill>
                        <a:effectLst/>
                        <a:latin typeface="Comic Sans MS" pitchFamily="66" charset="0"/>
                        <a:ea typeface="ＭＳ Ｐゴシック" pitchFamily="34" charset="-128"/>
                      </a:endParaRPr>
                    </a:p>
                  </a:txBody>
                  <a:tcPr marT="45728" marB="45728"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omic Sans MS" pitchFamily="66" charset="0"/>
                          <a:ea typeface="ＭＳ Ｐゴシック" pitchFamily="34" charset="-128"/>
                          <a:cs typeface="Times New Roman" pitchFamily="18" charset="0"/>
                        </a:rPr>
                        <a:t>Critical Load</a:t>
                      </a:r>
                      <a:br>
                        <a:rPr kumimoji="0" lang="en-US" sz="1400" b="1" i="0" u="none" strike="noStrike" cap="none" normalizeH="0" baseline="0" smtClean="0">
                          <a:ln>
                            <a:noFill/>
                          </a:ln>
                          <a:solidFill>
                            <a:schemeClr val="tx1"/>
                          </a:solidFill>
                          <a:effectLst/>
                          <a:latin typeface="Comic Sans MS" pitchFamily="66" charset="0"/>
                          <a:ea typeface="ＭＳ Ｐゴシック" pitchFamily="34" charset="-128"/>
                          <a:cs typeface="Times New Roman" pitchFamily="18" charset="0"/>
                        </a:rPr>
                      </a:br>
                      <a:r>
                        <a:rPr kumimoji="0" lang="en-US" sz="1400" b="1" i="0" u="none" strike="noStrike" cap="none" normalizeH="0" baseline="0" smtClean="0">
                          <a:ln>
                            <a:noFill/>
                          </a:ln>
                          <a:solidFill>
                            <a:schemeClr val="tx1"/>
                          </a:solidFill>
                          <a:effectLst/>
                          <a:latin typeface="Comic Sans MS" pitchFamily="66" charset="0"/>
                          <a:ea typeface="ＭＳ Ｐゴシック" pitchFamily="34" charset="-128"/>
                          <a:cs typeface="Times New Roman" pitchFamily="18" charset="0"/>
                        </a:rPr>
                        <a:t>(</a:t>
                      </a:r>
                      <a:r>
                        <a:rPr kumimoji="0" lang="en-US" sz="1400" b="1" i="0" u="none" strike="noStrike" cap="none" normalizeH="0" baseline="0" smtClean="0">
                          <a:ln>
                            <a:noFill/>
                          </a:ln>
                          <a:solidFill>
                            <a:schemeClr val="tx1"/>
                          </a:solidFill>
                          <a:effectLst/>
                          <a:latin typeface="Comic Sans MS" pitchFamily="66" charset="0"/>
                          <a:ea typeface="Cambria" pitchFamily="18" charset="0"/>
                        </a:rPr>
                        <a:t>mEq m</a:t>
                      </a:r>
                      <a:r>
                        <a:rPr kumimoji="0" lang="en-US" sz="1400" b="1" i="0" u="none" strike="noStrike" cap="none" normalizeH="0" baseline="30000" smtClean="0">
                          <a:ln>
                            <a:noFill/>
                          </a:ln>
                          <a:solidFill>
                            <a:schemeClr val="tx1"/>
                          </a:solidFill>
                          <a:effectLst/>
                          <a:latin typeface="Comic Sans MS" pitchFamily="66" charset="0"/>
                          <a:ea typeface="Cambria" pitchFamily="18" charset="0"/>
                        </a:rPr>
                        <a:t>-2</a:t>
                      </a:r>
                      <a:r>
                        <a:rPr kumimoji="0" lang="en-US" sz="1400" b="1" i="0" u="none" strike="noStrike" cap="none" normalizeH="0" baseline="0" smtClean="0">
                          <a:ln>
                            <a:noFill/>
                          </a:ln>
                          <a:solidFill>
                            <a:schemeClr val="tx1"/>
                          </a:solidFill>
                          <a:effectLst/>
                          <a:latin typeface="Comic Sans MS" pitchFamily="66" charset="0"/>
                          <a:ea typeface="Cambria" pitchFamily="18" charset="0"/>
                        </a:rPr>
                        <a:t> a</a:t>
                      </a:r>
                      <a:r>
                        <a:rPr kumimoji="0" lang="en-US" sz="1400" b="1" i="0" u="none" strike="noStrike" cap="none" normalizeH="0" baseline="30000" smtClean="0">
                          <a:ln>
                            <a:noFill/>
                          </a:ln>
                          <a:solidFill>
                            <a:schemeClr val="tx1"/>
                          </a:solidFill>
                          <a:effectLst/>
                          <a:latin typeface="Comic Sans MS" pitchFamily="66" charset="0"/>
                          <a:ea typeface="Cambria" pitchFamily="18" charset="0"/>
                        </a:rPr>
                        <a:t>-1</a:t>
                      </a:r>
                      <a:r>
                        <a:rPr kumimoji="0" lang="en-US" sz="1400" b="1" i="0" u="none" strike="noStrike" cap="none" normalizeH="0" baseline="0" smtClean="0">
                          <a:ln>
                            <a:noFill/>
                          </a:ln>
                          <a:solidFill>
                            <a:schemeClr val="tx1"/>
                          </a:solidFill>
                          <a:effectLst/>
                          <a:latin typeface="Comic Sans MS" pitchFamily="66" charset="0"/>
                          <a:ea typeface="Cambria" pitchFamily="18" charset="0"/>
                        </a:rPr>
                        <a:t>)</a:t>
                      </a: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45728" marB="45728"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r>
              <a:tr h="517525">
                <a:tc>
                  <a:txBody>
                    <a:bodyPr/>
                    <a:lstStyle/>
                    <a:p>
                      <a:pPr marL="228600" marR="0" lvl="0" indent="-2286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omic Sans MS" pitchFamily="66" charset="0"/>
                          <a:ea typeface="ＭＳ Ｐゴシック" pitchFamily="34" charset="-128"/>
                          <a:cs typeface="Times New Roman" pitchFamily="18" charset="0"/>
                        </a:rPr>
                        <a:t>Coniferous forests in Southern Sweden</a:t>
                      </a: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45728" marB="45728"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omic Sans MS" pitchFamily="66" charset="0"/>
                          <a:ea typeface="ＭＳ Ｐゴシック" pitchFamily="34" charset="-128"/>
                          <a:cs typeface="Times New Roman" pitchFamily="18" charset="0"/>
                        </a:rPr>
                        <a:t>13-61</a:t>
                      </a: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45728" marB="45728"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r>
              <a:tr h="517525">
                <a:tc>
                  <a:txBody>
                    <a:bodyPr/>
                    <a:lstStyle/>
                    <a:p>
                      <a:pPr marL="228600" marR="0" lvl="0" indent="-2286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omic Sans MS" pitchFamily="66" charset="0"/>
                          <a:ea typeface="ＭＳ Ｐゴシック" pitchFamily="34" charset="-128"/>
                          <a:cs typeface="Times New Roman" pitchFamily="18" charset="0"/>
                        </a:rPr>
                        <a:t>Deciduous forests in Southern Sweden</a:t>
                      </a: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45728" marB="45728"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omic Sans MS" pitchFamily="66" charset="0"/>
                          <a:ea typeface="ＭＳ Ｐゴシック" pitchFamily="34" charset="-128"/>
                          <a:cs typeface="Times New Roman" pitchFamily="18" charset="0"/>
                        </a:rPr>
                        <a:t>15-72</a:t>
                      </a: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45728" marB="45728"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omic Sans MS" pitchFamily="66" charset="0"/>
                          <a:ea typeface="ＭＳ Ｐゴシック" pitchFamily="34" charset="-128"/>
                          <a:cs typeface="Times New Roman" pitchFamily="18" charset="0"/>
                        </a:rPr>
                        <a:t>Varied sites in the UK</a:t>
                      </a: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45728" marB="45728"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omic Sans MS" pitchFamily="66" charset="0"/>
                          <a:ea typeface="ＭＳ Ｐゴシック" pitchFamily="34" charset="-128"/>
                          <a:cs typeface="Times New Roman" pitchFamily="18" charset="0"/>
                        </a:rPr>
                        <a:t>24-182</a:t>
                      </a: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45728" marB="45728"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omic Sans MS" pitchFamily="66" charset="0"/>
                          <a:ea typeface="ＭＳ Ｐゴシック" pitchFamily="34" charset="-128"/>
                          <a:cs typeface="Times New Roman" pitchFamily="18" charset="0"/>
                        </a:rPr>
                        <a:t>Aber in North Wales</a:t>
                      </a: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45728" marB="45728"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omic Sans MS" pitchFamily="66" charset="0"/>
                          <a:ea typeface="ＭＳ Ｐゴシック" pitchFamily="34" charset="-128"/>
                          <a:cs typeface="Times New Roman" pitchFamily="18" charset="0"/>
                        </a:rPr>
                        <a:t>32-134</a:t>
                      </a: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45728" marB="45728"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omic Sans MS" pitchFamily="66" charset="0"/>
                          <a:ea typeface="ＭＳ Ｐゴシック" pitchFamily="34" charset="-128"/>
                          <a:cs typeface="Times New Roman" pitchFamily="18" charset="0"/>
                        </a:rPr>
                        <a:t>Uhlirska in the Czech Republic</a:t>
                      </a: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45728" marB="45728"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omic Sans MS" pitchFamily="66" charset="0"/>
                          <a:ea typeface="ＭＳ Ｐゴシック" pitchFamily="34" charset="-128"/>
                          <a:cs typeface="Times New Roman" pitchFamily="18" charset="0"/>
                        </a:rPr>
                        <a:t>260-358</a:t>
                      </a: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45728" marB="45728"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omic Sans MS" pitchFamily="66" charset="0"/>
                          <a:ea typeface="ＭＳ Ｐゴシック" pitchFamily="34" charset="-128"/>
                          <a:cs typeface="Times New Roman" pitchFamily="18" charset="0"/>
                        </a:rPr>
                        <a:t>Fårahall in Sweden</a:t>
                      </a: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45728" marB="45728"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omic Sans MS" pitchFamily="66" charset="0"/>
                          <a:ea typeface="ＭＳ Ｐゴシック" pitchFamily="34" charset="-128"/>
                          <a:cs typeface="Times New Roman" pitchFamily="18" charset="0"/>
                        </a:rPr>
                        <a:t>29-134</a:t>
                      </a: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45728" marB="45728"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r>
              <a:tr h="517525">
                <a:tc>
                  <a:txBody>
                    <a:bodyPr/>
                    <a:lstStyle/>
                    <a:p>
                      <a:pPr marL="228600" marR="0" lvl="0" indent="-2286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omic Sans MS" pitchFamily="66" charset="0"/>
                          <a:ea typeface="ＭＳ Ｐゴシック" pitchFamily="34" charset="-128"/>
                          <a:cs typeface="Times New Roman" pitchFamily="18" charset="0"/>
                        </a:rPr>
                        <a:t>Several varied sites in China (sulfur only)</a:t>
                      </a: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45728" marB="45728"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omic Sans MS" pitchFamily="66" charset="0"/>
                          <a:ea typeface="ＭＳ Ｐゴシック" pitchFamily="34" charset="-128"/>
                          <a:cs typeface="Times New Roman" pitchFamily="18" charset="0"/>
                        </a:rPr>
                        <a:t>63-880</a:t>
                      </a: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45728" marB="45728"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omic Sans MS" pitchFamily="66" charset="0"/>
                          <a:ea typeface="ＭＳ Ｐゴシック" pitchFamily="34" charset="-128"/>
                          <a:cs typeface="Times New Roman" pitchFamily="18" charset="0"/>
                        </a:rPr>
                        <a:t>Waterways in Sweden</a:t>
                      </a: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45728" marB="45728"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omic Sans MS" pitchFamily="66" charset="0"/>
                          <a:ea typeface="ＭＳ Ｐゴシック" pitchFamily="34" charset="-128"/>
                          <a:cs typeface="Times New Roman" pitchFamily="18" charset="0"/>
                        </a:rPr>
                        <a:t>1-44</a:t>
                      </a:r>
                      <a:endParaRPr kumimoji="0" lang="en-US" sz="1400" b="0" i="0" u="none" strike="noStrike" cap="none" normalizeH="0" baseline="0" dirty="0" smtClean="0">
                        <a:ln>
                          <a:noFill/>
                        </a:ln>
                        <a:solidFill>
                          <a:schemeClr val="tx1"/>
                        </a:solidFill>
                        <a:effectLst/>
                        <a:latin typeface="Comic Sans MS" pitchFamily="66" charset="0"/>
                        <a:ea typeface="ＭＳ Ｐゴシック" pitchFamily="34" charset="-128"/>
                      </a:endParaRPr>
                    </a:p>
                  </a:txBody>
                  <a:tcPr marT="45728" marB="45728"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r>
            </a:tbl>
          </a:graphicData>
        </a:graphic>
      </p:graphicFrame>
      <p:sp>
        <p:nvSpPr>
          <p:cNvPr id="726366" name="Text Box 350"/>
          <p:cNvSpPr txBox="1">
            <a:spLocks noChangeArrowheads="1"/>
          </p:cNvSpPr>
          <p:nvPr/>
        </p:nvSpPr>
        <p:spPr bwMode="auto">
          <a:xfrm>
            <a:off x="73025" y="4684713"/>
            <a:ext cx="4502150" cy="1447800"/>
          </a:xfrm>
          <a:prstGeom prst="rect">
            <a:avLst/>
          </a:prstGeom>
          <a:noFill/>
          <a:ln w="38100">
            <a:noFill/>
            <a:miter lim="800000"/>
            <a:headEnd/>
            <a:tailEnd type="none" w="lg" len="lg"/>
          </a:ln>
        </p:spPr>
        <p:txBody>
          <a:bodyPr>
            <a:spAutoFit/>
          </a:bodyPr>
          <a:lstStyle/>
          <a:p>
            <a:pPr algn="ctr">
              <a:spcBef>
                <a:spcPct val="50000"/>
              </a:spcBef>
            </a:pPr>
            <a:r>
              <a:rPr lang="en-US" sz="2200">
                <a:solidFill>
                  <a:schemeClr val="accent2"/>
                </a:solidFill>
              </a:rPr>
              <a:t>While excess deposition will not cause significant acidification, sulfate can still damage human and ecosystem health.</a:t>
            </a:r>
          </a:p>
        </p:txBody>
      </p:sp>
      <p:grpSp>
        <p:nvGrpSpPr>
          <p:cNvPr id="154661" name="Group 359"/>
          <p:cNvGrpSpPr>
            <a:grpSpLocks/>
          </p:cNvGrpSpPr>
          <p:nvPr/>
        </p:nvGrpSpPr>
        <p:grpSpPr bwMode="auto">
          <a:xfrm>
            <a:off x="6213475" y="5965825"/>
            <a:ext cx="1828800" cy="495300"/>
            <a:chOff x="3977" y="1409"/>
            <a:chExt cx="1152" cy="312"/>
          </a:xfrm>
        </p:grpSpPr>
        <p:sp>
          <p:nvSpPr>
            <p:cNvPr id="154663" name="Text Box 353"/>
            <p:cNvSpPr txBox="1">
              <a:spLocks noChangeArrowheads="1"/>
            </p:cNvSpPr>
            <p:nvPr/>
          </p:nvSpPr>
          <p:spPr bwMode="auto">
            <a:xfrm>
              <a:off x="3977" y="1409"/>
              <a:ext cx="1152" cy="312"/>
            </a:xfrm>
            <a:prstGeom prst="rect">
              <a:avLst/>
            </a:prstGeom>
            <a:solidFill>
              <a:schemeClr val="bg1"/>
            </a:solidFill>
            <a:ln w="38100">
              <a:solidFill>
                <a:schemeClr val="tx1"/>
              </a:solidFill>
              <a:miter lim="800000"/>
              <a:headEnd/>
              <a:tailEnd type="none" w="lg" len="lg"/>
            </a:ln>
          </p:spPr>
          <p:txBody>
            <a:bodyPr>
              <a:spAutoFit/>
            </a:bodyPr>
            <a:lstStyle/>
            <a:p>
              <a:pPr algn="ctr">
                <a:spcBef>
                  <a:spcPct val="50000"/>
                </a:spcBef>
              </a:pPr>
              <a:r>
                <a:rPr lang="en-US" sz="1200"/>
                <a:t>   = not significant</a:t>
              </a:r>
              <a:br>
                <a:rPr lang="en-US" sz="1200"/>
              </a:br>
              <a:r>
                <a:rPr lang="en-US" sz="1200"/>
                <a:t>at 95% level</a:t>
              </a:r>
            </a:p>
          </p:txBody>
        </p:sp>
        <p:grpSp>
          <p:nvGrpSpPr>
            <p:cNvPr id="154664" name="Group 354"/>
            <p:cNvGrpSpPr>
              <a:grpSpLocks/>
            </p:cNvGrpSpPr>
            <p:nvPr/>
          </p:nvGrpSpPr>
          <p:grpSpPr bwMode="auto">
            <a:xfrm>
              <a:off x="4050" y="1468"/>
              <a:ext cx="134" cy="115"/>
              <a:chOff x="4068" y="1517"/>
              <a:chExt cx="134" cy="115"/>
            </a:xfrm>
          </p:grpSpPr>
          <p:sp>
            <p:nvSpPr>
              <p:cNvPr id="154665" name="Line 355"/>
              <p:cNvSpPr>
                <a:spLocks noChangeShapeType="1"/>
              </p:cNvSpPr>
              <p:nvPr/>
            </p:nvSpPr>
            <p:spPr bwMode="auto">
              <a:xfrm flipH="1">
                <a:off x="4116" y="1517"/>
                <a:ext cx="2" cy="113"/>
              </a:xfrm>
              <a:prstGeom prst="line">
                <a:avLst/>
              </a:prstGeom>
              <a:noFill/>
              <a:ln w="6350">
                <a:solidFill>
                  <a:srgbClr val="99CCFF"/>
                </a:solidFill>
                <a:round/>
                <a:headEnd/>
                <a:tailEnd type="none" w="lg" len="lg"/>
              </a:ln>
            </p:spPr>
            <p:txBody>
              <a:bodyPr/>
              <a:lstStyle/>
              <a:p>
                <a:endParaRPr lang="en-US"/>
              </a:p>
            </p:txBody>
          </p:sp>
          <p:sp>
            <p:nvSpPr>
              <p:cNvPr id="154666" name="Line 356"/>
              <p:cNvSpPr>
                <a:spLocks noChangeShapeType="1"/>
              </p:cNvSpPr>
              <p:nvPr/>
            </p:nvSpPr>
            <p:spPr bwMode="auto">
              <a:xfrm flipH="1">
                <a:off x="4160" y="1519"/>
                <a:ext cx="2" cy="113"/>
              </a:xfrm>
              <a:prstGeom prst="line">
                <a:avLst/>
              </a:prstGeom>
              <a:noFill/>
              <a:ln w="6350">
                <a:solidFill>
                  <a:srgbClr val="99CCFF"/>
                </a:solidFill>
                <a:round/>
                <a:headEnd/>
                <a:tailEnd type="none" w="lg" len="lg"/>
              </a:ln>
            </p:spPr>
            <p:txBody>
              <a:bodyPr/>
              <a:lstStyle/>
              <a:p>
                <a:endParaRPr lang="en-US"/>
              </a:p>
            </p:txBody>
          </p:sp>
          <p:sp>
            <p:nvSpPr>
              <p:cNvPr id="154667" name="Line 357"/>
              <p:cNvSpPr>
                <a:spLocks noChangeShapeType="1"/>
              </p:cNvSpPr>
              <p:nvPr/>
            </p:nvSpPr>
            <p:spPr bwMode="auto">
              <a:xfrm flipH="1" flipV="1">
                <a:off x="4068" y="1548"/>
                <a:ext cx="134" cy="2"/>
              </a:xfrm>
              <a:prstGeom prst="line">
                <a:avLst/>
              </a:prstGeom>
              <a:noFill/>
              <a:ln w="6350">
                <a:solidFill>
                  <a:srgbClr val="99CCFF"/>
                </a:solidFill>
                <a:round/>
                <a:headEnd/>
                <a:tailEnd type="none" w="lg" len="lg"/>
              </a:ln>
            </p:spPr>
            <p:txBody>
              <a:bodyPr/>
              <a:lstStyle/>
              <a:p>
                <a:endParaRPr lang="en-US"/>
              </a:p>
            </p:txBody>
          </p:sp>
          <p:sp>
            <p:nvSpPr>
              <p:cNvPr id="154668" name="Line 358"/>
              <p:cNvSpPr>
                <a:spLocks noChangeShapeType="1"/>
              </p:cNvSpPr>
              <p:nvPr/>
            </p:nvSpPr>
            <p:spPr bwMode="auto">
              <a:xfrm flipH="1" flipV="1">
                <a:off x="4068" y="1589"/>
                <a:ext cx="134" cy="2"/>
              </a:xfrm>
              <a:prstGeom prst="line">
                <a:avLst/>
              </a:prstGeom>
              <a:noFill/>
              <a:ln w="6350">
                <a:solidFill>
                  <a:srgbClr val="99CCFF"/>
                </a:solidFill>
                <a:round/>
                <a:headEnd/>
                <a:tailEnd type="none" w="lg" len="lg"/>
              </a:ln>
            </p:spPr>
            <p:txBody>
              <a:bodyPr/>
              <a:lstStyle/>
              <a:p>
                <a:endParaRPr lang="en-US"/>
              </a:p>
            </p:txBody>
          </p:sp>
        </p:grpSp>
      </p:grpSp>
      <p:sp>
        <p:nvSpPr>
          <p:cNvPr id="154662" name="Text Box 360"/>
          <p:cNvSpPr txBox="1">
            <a:spLocks noChangeArrowheads="1"/>
          </p:cNvSpPr>
          <p:nvPr/>
        </p:nvSpPr>
        <p:spPr bwMode="auto">
          <a:xfrm>
            <a:off x="234950" y="6126163"/>
            <a:ext cx="4251325" cy="708025"/>
          </a:xfrm>
          <a:prstGeom prst="rect">
            <a:avLst/>
          </a:prstGeom>
          <a:solidFill>
            <a:schemeClr val="bg1"/>
          </a:solidFill>
          <a:ln w="38100">
            <a:solidFill>
              <a:schemeClr val="tx1"/>
            </a:solidFill>
            <a:miter lim="800000"/>
            <a:headEnd/>
            <a:tailEnd type="none" w="lg" len="lg"/>
          </a:ln>
        </p:spPr>
        <p:txBody>
          <a:bodyPr>
            <a:spAutoFit/>
          </a:bodyPr>
          <a:lstStyle/>
          <a:p>
            <a:pPr>
              <a:spcBef>
                <a:spcPct val="50000"/>
              </a:spcBef>
            </a:pPr>
            <a:r>
              <a:rPr lang="en-US" sz="1000"/>
              <a:t>Kravitz, Ben, Alan Robock, Luke Oman, Georgiy Stenchikov, and Allison B. Marquardt, 2009:  Sulfuric acid deposition from stratospheric geoengineering with sulfate aerosols.  </a:t>
            </a:r>
            <a:r>
              <a:rPr lang="en-US" sz="1000" i="1"/>
              <a:t>J. Geophys. Res.</a:t>
            </a:r>
            <a:r>
              <a:rPr lang="en-US" sz="1000"/>
              <a:t>, </a:t>
            </a:r>
            <a:r>
              <a:rPr lang="en-US" sz="1000" b="1"/>
              <a:t>114</a:t>
            </a:r>
            <a:r>
              <a:rPr lang="en-US" sz="1000"/>
              <a:t>, D14109, doi:10.1029/2009JD011918, corrected.</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63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6366" grpId="0"/>
    </p:bldLst>
  </p:timing>
</p:sld>
</file>

<file path=ppt/slides/slide1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5650" name="Text Box 2"/>
          <p:cNvSpPr txBox="1">
            <a:spLocks noChangeArrowheads="1"/>
          </p:cNvSpPr>
          <p:nvPr/>
        </p:nvSpPr>
        <p:spPr bwMode="auto">
          <a:xfrm>
            <a:off x="1143000" y="0"/>
            <a:ext cx="6858000" cy="457200"/>
          </a:xfrm>
          <a:prstGeom prst="rect">
            <a:avLst/>
          </a:prstGeom>
          <a:noFill/>
          <a:ln w="9525">
            <a:noFill/>
            <a:miter lim="800000"/>
            <a:headEnd/>
            <a:tailEnd/>
          </a:ln>
        </p:spPr>
        <p:txBody>
          <a:bodyPr>
            <a:spAutoFit/>
          </a:bodyPr>
          <a:lstStyle/>
          <a:p>
            <a:pPr algn="ctr">
              <a:spcBef>
                <a:spcPct val="50000"/>
              </a:spcBef>
            </a:pPr>
            <a:r>
              <a:rPr lang="en-US" b="1">
                <a:solidFill>
                  <a:schemeClr val="accent2"/>
                </a:solidFill>
              </a:rPr>
              <a:t>Reasons geoengineering may be a bad idea</a:t>
            </a:r>
          </a:p>
        </p:txBody>
      </p:sp>
      <p:sp>
        <p:nvSpPr>
          <p:cNvPr id="155651" name="Text Box 3"/>
          <p:cNvSpPr txBox="1">
            <a:spLocks noChangeArrowheads="1"/>
          </p:cNvSpPr>
          <p:nvPr/>
        </p:nvSpPr>
        <p:spPr bwMode="auto">
          <a:xfrm>
            <a:off x="304800" y="762000"/>
            <a:ext cx="8750300" cy="4816475"/>
          </a:xfrm>
          <a:prstGeom prst="rect">
            <a:avLst/>
          </a:prstGeom>
          <a:noFill/>
          <a:ln w="9525">
            <a:noFill/>
            <a:miter lim="800000"/>
            <a:headEnd/>
            <a:tailEnd/>
          </a:ln>
        </p:spPr>
        <p:txBody>
          <a:bodyPr>
            <a:spAutoFit/>
          </a:bodyPr>
          <a:lstStyle/>
          <a:p>
            <a:pPr marL="800100" indent="-800100">
              <a:spcAft>
                <a:spcPct val="50000"/>
              </a:spcAft>
              <a:tabLst>
                <a:tab pos="342900" algn="dec"/>
                <a:tab pos="571500" algn="l"/>
              </a:tabLst>
            </a:pPr>
            <a:r>
              <a:rPr lang="en-US" sz="2000" b="1"/>
              <a:t>Climate system response</a:t>
            </a:r>
            <a:endParaRPr lang="en-US" sz="2000"/>
          </a:p>
          <a:p>
            <a:pPr marL="800100" indent="-800100">
              <a:tabLst>
                <a:tab pos="342900" algn="dec"/>
                <a:tab pos="571500" algn="l"/>
              </a:tabLst>
            </a:pPr>
            <a:r>
              <a:rPr lang="en-US" sz="2000" b="1">
                <a:sym typeface="Wingdings" pitchFamily="2" charset="2"/>
              </a:rPr>
              <a:t></a:t>
            </a:r>
            <a:r>
              <a:rPr lang="en-US" sz="2000"/>
              <a:t>	1.	Regional climate change, including temperature and precipitation</a:t>
            </a:r>
          </a:p>
          <a:p>
            <a:pPr marL="800100" indent="-800100">
              <a:tabLst>
                <a:tab pos="342900" algn="dec"/>
                <a:tab pos="571500" algn="l"/>
              </a:tabLst>
            </a:pPr>
            <a:r>
              <a:rPr lang="en-US" sz="2000" b="1">
                <a:sym typeface="Wingdings" pitchFamily="2" charset="2"/>
              </a:rPr>
              <a:t></a:t>
            </a:r>
            <a:r>
              <a:rPr lang="en-US" sz="2000"/>
              <a:t>2.	Rapid warming when it stops</a:t>
            </a:r>
          </a:p>
          <a:p>
            <a:pPr marL="800100" indent="-800100">
              <a:tabLst>
                <a:tab pos="342900" algn="dec"/>
                <a:tab pos="571500" algn="l"/>
              </a:tabLst>
            </a:pPr>
            <a:r>
              <a:rPr lang="en-US" sz="2000" b="1">
                <a:sym typeface="Wingdings" pitchFamily="2" charset="2"/>
              </a:rPr>
              <a:t></a:t>
            </a:r>
            <a:r>
              <a:rPr lang="en-US" sz="2000"/>
              <a:t>3.	How rapidly could effects be stopped?</a:t>
            </a:r>
          </a:p>
          <a:p>
            <a:pPr marL="800100" indent="-800100">
              <a:tabLst>
                <a:tab pos="342900" algn="dec"/>
                <a:tab pos="571500" algn="l"/>
              </a:tabLst>
            </a:pPr>
            <a:r>
              <a:rPr lang="en-US" sz="2000"/>
              <a:t>	</a:t>
            </a:r>
            <a:r>
              <a:rPr lang="en-US" sz="2000" b="1">
                <a:sym typeface="Wingdings" pitchFamily="2" charset="2"/>
              </a:rPr>
              <a:t></a:t>
            </a:r>
            <a:r>
              <a:rPr lang="en-US" sz="2000"/>
              <a:t>4.	Continued ocean acidification</a:t>
            </a:r>
          </a:p>
          <a:p>
            <a:pPr marL="800100" indent="-800100">
              <a:tabLst>
                <a:tab pos="342900" algn="dec"/>
                <a:tab pos="571500" algn="l"/>
              </a:tabLst>
            </a:pPr>
            <a:r>
              <a:rPr lang="en-US" sz="2000"/>
              <a:t>	</a:t>
            </a:r>
            <a:r>
              <a:rPr lang="en-US" sz="2000" b="1">
                <a:sym typeface="Wingdings" pitchFamily="2" charset="2"/>
              </a:rPr>
              <a:t></a:t>
            </a:r>
            <a:r>
              <a:rPr lang="en-US" sz="2000"/>
              <a:t>5.	Ozone depletion</a:t>
            </a:r>
          </a:p>
          <a:p>
            <a:pPr marL="800100" indent="-800100">
              <a:tabLst>
                <a:tab pos="342900" algn="dec"/>
                <a:tab pos="571500" algn="l"/>
              </a:tabLst>
            </a:pPr>
            <a:r>
              <a:rPr lang="en-US" sz="2000" b="1"/>
              <a:t>	</a:t>
            </a:r>
            <a:r>
              <a:rPr lang="en-US" sz="2000"/>
              <a:t>X6.	Enhanced acid precipitation</a:t>
            </a:r>
          </a:p>
          <a:p>
            <a:pPr marL="800100" indent="-800100">
              <a:tabLst>
                <a:tab pos="342900" algn="dec"/>
                <a:tab pos="571500" algn="l"/>
              </a:tabLst>
            </a:pPr>
            <a:r>
              <a:rPr lang="en-US" sz="2000" b="1"/>
              <a:t>	7.	Whitening of the sky (but nice sunsets)</a:t>
            </a:r>
          </a:p>
          <a:p>
            <a:pPr marL="800100" indent="-800100">
              <a:tabLst>
                <a:tab pos="342900" algn="dec"/>
                <a:tab pos="571500" algn="l"/>
              </a:tabLst>
            </a:pPr>
            <a:r>
              <a:rPr lang="en-US" sz="2000" b="1"/>
              <a:t>	8.	Less solar radiation for solar power, especially for those requiring direct radiation</a:t>
            </a:r>
          </a:p>
          <a:p>
            <a:pPr marL="800100" indent="-800100">
              <a:tabLst>
                <a:tab pos="342900" algn="dec"/>
                <a:tab pos="571500" algn="l"/>
              </a:tabLst>
            </a:pPr>
            <a:r>
              <a:rPr lang="en-US" sz="2000" b="1"/>
              <a:t>	</a:t>
            </a:r>
            <a:r>
              <a:rPr lang="en-US" sz="2000"/>
              <a:t>9.	Effects on plants of changing the amount of solar radiation and partitioning between direct and diffuse</a:t>
            </a:r>
          </a:p>
          <a:p>
            <a:pPr marL="800100" indent="-800100">
              <a:tabLst>
                <a:tab pos="342900" algn="dec"/>
                <a:tab pos="571500" algn="l"/>
              </a:tabLst>
            </a:pPr>
            <a:r>
              <a:rPr lang="en-US" sz="2000"/>
              <a:t>	10.	Effects on cirrus clouds as aerosols fall into the troposphere</a:t>
            </a:r>
          </a:p>
          <a:p>
            <a:pPr marL="800100" indent="-800100">
              <a:tabLst>
                <a:tab pos="342900" algn="dec"/>
                <a:tab pos="571500" algn="l"/>
              </a:tabLst>
            </a:pPr>
            <a:r>
              <a:rPr lang="en-US" sz="2000"/>
              <a:t>	11.	Environmental impacts of aerosol injection, including producing and delivering aerosols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VolObsThais2"/>
          <p:cNvPicPr>
            <a:picLocks noChangeAspect="1" noChangeArrowheads="1"/>
          </p:cNvPicPr>
          <p:nvPr/>
        </p:nvPicPr>
        <p:blipFill>
          <a:blip r:embed="rId3" cstate="print"/>
          <a:srcRect b="1863"/>
          <a:stretch>
            <a:fillRect/>
          </a:stretch>
        </p:blipFill>
        <p:spPr bwMode="auto">
          <a:xfrm>
            <a:off x="762000" y="0"/>
            <a:ext cx="7772400" cy="6019800"/>
          </a:xfrm>
          <a:prstGeom prst="rect">
            <a:avLst/>
          </a:prstGeom>
          <a:noFill/>
          <a:ln w="9525">
            <a:noFill/>
            <a:miter lim="800000"/>
            <a:headEnd/>
            <a:tailEnd/>
          </a:ln>
        </p:spPr>
      </p:pic>
      <p:sp>
        <p:nvSpPr>
          <p:cNvPr id="156675" name="Text Box 3"/>
          <p:cNvSpPr txBox="1">
            <a:spLocks noChangeArrowheads="1"/>
          </p:cNvSpPr>
          <p:nvPr/>
        </p:nvSpPr>
        <p:spPr bwMode="auto">
          <a:xfrm>
            <a:off x="2743200" y="6248400"/>
            <a:ext cx="3429000" cy="457200"/>
          </a:xfrm>
          <a:prstGeom prst="rect">
            <a:avLst/>
          </a:prstGeom>
          <a:noFill/>
          <a:ln w="9525">
            <a:noFill/>
            <a:miter lim="800000"/>
            <a:headEnd/>
            <a:tailEnd/>
          </a:ln>
        </p:spPr>
        <p:txBody>
          <a:bodyPr>
            <a:spAutoFit/>
          </a:bodyPr>
          <a:lstStyle/>
          <a:p>
            <a:pPr algn="ctr" eaLnBrk="0" hangingPunct="0">
              <a:spcBef>
                <a:spcPct val="50000"/>
              </a:spcBef>
            </a:pPr>
            <a:r>
              <a:rPr lang="en-US">
                <a:solidFill>
                  <a:schemeClr val="bg1"/>
                </a:solidFill>
              </a:rPr>
              <a:t>Robock (1983)</a:t>
            </a:r>
          </a:p>
        </p:txBody>
      </p:sp>
      <p:sp>
        <p:nvSpPr>
          <p:cNvPr id="156676" name="Text Box 11"/>
          <p:cNvSpPr txBox="1">
            <a:spLocks noChangeArrowheads="1"/>
          </p:cNvSpPr>
          <p:nvPr/>
        </p:nvSpPr>
        <p:spPr bwMode="auto">
          <a:xfrm>
            <a:off x="7239000" y="1828800"/>
            <a:ext cx="1219200" cy="336550"/>
          </a:xfrm>
          <a:prstGeom prst="rect">
            <a:avLst/>
          </a:prstGeom>
          <a:noFill/>
          <a:ln w="9525">
            <a:noFill/>
            <a:miter lim="800000"/>
            <a:headEnd/>
            <a:tailEnd/>
          </a:ln>
        </p:spPr>
        <p:txBody>
          <a:bodyPr>
            <a:spAutoFit/>
          </a:bodyPr>
          <a:lstStyle/>
          <a:p>
            <a:pPr algn="ctr" eaLnBrk="0" hangingPunct="0">
              <a:spcBef>
                <a:spcPct val="50000"/>
              </a:spcBef>
            </a:pPr>
            <a:r>
              <a:rPr lang="en-US" sz="1600">
                <a:latin typeface="Arial" charset="0"/>
              </a:rPr>
              <a:t>SAGE II, III</a:t>
            </a:r>
            <a:endParaRPr lang="en-US"/>
          </a:p>
        </p:txBody>
      </p:sp>
      <p:sp>
        <p:nvSpPr>
          <p:cNvPr id="156677" name="Text Box 12"/>
          <p:cNvSpPr txBox="1">
            <a:spLocks noChangeArrowheads="1"/>
          </p:cNvSpPr>
          <p:nvPr/>
        </p:nvSpPr>
        <p:spPr bwMode="auto">
          <a:xfrm>
            <a:off x="7346950" y="2571750"/>
            <a:ext cx="533400" cy="244475"/>
          </a:xfrm>
          <a:prstGeom prst="rect">
            <a:avLst/>
          </a:prstGeom>
          <a:solidFill>
            <a:schemeClr val="bg1"/>
          </a:solidFill>
          <a:ln w="9525">
            <a:noFill/>
            <a:miter lim="800000"/>
            <a:headEnd/>
            <a:tailEnd/>
          </a:ln>
        </p:spPr>
        <p:txBody>
          <a:bodyPr lIns="0" tIns="0" rIns="0" bIns="0">
            <a:spAutoFit/>
          </a:bodyPr>
          <a:lstStyle/>
          <a:p>
            <a:pPr algn="ctr" eaLnBrk="0" hangingPunct="0">
              <a:spcBef>
                <a:spcPct val="50000"/>
              </a:spcBef>
            </a:pPr>
            <a:r>
              <a:rPr lang="en-US" sz="1600">
                <a:latin typeface="Arial" charset="0"/>
              </a:rPr>
              <a:t>SME</a:t>
            </a:r>
            <a:endParaRPr lang="en-US"/>
          </a:p>
        </p:txBody>
      </p:sp>
      <p:grpSp>
        <p:nvGrpSpPr>
          <p:cNvPr id="2" name="Group 13"/>
          <p:cNvGrpSpPr>
            <a:grpSpLocks/>
          </p:cNvGrpSpPr>
          <p:nvPr/>
        </p:nvGrpSpPr>
        <p:grpSpPr bwMode="auto">
          <a:xfrm>
            <a:off x="1143000" y="2028825"/>
            <a:ext cx="6096000" cy="3605213"/>
            <a:chOff x="720" y="1278"/>
            <a:chExt cx="3840" cy="2271"/>
          </a:xfrm>
        </p:grpSpPr>
        <p:sp>
          <p:nvSpPr>
            <p:cNvPr id="156680" name="Rectangle 14"/>
            <p:cNvSpPr>
              <a:spLocks noChangeArrowheads="1"/>
            </p:cNvSpPr>
            <p:nvPr/>
          </p:nvSpPr>
          <p:spPr bwMode="auto">
            <a:xfrm rot="1321148">
              <a:off x="1671" y="1278"/>
              <a:ext cx="781" cy="384"/>
            </a:xfrm>
            <a:prstGeom prst="rect">
              <a:avLst/>
            </a:prstGeom>
            <a:gradFill rotWithShape="0">
              <a:gsLst>
                <a:gs pos="0">
                  <a:srgbClr val="99CCFF"/>
                </a:gs>
                <a:gs pos="100000">
                  <a:srgbClr val="FFFF97"/>
                </a:gs>
              </a:gsLst>
              <a:lin ang="0" scaled="1"/>
            </a:gradFill>
            <a:ln w="9525">
              <a:noFill/>
              <a:miter lim="800000"/>
              <a:headEnd/>
              <a:tailEnd/>
            </a:ln>
          </p:spPr>
          <p:txBody>
            <a:bodyPr anchor="ctr">
              <a:spAutoFit/>
            </a:bodyPr>
            <a:lstStyle/>
            <a:p>
              <a:endParaRPr lang="en-US"/>
            </a:p>
          </p:txBody>
        </p:sp>
        <p:grpSp>
          <p:nvGrpSpPr>
            <p:cNvPr id="156681" name="Group 15"/>
            <p:cNvGrpSpPr>
              <a:grpSpLocks/>
            </p:cNvGrpSpPr>
            <p:nvPr/>
          </p:nvGrpSpPr>
          <p:grpSpPr bwMode="auto">
            <a:xfrm>
              <a:off x="720" y="1680"/>
              <a:ext cx="3840" cy="1869"/>
              <a:chOff x="720" y="1680"/>
              <a:chExt cx="3840" cy="1869"/>
            </a:xfrm>
          </p:grpSpPr>
          <p:sp>
            <p:nvSpPr>
              <p:cNvPr id="156682" name="Line 16"/>
              <p:cNvSpPr>
                <a:spLocks noChangeShapeType="1"/>
              </p:cNvSpPr>
              <p:nvPr/>
            </p:nvSpPr>
            <p:spPr bwMode="auto">
              <a:xfrm flipH="1">
                <a:off x="4294" y="2408"/>
                <a:ext cx="122" cy="1141"/>
              </a:xfrm>
              <a:prstGeom prst="line">
                <a:avLst/>
              </a:prstGeom>
              <a:noFill/>
              <a:ln w="76200">
                <a:solidFill>
                  <a:srgbClr val="FF0000"/>
                </a:solidFill>
                <a:round/>
                <a:headEnd/>
                <a:tailEnd/>
              </a:ln>
            </p:spPr>
            <p:txBody>
              <a:bodyPr anchor="ctr">
                <a:spAutoFit/>
              </a:bodyPr>
              <a:lstStyle/>
              <a:p>
                <a:endParaRPr lang="en-US"/>
              </a:p>
            </p:txBody>
          </p:sp>
          <p:sp>
            <p:nvSpPr>
              <p:cNvPr id="156683" name="Rectangle 17"/>
              <p:cNvSpPr>
                <a:spLocks noChangeArrowheads="1"/>
              </p:cNvSpPr>
              <p:nvPr/>
            </p:nvSpPr>
            <p:spPr bwMode="auto">
              <a:xfrm rot="1331239">
                <a:off x="720" y="1680"/>
                <a:ext cx="3840" cy="48"/>
              </a:xfrm>
              <a:prstGeom prst="rect">
                <a:avLst/>
              </a:prstGeom>
              <a:gradFill rotWithShape="0">
                <a:gsLst>
                  <a:gs pos="0">
                    <a:srgbClr val="FFFF00"/>
                  </a:gs>
                  <a:gs pos="100000">
                    <a:srgbClr val="FF0000"/>
                  </a:gs>
                </a:gsLst>
                <a:lin ang="0" scaled="1"/>
              </a:gradFill>
              <a:ln w="9525">
                <a:noFill/>
                <a:miter lim="800000"/>
                <a:headEnd/>
                <a:tailEnd/>
              </a:ln>
            </p:spPr>
            <p:txBody>
              <a:bodyPr anchor="ctr">
                <a:spAutoFit/>
              </a:bodyPr>
              <a:lstStyle/>
              <a:p>
                <a:endParaRPr lang="en-US"/>
              </a:p>
            </p:txBody>
          </p:sp>
        </p:grpSp>
      </p:grpSp>
      <p:sp>
        <p:nvSpPr>
          <p:cNvPr id="156679" name="Rectangle 18"/>
          <p:cNvSpPr>
            <a:spLocks noChangeArrowheads="1"/>
          </p:cNvSpPr>
          <p:nvPr/>
        </p:nvSpPr>
        <p:spPr bwMode="auto">
          <a:xfrm>
            <a:off x="838200" y="5257800"/>
            <a:ext cx="3810000" cy="685800"/>
          </a:xfrm>
          <a:prstGeom prst="rect">
            <a:avLst/>
          </a:prstGeom>
          <a:solidFill>
            <a:schemeClr val="bg1"/>
          </a:solidFill>
          <a:ln w="9525">
            <a:noFill/>
            <a:miter lim="800000"/>
            <a:headEnd/>
            <a:tailEnd/>
          </a:ln>
        </p:spPr>
        <p:txBody>
          <a:bodyPr wrap="none" anchor="ctr">
            <a:spAutoFit/>
          </a:body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ext Box 2"/>
          <p:cNvSpPr txBox="1">
            <a:spLocks noChangeArrowheads="1"/>
          </p:cNvSpPr>
          <p:nvPr/>
        </p:nvSpPr>
        <p:spPr bwMode="auto">
          <a:xfrm>
            <a:off x="381000" y="565150"/>
            <a:ext cx="5867400" cy="822325"/>
          </a:xfrm>
          <a:prstGeom prst="rect">
            <a:avLst/>
          </a:prstGeom>
          <a:noFill/>
          <a:ln w="9525">
            <a:noFill/>
            <a:miter lim="800000"/>
            <a:headEnd/>
            <a:tailEnd/>
          </a:ln>
        </p:spPr>
        <p:txBody>
          <a:bodyPr>
            <a:spAutoFit/>
          </a:bodyPr>
          <a:lstStyle/>
          <a:p>
            <a:pPr algn="ctr" eaLnBrk="0" hangingPunct="0"/>
            <a:r>
              <a:rPr lang="en-US" b="1">
                <a:solidFill>
                  <a:schemeClr val="accent2"/>
                </a:solidFill>
              </a:rPr>
              <a:t>Krakatau, 1883</a:t>
            </a:r>
          </a:p>
          <a:p>
            <a:pPr algn="ctr" eaLnBrk="0" hangingPunct="0"/>
            <a:r>
              <a:rPr lang="en-US" b="1">
                <a:solidFill>
                  <a:schemeClr val="accent2"/>
                </a:solidFill>
              </a:rPr>
              <a:t>Watercolor by William Ascroft</a:t>
            </a:r>
          </a:p>
        </p:txBody>
      </p:sp>
      <p:sp>
        <p:nvSpPr>
          <p:cNvPr id="157699" name="Text Box 3"/>
          <p:cNvSpPr txBox="1">
            <a:spLocks noChangeArrowheads="1"/>
          </p:cNvSpPr>
          <p:nvPr/>
        </p:nvSpPr>
        <p:spPr bwMode="auto">
          <a:xfrm>
            <a:off x="2667000" y="6248400"/>
            <a:ext cx="3810000" cy="396875"/>
          </a:xfrm>
          <a:prstGeom prst="rect">
            <a:avLst/>
          </a:prstGeom>
          <a:noFill/>
          <a:ln w="9525">
            <a:noFill/>
            <a:miter lim="800000"/>
            <a:headEnd/>
            <a:tailEnd/>
          </a:ln>
        </p:spPr>
        <p:txBody>
          <a:bodyPr>
            <a:spAutoFit/>
          </a:bodyPr>
          <a:lstStyle/>
          <a:p>
            <a:pPr algn="ctr" eaLnBrk="0" hangingPunct="0"/>
            <a:r>
              <a:rPr lang="en-US" sz="2000">
                <a:solidFill>
                  <a:schemeClr val="bg1"/>
                </a:solidFill>
              </a:rPr>
              <a:t>Figure from Symons</a:t>
            </a:r>
            <a:r>
              <a:rPr lang="en-US" sz="2000" i="1">
                <a:solidFill>
                  <a:schemeClr val="bg1"/>
                </a:solidFill>
              </a:rPr>
              <a:t> </a:t>
            </a:r>
            <a:r>
              <a:rPr lang="en-US" sz="2000">
                <a:solidFill>
                  <a:schemeClr val="bg1"/>
                </a:solidFill>
              </a:rPr>
              <a:t>(1888)</a:t>
            </a:r>
            <a:endParaRPr lang="en-US">
              <a:solidFill>
                <a:schemeClr val="bg1"/>
              </a:solidFill>
            </a:endParaRPr>
          </a:p>
        </p:txBody>
      </p:sp>
      <p:pic>
        <p:nvPicPr>
          <p:cNvPr id="157700" name="Picture 4" descr="KrakatauSunset"/>
          <p:cNvPicPr>
            <a:picLocks noChangeAspect="1" noChangeArrowheads="1"/>
          </p:cNvPicPr>
          <p:nvPr/>
        </p:nvPicPr>
        <p:blipFill>
          <a:blip r:embed="rId3" cstate="print"/>
          <a:srcRect/>
          <a:stretch>
            <a:fillRect/>
          </a:stretch>
        </p:blipFill>
        <p:spPr bwMode="auto">
          <a:xfrm>
            <a:off x="987425" y="1447800"/>
            <a:ext cx="7318375" cy="470852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ext Box 2"/>
          <p:cNvSpPr txBox="1">
            <a:spLocks noChangeArrowheads="1"/>
          </p:cNvSpPr>
          <p:nvPr/>
        </p:nvSpPr>
        <p:spPr bwMode="auto">
          <a:xfrm>
            <a:off x="457200" y="1219200"/>
            <a:ext cx="2743200" cy="4291013"/>
          </a:xfrm>
          <a:prstGeom prst="rect">
            <a:avLst/>
          </a:prstGeom>
          <a:noFill/>
          <a:ln w="9525">
            <a:noFill/>
            <a:miter lim="800000"/>
            <a:headEnd/>
            <a:tailEnd/>
          </a:ln>
        </p:spPr>
        <p:txBody>
          <a:bodyPr>
            <a:spAutoFit/>
          </a:bodyPr>
          <a:lstStyle/>
          <a:p>
            <a:pPr algn="ctr" eaLnBrk="0" hangingPunct="0">
              <a:spcBef>
                <a:spcPct val="50000"/>
              </a:spcBef>
            </a:pPr>
            <a:r>
              <a:rPr lang="ja-JP" altLang="en-US"/>
              <a:t>“</a:t>
            </a:r>
            <a:r>
              <a:rPr lang="en-US" altLang="ja-JP"/>
              <a:t>The Scream</a:t>
            </a:r>
            <a:r>
              <a:rPr lang="ja-JP" altLang="en-US"/>
              <a:t>”</a:t>
            </a:r>
            <a:endParaRPr lang="en-US" altLang="ja-JP"/>
          </a:p>
          <a:p>
            <a:pPr algn="ctr" eaLnBrk="0" hangingPunct="0">
              <a:spcBef>
                <a:spcPct val="50000"/>
              </a:spcBef>
            </a:pPr>
            <a:r>
              <a:rPr lang="en-US"/>
              <a:t>Edvard Munch</a:t>
            </a:r>
          </a:p>
          <a:p>
            <a:pPr algn="ctr" eaLnBrk="0" hangingPunct="0">
              <a:spcBef>
                <a:spcPct val="50000"/>
              </a:spcBef>
            </a:pPr>
            <a:endParaRPr lang="en-US"/>
          </a:p>
          <a:p>
            <a:pPr algn="ctr" eaLnBrk="0" hangingPunct="0">
              <a:spcBef>
                <a:spcPct val="50000"/>
              </a:spcBef>
            </a:pPr>
            <a:r>
              <a:rPr lang="en-US"/>
              <a:t>Painted in 1893 based on Munch</a:t>
            </a:r>
            <a:r>
              <a:rPr lang="ja-JP" altLang="en-US"/>
              <a:t>’</a:t>
            </a:r>
            <a:r>
              <a:rPr lang="en-US" altLang="ja-JP"/>
              <a:t>s memory of the brilliant sunsets following the 1883 Krakatau eruption.</a:t>
            </a:r>
            <a:endParaRPr lang="en-US"/>
          </a:p>
        </p:txBody>
      </p:sp>
      <p:pic>
        <p:nvPicPr>
          <p:cNvPr id="158723" name="Picture 3" descr="Scream2"/>
          <p:cNvPicPr>
            <a:picLocks noChangeAspect="1" noChangeArrowheads="1"/>
          </p:cNvPicPr>
          <p:nvPr/>
        </p:nvPicPr>
        <p:blipFill>
          <a:blip r:embed="rId3" cstate="print">
            <a:lum bright="-6000"/>
          </a:blip>
          <a:srcRect l="6000" t="4485" b="3587"/>
          <a:stretch>
            <a:fillRect/>
          </a:stretch>
        </p:blipFill>
        <p:spPr bwMode="auto">
          <a:xfrm>
            <a:off x="3890963" y="-15875"/>
            <a:ext cx="5253037" cy="6869113"/>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9746" name="Picture 5" descr="madison"/>
          <p:cNvPicPr>
            <a:picLocks noChangeAspect="1" noChangeArrowheads="1"/>
          </p:cNvPicPr>
          <p:nvPr/>
        </p:nvPicPr>
        <p:blipFill>
          <a:blip r:embed="rId3" cstate="print"/>
          <a:srcRect r="462" b="1813"/>
          <a:stretch>
            <a:fillRect/>
          </a:stretch>
        </p:blipFill>
        <p:spPr bwMode="auto">
          <a:xfrm>
            <a:off x="0" y="0"/>
            <a:ext cx="9532938" cy="6269038"/>
          </a:xfrm>
          <a:prstGeom prst="rect">
            <a:avLst/>
          </a:prstGeom>
          <a:noFill/>
          <a:ln w="9525">
            <a:noFill/>
            <a:miter lim="800000"/>
            <a:headEnd/>
            <a:tailEnd/>
          </a:ln>
        </p:spPr>
      </p:pic>
      <p:sp>
        <p:nvSpPr>
          <p:cNvPr id="159747" name="Text Box 6"/>
          <p:cNvSpPr txBox="1">
            <a:spLocks noChangeArrowheads="1"/>
          </p:cNvSpPr>
          <p:nvPr/>
        </p:nvSpPr>
        <p:spPr bwMode="auto">
          <a:xfrm>
            <a:off x="1152525" y="5608638"/>
            <a:ext cx="6640513" cy="457200"/>
          </a:xfrm>
          <a:prstGeom prst="rect">
            <a:avLst/>
          </a:prstGeom>
          <a:noFill/>
          <a:ln w="38100">
            <a:noFill/>
            <a:miter lim="800000"/>
            <a:headEnd/>
            <a:tailEnd type="none" w="lg" len="lg"/>
          </a:ln>
        </p:spPr>
        <p:txBody>
          <a:bodyPr>
            <a:spAutoFit/>
          </a:bodyPr>
          <a:lstStyle/>
          <a:p>
            <a:pPr algn="ctr">
              <a:spcBef>
                <a:spcPct val="50000"/>
              </a:spcBef>
            </a:pPr>
            <a:r>
              <a:rPr lang="en-US">
                <a:solidFill>
                  <a:srgbClr val="FFFF00"/>
                </a:solidFill>
              </a:rPr>
              <a:t>Sunset over Lake Mendota, July 1982</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maunaloa"/>
          <p:cNvPicPr>
            <a:picLocks noChangeAspect="1" noChangeArrowheads="1"/>
          </p:cNvPicPr>
          <p:nvPr/>
        </p:nvPicPr>
        <p:blipFill>
          <a:blip r:embed="rId3" cstate="print"/>
          <a:srcRect l="18835" r="13069" b="2086"/>
          <a:stretch>
            <a:fillRect/>
          </a:stretch>
        </p:blipFill>
        <p:spPr bwMode="auto">
          <a:xfrm>
            <a:off x="152400" y="2060575"/>
            <a:ext cx="3733800" cy="3578225"/>
          </a:xfrm>
          <a:prstGeom prst="rect">
            <a:avLst/>
          </a:prstGeom>
          <a:noFill/>
          <a:ln w="9525">
            <a:noFill/>
            <a:miter lim="800000"/>
            <a:headEnd/>
            <a:tailEnd/>
          </a:ln>
        </p:spPr>
      </p:pic>
      <p:pic>
        <p:nvPicPr>
          <p:cNvPr id="160771" name="Picture 3" descr="pinatubo"/>
          <p:cNvPicPr>
            <a:picLocks noChangeAspect="1" noChangeArrowheads="1"/>
          </p:cNvPicPr>
          <p:nvPr/>
        </p:nvPicPr>
        <p:blipFill>
          <a:blip r:embed="rId4" cstate="print"/>
          <a:srcRect b="3053"/>
          <a:stretch>
            <a:fillRect/>
          </a:stretch>
        </p:blipFill>
        <p:spPr bwMode="auto">
          <a:xfrm>
            <a:off x="3962400" y="2209800"/>
            <a:ext cx="5029200" cy="3276600"/>
          </a:xfrm>
          <a:prstGeom prst="rect">
            <a:avLst/>
          </a:prstGeom>
          <a:noFill/>
          <a:ln w="9525">
            <a:noFill/>
            <a:miter lim="800000"/>
            <a:headEnd/>
            <a:tailEnd/>
          </a:ln>
        </p:spPr>
      </p:pic>
      <p:sp>
        <p:nvSpPr>
          <p:cNvPr id="160772" name="Text Box 4"/>
          <p:cNvSpPr txBox="1">
            <a:spLocks noChangeArrowheads="1"/>
          </p:cNvSpPr>
          <p:nvPr/>
        </p:nvSpPr>
        <p:spPr bwMode="auto">
          <a:xfrm>
            <a:off x="831850" y="762000"/>
            <a:ext cx="4806950" cy="830263"/>
          </a:xfrm>
          <a:prstGeom prst="rect">
            <a:avLst/>
          </a:prstGeom>
          <a:noFill/>
          <a:ln w="9525">
            <a:noFill/>
            <a:miter lim="800000"/>
            <a:headEnd/>
            <a:tailEnd/>
          </a:ln>
        </p:spPr>
        <p:txBody>
          <a:bodyPr>
            <a:spAutoFit/>
          </a:bodyPr>
          <a:lstStyle/>
          <a:p>
            <a:pPr algn="ctr" eaLnBrk="0" hangingPunct="0">
              <a:spcBef>
                <a:spcPct val="50000"/>
              </a:spcBef>
            </a:pPr>
            <a:r>
              <a:rPr lang="en-US" b="1">
                <a:solidFill>
                  <a:schemeClr val="accent2"/>
                </a:solidFill>
              </a:rPr>
              <a:t>Diffuse Radiation from Pinatubo Makes a Whiter Sky</a:t>
            </a:r>
            <a:endParaRPr lang="en-US"/>
          </a:p>
        </p:txBody>
      </p:sp>
      <p:sp>
        <p:nvSpPr>
          <p:cNvPr id="160773" name="Text Box 5"/>
          <p:cNvSpPr txBox="1">
            <a:spLocks noChangeArrowheads="1"/>
          </p:cNvSpPr>
          <p:nvPr/>
        </p:nvSpPr>
        <p:spPr bwMode="auto">
          <a:xfrm>
            <a:off x="1676400" y="5943600"/>
            <a:ext cx="4876800" cy="274638"/>
          </a:xfrm>
          <a:prstGeom prst="rect">
            <a:avLst/>
          </a:prstGeom>
          <a:noFill/>
          <a:ln w="9525">
            <a:noFill/>
            <a:miter lim="800000"/>
            <a:headEnd/>
            <a:tailEnd/>
          </a:ln>
        </p:spPr>
        <p:txBody>
          <a:bodyPr>
            <a:spAutoFit/>
          </a:bodyPr>
          <a:lstStyle/>
          <a:p>
            <a:pPr algn="ctr" eaLnBrk="0" hangingPunct="0">
              <a:spcBef>
                <a:spcPct val="50000"/>
              </a:spcBef>
            </a:pPr>
            <a:r>
              <a:rPr lang="en-US" sz="1200" b="1"/>
              <a:t>Photographs by Alan Robock</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1794" name="Group 2"/>
          <p:cNvGrpSpPr>
            <a:grpSpLocks/>
          </p:cNvGrpSpPr>
          <p:nvPr/>
        </p:nvGrpSpPr>
        <p:grpSpPr bwMode="auto">
          <a:xfrm>
            <a:off x="1219200" y="609600"/>
            <a:ext cx="6781800" cy="5529263"/>
            <a:chOff x="768" y="384"/>
            <a:chExt cx="4272" cy="3483"/>
          </a:xfrm>
        </p:grpSpPr>
        <p:pic>
          <p:nvPicPr>
            <p:cNvPr id="161814" name="Picture 3"/>
            <p:cNvPicPr>
              <a:picLocks noChangeAspect="1" noChangeArrowheads="1"/>
            </p:cNvPicPr>
            <p:nvPr/>
          </p:nvPicPr>
          <p:blipFill>
            <a:blip r:embed="rId3" cstate="print">
              <a:lum contrast="10000"/>
            </a:blip>
            <a:srcRect l="11594" t="7944" r="7246" b="6436"/>
            <a:stretch>
              <a:fillRect/>
            </a:stretch>
          </p:blipFill>
          <p:spPr bwMode="auto">
            <a:xfrm>
              <a:off x="768" y="384"/>
              <a:ext cx="4272" cy="3483"/>
            </a:xfrm>
            <a:prstGeom prst="rect">
              <a:avLst/>
            </a:prstGeom>
            <a:noFill/>
            <a:ln w="9525">
              <a:noFill/>
              <a:miter lim="800000"/>
              <a:headEnd/>
              <a:tailEnd/>
            </a:ln>
          </p:spPr>
        </p:pic>
        <p:sp>
          <p:nvSpPr>
            <p:cNvPr id="161815" name="Rectangle 4"/>
            <p:cNvSpPr>
              <a:spLocks noChangeArrowheads="1"/>
            </p:cNvSpPr>
            <p:nvPr/>
          </p:nvSpPr>
          <p:spPr bwMode="auto">
            <a:xfrm>
              <a:off x="768" y="3672"/>
              <a:ext cx="480" cy="192"/>
            </a:xfrm>
            <a:prstGeom prst="rect">
              <a:avLst/>
            </a:prstGeom>
            <a:solidFill>
              <a:schemeClr val="bg1"/>
            </a:solidFill>
            <a:ln w="9525">
              <a:noFill/>
              <a:miter lim="800000"/>
              <a:headEnd/>
              <a:tailEnd/>
            </a:ln>
          </p:spPr>
          <p:txBody>
            <a:bodyPr wrap="none" anchor="ctr">
              <a:spAutoFit/>
            </a:bodyPr>
            <a:lstStyle/>
            <a:p>
              <a:endParaRPr lang="en-US"/>
            </a:p>
          </p:txBody>
        </p:sp>
      </p:grpSp>
      <p:sp>
        <p:nvSpPr>
          <p:cNvPr id="161795" name="Text Box 5"/>
          <p:cNvSpPr txBox="1">
            <a:spLocks noChangeArrowheads="1"/>
          </p:cNvSpPr>
          <p:nvPr/>
        </p:nvSpPr>
        <p:spPr bwMode="auto">
          <a:xfrm>
            <a:off x="1676400" y="6324600"/>
            <a:ext cx="4953000" cy="304800"/>
          </a:xfrm>
          <a:prstGeom prst="rect">
            <a:avLst/>
          </a:prstGeom>
          <a:noFill/>
          <a:ln w="9525">
            <a:noFill/>
            <a:miter lim="800000"/>
            <a:headEnd/>
            <a:tailEnd/>
          </a:ln>
        </p:spPr>
        <p:txBody>
          <a:bodyPr>
            <a:spAutoFit/>
          </a:bodyPr>
          <a:lstStyle/>
          <a:p>
            <a:pPr algn="ctr" eaLnBrk="0" hangingPunct="0">
              <a:spcBef>
                <a:spcPct val="50000"/>
              </a:spcBef>
            </a:pPr>
            <a:r>
              <a:rPr lang="en-US" sz="1400">
                <a:solidFill>
                  <a:schemeClr val="bg1"/>
                </a:solidFill>
              </a:rPr>
              <a:t>Robock (2000), Dutton and Bodhaine (2001)</a:t>
            </a:r>
          </a:p>
        </p:txBody>
      </p:sp>
      <p:grpSp>
        <p:nvGrpSpPr>
          <p:cNvPr id="3" name="Group 6"/>
          <p:cNvGrpSpPr>
            <a:grpSpLocks/>
          </p:cNvGrpSpPr>
          <p:nvPr/>
        </p:nvGrpSpPr>
        <p:grpSpPr bwMode="auto">
          <a:xfrm>
            <a:off x="1066800" y="3733800"/>
            <a:ext cx="2438400" cy="1524000"/>
            <a:chOff x="672" y="2352"/>
            <a:chExt cx="1536" cy="960"/>
          </a:xfrm>
        </p:grpSpPr>
        <p:sp>
          <p:nvSpPr>
            <p:cNvPr id="161809" name="Line 7"/>
            <p:cNvSpPr>
              <a:spLocks noChangeShapeType="1"/>
            </p:cNvSpPr>
            <p:nvPr/>
          </p:nvSpPr>
          <p:spPr bwMode="auto">
            <a:xfrm>
              <a:off x="1056" y="3307"/>
              <a:ext cx="1152" cy="0"/>
            </a:xfrm>
            <a:prstGeom prst="line">
              <a:avLst/>
            </a:prstGeom>
            <a:noFill/>
            <a:ln w="38100">
              <a:solidFill>
                <a:srgbClr val="FF0000"/>
              </a:solidFill>
              <a:round/>
              <a:headEnd/>
              <a:tailEnd/>
            </a:ln>
          </p:spPr>
          <p:txBody>
            <a:bodyPr>
              <a:spAutoFit/>
            </a:bodyPr>
            <a:lstStyle/>
            <a:p>
              <a:endParaRPr lang="en-US"/>
            </a:p>
          </p:txBody>
        </p:sp>
        <p:sp>
          <p:nvSpPr>
            <p:cNvPr id="161810" name="Line 8"/>
            <p:cNvSpPr>
              <a:spLocks noChangeShapeType="1"/>
            </p:cNvSpPr>
            <p:nvPr/>
          </p:nvSpPr>
          <p:spPr bwMode="auto">
            <a:xfrm>
              <a:off x="1056" y="2352"/>
              <a:ext cx="1152" cy="0"/>
            </a:xfrm>
            <a:prstGeom prst="line">
              <a:avLst/>
            </a:prstGeom>
            <a:noFill/>
            <a:ln w="38100">
              <a:solidFill>
                <a:srgbClr val="FF0000"/>
              </a:solidFill>
              <a:round/>
              <a:headEnd/>
              <a:tailEnd/>
            </a:ln>
          </p:spPr>
          <p:txBody>
            <a:bodyPr>
              <a:spAutoFit/>
            </a:bodyPr>
            <a:lstStyle/>
            <a:p>
              <a:endParaRPr lang="en-US"/>
            </a:p>
          </p:txBody>
        </p:sp>
        <p:sp>
          <p:nvSpPr>
            <p:cNvPr id="161811" name="Text Box 9"/>
            <p:cNvSpPr txBox="1">
              <a:spLocks noChangeArrowheads="1"/>
            </p:cNvSpPr>
            <p:nvPr/>
          </p:nvSpPr>
          <p:spPr bwMode="auto">
            <a:xfrm>
              <a:off x="672" y="2660"/>
              <a:ext cx="1200" cy="268"/>
            </a:xfrm>
            <a:prstGeom prst="rect">
              <a:avLst/>
            </a:prstGeom>
            <a:solidFill>
              <a:schemeClr val="bg1"/>
            </a:solidFill>
            <a:ln w="28575">
              <a:solidFill>
                <a:srgbClr val="FF0000"/>
              </a:solidFill>
              <a:miter lim="800000"/>
              <a:headEnd/>
              <a:tailEnd/>
            </a:ln>
          </p:spPr>
          <p:txBody>
            <a:bodyPr>
              <a:spAutoFit/>
            </a:bodyPr>
            <a:lstStyle/>
            <a:p>
              <a:pPr algn="ctr" eaLnBrk="0" hangingPunct="0">
                <a:spcBef>
                  <a:spcPct val="50000"/>
                </a:spcBef>
              </a:pPr>
              <a:r>
                <a:rPr lang="en-US" sz="2000">
                  <a:solidFill>
                    <a:srgbClr val="FF0000"/>
                  </a:solidFill>
                </a:rPr>
                <a:t>+ 140 W m</a:t>
              </a:r>
              <a:r>
                <a:rPr lang="en-US" sz="2000" baseline="30000">
                  <a:solidFill>
                    <a:srgbClr val="FF0000"/>
                  </a:solidFill>
                </a:rPr>
                <a:t>-2</a:t>
              </a:r>
            </a:p>
          </p:txBody>
        </p:sp>
        <p:sp>
          <p:nvSpPr>
            <p:cNvPr id="161812" name="Line 10"/>
            <p:cNvSpPr>
              <a:spLocks noChangeShapeType="1"/>
            </p:cNvSpPr>
            <p:nvPr/>
          </p:nvSpPr>
          <p:spPr bwMode="auto">
            <a:xfrm>
              <a:off x="1536" y="2928"/>
              <a:ext cx="0" cy="384"/>
            </a:xfrm>
            <a:prstGeom prst="line">
              <a:avLst/>
            </a:prstGeom>
            <a:noFill/>
            <a:ln w="28575">
              <a:solidFill>
                <a:srgbClr val="FF0000"/>
              </a:solidFill>
              <a:round/>
              <a:headEnd/>
              <a:tailEnd type="stealth" w="lg" len="lg"/>
            </a:ln>
          </p:spPr>
          <p:txBody>
            <a:bodyPr>
              <a:spAutoFit/>
            </a:bodyPr>
            <a:lstStyle/>
            <a:p>
              <a:endParaRPr lang="en-US"/>
            </a:p>
          </p:txBody>
        </p:sp>
        <p:sp>
          <p:nvSpPr>
            <p:cNvPr id="161813" name="Line 11"/>
            <p:cNvSpPr>
              <a:spLocks noChangeShapeType="1"/>
            </p:cNvSpPr>
            <p:nvPr/>
          </p:nvSpPr>
          <p:spPr bwMode="auto">
            <a:xfrm>
              <a:off x="1536" y="2367"/>
              <a:ext cx="0" cy="288"/>
            </a:xfrm>
            <a:prstGeom prst="line">
              <a:avLst/>
            </a:prstGeom>
            <a:noFill/>
            <a:ln w="28575">
              <a:solidFill>
                <a:srgbClr val="FF0000"/>
              </a:solidFill>
              <a:round/>
              <a:headEnd type="stealth" w="lg" len="lg"/>
              <a:tailEnd type="none" w="lg" len="lg"/>
            </a:ln>
          </p:spPr>
          <p:txBody>
            <a:bodyPr>
              <a:spAutoFit/>
            </a:bodyPr>
            <a:lstStyle/>
            <a:p>
              <a:endParaRPr lang="en-US"/>
            </a:p>
          </p:txBody>
        </p:sp>
      </p:grpSp>
      <p:grpSp>
        <p:nvGrpSpPr>
          <p:cNvPr id="4" name="Group 12"/>
          <p:cNvGrpSpPr>
            <a:grpSpLocks/>
          </p:cNvGrpSpPr>
          <p:nvPr/>
        </p:nvGrpSpPr>
        <p:grpSpPr bwMode="auto">
          <a:xfrm>
            <a:off x="1066800" y="1355725"/>
            <a:ext cx="2438400" cy="1844675"/>
            <a:chOff x="672" y="854"/>
            <a:chExt cx="1536" cy="1162"/>
          </a:xfrm>
        </p:grpSpPr>
        <p:sp>
          <p:nvSpPr>
            <p:cNvPr id="161804" name="Line 13"/>
            <p:cNvSpPr>
              <a:spLocks noChangeShapeType="1"/>
            </p:cNvSpPr>
            <p:nvPr/>
          </p:nvSpPr>
          <p:spPr bwMode="auto">
            <a:xfrm>
              <a:off x="1056" y="2016"/>
              <a:ext cx="1152" cy="0"/>
            </a:xfrm>
            <a:prstGeom prst="line">
              <a:avLst/>
            </a:prstGeom>
            <a:noFill/>
            <a:ln w="38100">
              <a:solidFill>
                <a:srgbClr val="FF0000"/>
              </a:solidFill>
              <a:round/>
              <a:headEnd/>
              <a:tailEnd/>
            </a:ln>
          </p:spPr>
          <p:txBody>
            <a:bodyPr>
              <a:spAutoFit/>
            </a:bodyPr>
            <a:lstStyle/>
            <a:p>
              <a:endParaRPr lang="en-US"/>
            </a:p>
          </p:txBody>
        </p:sp>
        <p:sp>
          <p:nvSpPr>
            <p:cNvPr id="161805" name="Line 14"/>
            <p:cNvSpPr>
              <a:spLocks noChangeShapeType="1"/>
            </p:cNvSpPr>
            <p:nvPr/>
          </p:nvSpPr>
          <p:spPr bwMode="auto">
            <a:xfrm>
              <a:off x="1056" y="854"/>
              <a:ext cx="1152" cy="0"/>
            </a:xfrm>
            <a:prstGeom prst="line">
              <a:avLst/>
            </a:prstGeom>
            <a:noFill/>
            <a:ln w="38100">
              <a:solidFill>
                <a:srgbClr val="FF0000"/>
              </a:solidFill>
              <a:round/>
              <a:headEnd/>
              <a:tailEnd/>
            </a:ln>
          </p:spPr>
          <p:txBody>
            <a:bodyPr>
              <a:spAutoFit/>
            </a:bodyPr>
            <a:lstStyle/>
            <a:p>
              <a:endParaRPr lang="en-US"/>
            </a:p>
          </p:txBody>
        </p:sp>
        <p:sp>
          <p:nvSpPr>
            <p:cNvPr id="161806" name="Text Box 15"/>
            <p:cNvSpPr txBox="1">
              <a:spLocks noChangeArrowheads="1"/>
            </p:cNvSpPr>
            <p:nvPr/>
          </p:nvSpPr>
          <p:spPr bwMode="auto">
            <a:xfrm>
              <a:off x="672" y="1248"/>
              <a:ext cx="1200" cy="268"/>
            </a:xfrm>
            <a:prstGeom prst="rect">
              <a:avLst/>
            </a:prstGeom>
            <a:solidFill>
              <a:schemeClr val="bg1"/>
            </a:solidFill>
            <a:ln w="28575">
              <a:solidFill>
                <a:srgbClr val="FF0000"/>
              </a:solidFill>
              <a:miter lim="800000"/>
              <a:headEnd/>
              <a:tailEnd/>
            </a:ln>
          </p:spPr>
          <p:txBody>
            <a:bodyPr>
              <a:spAutoFit/>
            </a:bodyPr>
            <a:lstStyle/>
            <a:p>
              <a:pPr algn="ctr" eaLnBrk="0" hangingPunct="0">
                <a:spcBef>
                  <a:spcPct val="50000"/>
                </a:spcBef>
              </a:pPr>
              <a:r>
                <a:rPr lang="en-US" sz="2000">
                  <a:solidFill>
                    <a:srgbClr val="FF0000"/>
                  </a:solidFill>
                </a:rPr>
                <a:t>- 175 W m</a:t>
              </a:r>
              <a:r>
                <a:rPr lang="en-US" sz="2000" baseline="30000">
                  <a:solidFill>
                    <a:srgbClr val="FF0000"/>
                  </a:solidFill>
                </a:rPr>
                <a:t>-2</a:t>
              </a:r>
            </a:p>
          </p:txBody>
        </p:sp>
        <p:sp>
          <p:nvSpPr>
            <p:cNvPr id="161807" name="Line 16"/>
            <p:cNvSpPr>
              <a:spLocks noChangeShapeType="1"/>
            </p:cNvSpPr>
            <p:nvPr/>
          </p:nvSpPr>
          <p:spPr bwMode="auto">
            <a:xfrm>
              <a:off x="1536" y="1526"/>
              <a:ext cx="0" cy="480"/>
            </a:xfrm>
            <a:prstGeom prst="line">
              <a:avLst/>
            </a:prstGeom>
            <a:noFill/>
            <a:ln w="28575">
              <a:solidFill>
                <a:srgbClr val="FF0000"/>
              </a:solidFill>
              <a:round/>
              <a:headEnd/>
              <a:tailEnd type="stealth" w="lg" len="lg"/>
            </a:ln>
          </p:spPr>
          <p:txBody>
            <a:bodyPr>
              <a:spAutoFit/>
            </a:bodyPr>
            <a:lstStyle/>
            <a:p>
              <a:endParaRPr lang="en-US"/>
            </a:p>
          </p:txBody>
        </p:sp>
        <p:sp>
          <p:nvSpPr>
            <p:cNvPr id="161808" name="Line 17"/>
            <p:cNvSpPr>
              <a:spLocks noChangeShapeType="1"/>
            </p:cNvSpPr>
            <p:nvPr/>
          </p:nvSpPr>
          <p:spPr bwMode="auto">
            <a:xfrm>
              <a:off x="1536" y="864"/>
              <a:ext cx="0" cy="384"/>
            </a:xfrm>
            <a:prstGeom prst="line">
              <a:avLst/>
            </a:prstGeom>
            <a:noFill/>
            <a:ln w="28575">
              <a:solidFill>
                <a:srgbClr val="FF0000"/>
              </a:solidFill>
              <a:round/>
              <a:headEnd type="stealth" w="lg" len="lg"/>
              <a:tailEnd type="none" w="lg" len="lg"/>
            </a:ln>
          </p:spPr>
          <p:txBody>
            <a:bodyPr>
              <a:spAutoFit/>
            </a:bodyPr>
            <a:lstStyle/>
            <a:p>
              <a:endParaRPr lang="en-US"/>
            </a:p>
          </p:txBody>
        </p:sp>
      </p:grpSp>
      <p:grpSp>
        <p:nvGrpSpPr>
          <p:cNvPr id="5" name="Group 18"/>
          <p:cNvGrpSpPr>
            <a:grpSpLocks/>
          </p:cNvGrpSpPr>
          <p:nvPr/>
        </p:nvGrpSpPr>
        <p:grpSpPr bwMode="auto">
          <a:xfrm>
            <a:off x="1066800" y="1355725"/>
            <a:ext cx="2438400" cy="1844675"/>
            <a:chOff x="672" y="854"/>
            <a:chExt cx="1536" cy="1162"/>
          </a:xfrm>
        </p:grpSpPr>
        <p:sp>
          <p:nvSpPr>
            <p:cNvPr id="161799" name="Line 19"/>
            <p:cNvSpPr>
              <a:spLocks noChangeShapeType="1"/>
            </p:cNvSpPr>
            <p:nvPr/>
          </p:nvSpPr>
          <p:spPr bwMode="auto">
            <a:xfrm>
              <a:off x="1056" y="2016"/>
              <a:ext cx="1152" cy="0"/>
            </a:xfrm>
            <a:prstGeom prst="line">
              <a:avLst/>
            </a:prstGeom>
            <a:noFill/>
            <a:ln w="38100">
              <a:solidFill>
                <a:srgbClr val="FF0000"/>
              </a:solidFill>
              <a:round/>
              <a:headEnd/>
              <a:tailEnd/>
            </a:ln>
          </p:spPr>
          <p:txBody>
            <a:bodyPr>
              <a:spAutoFit/>
            </a:bodyPr>
            <a:lstStyle/>
            <a:p>
              <a:endParaRPr lang="en-US"/>
            </a:p>
          </p:txBody>
        </p:sp>
        <p:sp>
          <p:nvSpPr>
            <p:cNvPr id="161800" name="Line 20"/>
            <p:cNvSpPr>
              <a:spLocks noChangeShapeType="1"/>
            </p:cNvSpPr>
            <p:nvPr/>
          </p:nvSpPr>
          <p:spPr bwMode="auto">
            <a:xfrm>
              <a:off x="1056" y="854"/>
              <a:ext cx="1152" cy="0"/>
            </a:xfrm>
            <a:prstGeom prst="line">
              <a:avLst/>
            </a:prstGeom>
            <a:noFill/>
            <a:ln w="38100">
              <a:solidFill>
                <a:srgbClr val="FF0000"/>
              </a:solidFill>
              <a:round/>
              <a:headEnd/>
              <a:tailEnd/>
            </a:ln>
          </p:spPr>
          <p:txBody>
            <a:bodyPr>
              <a:spAutoFit/>
            </a:bodyPr>
            <a:lstStyle/>
            <a:p>
              <a:endParaRPr lang="en-US"/>
            </a:p>
          </p:txBody>
        </p:sp>
        <p:sp>
          <p:nvSpPr>
            <p:cNvPr id="161801" name="Text Box 21"/>
            <p:cNvSpPr txBox="1">
              <a:spLocks noChangeArrowheads="1"/>
            </p:cNvSpPr>
            <p:nvPr/>
          </p:nvSpPr>
          <p:spPr bwMode="auto">
            <a:xfrm>
              <a:off x="672" y="1248"/>
              <a:ext cx="1200" cy="268"/>
            </a:xfrm>
            <a:prstGeom prst="rect">
              <a:avLst/>
            </a:prstGeom>
            <a:solidFill>
              <a:schemeClr val="bg1"/>
            </a:solidFill>
            <a:ln w="28575">
              <a:solidFill>
                <a:srgbClr val="FF0000"/>
              </a:solidFill>
              <a:miter lim="800000"/>
              <a:headEnd/>
              <a:tailEnd/>
            </a:ln>
          </p:spPr>
          <p:txBody>
            <a:bodyPr>
              <a:spAutoFit/>
            </a:bodyPr>
            <a:lstStyle/>
            <a:p>
              <a:pPr algn="ctr" eaLnBrk="0" hangingPunct="0">
                <a:spcBef>
                  <a:spcPct val="50000"/>
                </a:spcBef>
              </a:pPr>
              <a:r>
                <a:rPr lang="en-US" sz="2000"/>
                <a:t>- 34 %</a:t>
              </a:r>
              <a:endParaRPr lang="en-US" sz="2000" baseline="30000"/>
            </a:p>
          </p:txBody>
        </p:sp>
        <p:sp>
          <p:nvSpPr>
            <p:cNvPr id="161802" name="Line 22"/>
            <p:cNvSpPr>
              <a:spLocks noChangeShapeType="1"/>
            </p:cNvSpPr>
            <p:nvPr/>
          </p:nvSpPr>
          <p:spPr bwMode="auto">
            <a:xfrm>
              <a:off x="1536" y="1526"/>
              <a:ext cx="0" cy="480"/>
            </a:xfrm>
            <a:prstGeom prst="line">
              <a:avLst/>
            </a:prstGeom>
            <a:noFill/>
            <a:ln w="28575">
              <a:solidFill>
                <a:srgbClr val="FF0000"/>
              </a:solidFill>
              <a:round/>
              <a:headEnd/>
              <a:tailEnd type="stealth" w="lg" len="lg"/>
            </a:ln>
          </p:spPr>
          <p:txBody>
            <a:bodyPr>
              <a:spAutoFit/>
            </a:bodyPr>
            <a:lstStyle/>
            <a:p>
              <a:endParaRPr lang="en-US"/>
            </a:p>
          </p:txBody>
        </p:sp>
        <p:sp>
          <p:nvSpPr>
            <p:cNvPr id="161803" name="Line 23"/>
            <p:cNvSpPr>
              <a:spLocks noChangeShapeType="1"/>
            </p:cNvSpPr>
            <p:nvPr/>
          </p:nvSpPr>
          <p:spPr bwMode="auto">
            <a:xfrm>
              <a:off x="1536" y="864"/>
              <a:ext cx="0" cy="384"/>
            </a:xfrm>
            <a:prstGeom prst="line">
              <a:avLst/>
            </a:prstGeom>
            <a:noFill/>
            <a:ln w="28575">
              <a:solidFill>
                <a:srgbClr val="FF0000"/>
              </a:solidFill>
              <a:round/>
              <a:headEnd type="stealth" w="lg" len="lg"/>
              <a:tailEnd type="none" w="lg" len="lg"/>
            </a:ln>
          </p:spPr>
          <p:txBody>
            <a:bodyPr>
              <a:spAutoFit/>
            </a:bodyPr>
            <a:lstStyle/>
            <a:p>
              <a:endParaRPr lang="en-US"/>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p:cNvPicPr>
            <a:picLocks noChangeAspect="1" noChangeArrowheads="1"/>
          </p:cNvPicPr>
          <p:nvPr/>
        </p:nvPicPr>
        <p:blipFill>
          <a:blip r:embed="rId3" cstate="print"/>
          <a:srcRect/>
          <a:stretch>
            <a:fillRect/>
          </a:stretch>
        </p:blipFill>
        <p:spPr bwMode="auto">
          <a:xfrm>
            <a:off x="1471613" y="33338"/>
            <a:ext cx="6200775" cy="6791325"/>
          </a:xfrm>
          <a:prstGeom prst="rect">
            <a:avLst/>
          </a:prstGeom>
          <a:noFill/>
          <a:ln w="38100">
            <a:noFill/>
            <a:miter lim="800000"/>
            <a:headEnd/>
            <a:tailEnd type="none" w="lg" len="lg"/>
          </a:ln>
        </p:spPr>
      </p:pic>
      <p:sp>
        <p:nvSpPr>
          <p:cNvPr id="162819" name="Rectangle 2"/>
          <p:cNvSpPr>
            <a:spLocks noChangeArrowheads="1"/>
          </p:cNvSpPr>
          <p:nvPr/>
        </p:nvSpPr>
        <p:spPr bwMode="auto">
          <a:xfrm>
            <a:off x="6596063" y="1168400"/>
            <a:ext cx="1060450" cy="5653088"/>
          </a:xfrm>
          <a:prstGeom prst="rect">
            <a:avLst/>
          </a:prstGeom>
          <a:solidFill>
            <a:schemeClr val="bg1"/>
          </a:solidFill>
          <a:ln w="38100" algn="ctr">
            <a:solidFill>
              <a:schemeClr val="bg1"/>
            </a:solidFill>
            <a:round/>
            <a:headEnd/>
            <a:tailEnd type="stealth" w="lg" len="lg"/>
          </a:ln>
        </p:spPr>
        <p:txBody>
          <a:bodyPr/>
          <a:lstStyle/>
          <a:p>
            <a:endParaRPr lang="en-US"/>
          </a:p>
        </p:txBody>
      </p:sp>
      <p:grpSp>
        <p:nvGrpSpPr>
          <p:cNvPr id="2" name="Group 8"/>
          <p:cNvGrpSpPr>
            <a:grpSpLocks/>
          </p:cNvGrpSpPr>
          <p:nvPr/>
        </p:nvGrpSpPr>
        <p:grpSpPr bwMode="auto">
          <a:xfrm>
            <a:off x="1763713" y="2765425"/>
            <a:ext cx="4716462" cy="1016000"/>
            <a:chOff x="1763487" y="2764971"/>
            <a:chExt cx="4717142" cy="1015993"/>
          </a:xfrm>
        </p:grpSpPr>
        <p:sp>
          <p:nvSpPr>
            <p:cNvPr id="162821" name="Rectangle 3"/>
            <p:cNvSpPr>
              <a:spLocks noChangeArrowheads="1"/>
            </p:cNvSpPr>
            <p:nvPr/>
          </p:nvSpPr>
          <p:spPr bwMode="auto">
            <a:xfrm>
              <a:off x="3062514" y="2764971"/>
              <a:ext cx="3418115" cy="224972"/>
            </a:xfrm>
            <a:prstGeom prst="rect">
              <a:avLst/>
            </a:prstGeom>
            <a:solidFill>
              <a:srgbClr val="FFFF00">
                <a:alpha val="27058"/>
              </a:srgbClr>
            </a:solidFill>
            <a:ln w="38100" algn="ctr">
              <a:noFill/>
              <a:round/>
              <a:headEnd/>
              <a:tailEnd type="stealth" w="lg" len="lg"/>
            </a:ln>
          </p:spPr>
          <p:txBody>
            <a:bodyPr/>
            <a:lstStyle/>
            <a:p>
              <a:endParaRPr lang="en-US"/>
            </a:p>
          </p:txBody>
        </p:sp>
        <p:sp>
          <p:nvSpPr>
            <p:cNvPr id="162822" name="Rectangle 4"/>
            <p:cNvSpPr>
              <a:spLocks noChangeArrowheads="1"/>
            </p:cNvSpPr>
            <p:nvPr/>
          </p:nvSpPr>
          <p:spPr bwMode="auto">
            <a:xfrm>
              <a:off x="1763487" y="2975427"/>
              <a:ext cx="4702628" cy="616859"/>
            </a:xfrm>
            <a:prstGeom prst="rect">
              <a:avLst/>
            </a:prstGeom>
            <a:solidFill>
              <a:srgbClr val="FFFF00">
                <a:alpha val="27058"/>
              </a:srgbClr>
            </a:solidFill>
            <a:ln w="38100" algn="ctr">
              <a:noFill/>
              <a:round/>
              <a:headEnd/>
              <a:tailEnd type="stealth" w="lg" len="lg"/>
            </a:ln>
          </p:spPr>
          <p:txBody>
            <a:bodyPr/>
            <a:lstStyle/>
            <a:p>
              <a:endParaRPr lang="en-US"/>
            </a:p>
          </p:txBody>
        </p:sp>
        <p:sp>
          <p:nvSpPr>
            <p:cNvPr id="162823" name="Rectangle 6"/>
            <p:cNvSpPr>
              <a:spLocks noChangeArrowheads="1"/>
            </p:cNvSpPr>
            <p:nvPr/>
          </p:nvSpPr>
          <p:spPr bwMode="auto">
            <a:xfrm>
              <a:off x="1792521" y="3599535"/>
              <a:ext cx="943422" cy="181429"/>
            </a:xfrm>
            <a:prstGeom prst="rect">
              <a:avLst/>
            </a:prstGeom>
            <a:solidFill>
              <a:srgbClr val="FFFF00">
                <a:alpha val="27058"/>
              </a:srgbClr>
            </a:solidFill>
            <a:ln w="38100" algn="ctr">
              <a:noFill/>
              <a:round/>
              <a:headEnd/>
              <a:tailEnd type="stealth" w="lg" len="lg"/>
            </a:ln>
          </p:spPr>
          <p:txBody>
            <a:bodyPr/>
            <a:lstStyle/>
            <a:p>
              <a:endParaRPr lang="en-US"/>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609600"/>
            <a:ext cx="7924800" cy="5016758"/>
          </a:xfrm>
          <a:prstGeom prst="rect">
            <a:avLst/>
          </a:prstGeom>
          <a:noFill/>
        </p:spPr>
        <p:txBody>
          <a:bodyPr wrap="square" rtlCol="0">
            <a:spAutoFit/>
          </a:bodyPr>
          <a:lstStyle/>
          <a:p>
            <a:pPr algn="ctr"/>
            <a:r>
              <a:rPr lang="en-US" sz="4000" b="1" dirty="0" smtClean="0"/>
              <a:t>Global Warming in 10 Words</a:t>
            </a:r>
          </a:p>
          <a:p>
            <a:endParaRPr lang="en-US" sz="4000" dirty="0" smtClean="0"/>
          </a:p>
          <a:p>
            <a:pPr marL="1828800">
              <a:spcAft>
                <a:spcPts val="1200"/>
              </a:spcAft>
            </a:pPr>
            <a:r>
              <a:rPr lang="en-US" sz="4000" dirty="0" smtClean="0">
                <a:solidFill>
                  <a:schemeClr val="accent2"/>
                </a:solidFill>
              </a:rPr>
              <a:t>It’s real.</a:t>
            </a:r>
          </a:p>
          <a:p>
            <a:pPr marL="1828800">
              <a:spcAft>
                <a:spcPts val="1200"/>
              </a:spcAft>
            </a:pPr>
            <a:r>
              <a:rPr lang="en-US" sz="4000" dirty="0" smtClean="0">
                <a:solidFill>
                  <a:schemeClr val="accent2"/>
                </a:solidFill>
              </a:rPr>
              <a:t>It’s us.</a:t>
            </a:r>
          </a:p>
          <a:p>
            <a:pPr marL="1828800">
              <a:spcAft>
                <a:spcPts val="1200"/>
              </a:spcAft>
            </a:pPr>
            <a:r>
              <a:rPr lang="en-US" sz="4000" dirty="0" smtClean="0">
                <a:solidFill>
                  <a:schemeClr val="accent2"/>
                </a:solidFill>
              </a:rPr>
              <a:t>It’s bad.</a:t>
            </a:r>
            <a:endParaRPr lang="en-US" sz="4000" smtClean="0">
              <a:solidFill>
                <a:schemeClr val="accent2"/>
              </a:solidFill>
            </a:endParaRPr>
          </a:p>
          <a:p>
            <a:pPr marL="1828800">
              <a:spcAft>
                <a:spcPts val="1200"/>
              </a:spcAft>
            </a:pPr>
            <a:r>
              <a:rPr lang="en-US" sz="4000" smtClean="0">
                <a:solidFill>
                  <a:schemeClr val="accent2"/>
                </a:solidFill>
              </a:rPr>
              <a:t>Scientists </a:t>
            </a:r>
            <a:r>
              <a:rPr lang="en-US" sz="4000" dirty="0" smtClean="0">
                <a:solidFill>
                  <a:schemeClr val="accent2"/>
                </a:solidFill>
              </a:rPr>
              <a:t>agree.</a:t>
            </a:r>
          </a:p>
          <a:p>
            <a:pPr marL="1828800">
              <a:spcAft>
                <a:spcPts val="1200"/>
              </a:spcAft>
            </a:pPr>
            <a:r>
              <a:rPr lang="en-US" sz="4000" dirty="0" smtClean="0">
                <a:solidFill>
                  <a:schemeClr val="accent2"/>
                </a:solidFill>
              </a:rPr>
              <a:t>There’s hope.</a:t>
            </a:r>
            <a:endParaRPr lang="en-US" sz="4000" dirty="0">
              <a:solidFill>
                <a:schemeClr val="accent2"/>
              </a:solidFill>
            </a:endParaRPr>
          </a:p>
        </p:txBody>
      </p:sp>
      <p:sp>
        <p:nvSpPr>
          <p:cNvPr id="5" name="TextBox 4"/>
          <p:cNvSpPr txBox="1"/>
          <p:nvPr/>
        </p:nvSpPr>
        <p:spPr>
          <a:xfrm>
            <a:off x="2057400" y="6324600"/>
            <a:ext cx="3733800" cy="338554"/>
          </a:xfrm>
          <a:prstGeom prst="rect">
            <a:avLst/>
          </a:prstGeom>
          <a:noFill/>
        </p:spPr>
        <p:txBody>
          <a:bodyPr wrap="square" rtlCol="0">
            <a:spAutoFit/>
          </a:bodyPr>
          <a:lstStyle/>
          <a:p>
            <a:r>
              <a:rPr lang="en-US" sz="1600" dirty="0" smtClean="0">
                <a:solidFill>
                  <a:srgbClr val="FFFF00"/>
                </a:solidFill>
              </a:rPr>
              <a:t>Anthony </a:t>
            </a:r>
            <a:r>
              <a:rPr lang="en-US" sz="1600" dirty="0" err="1" smtClean="0">
                <a:solidFill>
                  <a:srgbClr val="FFFF00"/>
                </a:solidFill>
              </a:rPr>
              <a:t>Leiserowitz</a:t>
            </a:r>
            <a:r>
              <a:rPr lang="en-US" sz="1600" dirty="0" smtClean="0">
                <a:solidFill>
                  <a:srgbClr val="FFFF00"/>
                </a:solidFill>
              </a:rPr>
              <a:t>, Yale University  </a:t>
            </a:r>
            <a:endParaRPr lang="en-US" sz="1600" dirty="0">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spanish solar tower, seville green electricity, Sevilla PV, Europe’s First, Solucar, photovoltaics, solar powar in Spain, Seveille Solar power tower"/>
          <p:cNvPicPr>
            <a:picLocks noChangeAspect="1" noChangeArrowheads="1"/>
          </p:cNvPicPr>
          <p:nvPr/>
        </p:nvPicPr>
        <p:blipFill>
          <a:blip r:embed="rId3" cstate="print"/>
          <a:srcRect/>
          <a:stretch>
            <a:fillRect/>
          </a:stretch>
        </p:blipFill>
        <p:spPr bwMode="auto">
          <a:xfrm>
            <a:off x="5562600" y="3692525"/>
            <a:ext cx="3438525" cy="2098675"/>
          </a:xfrm>
          <a:prstGeom prst="rect">
            <a:avLst/>
          </a:prstGeom>
          <a:noFill/>
          <a:ln w="9525">
            <a:noFill/>
            <a:miter lim="800000"/>
            <a:headEnd/>
            <a:tailEnd/>
          </a:ln>
        </p:spPr>
      </p:pic>
      <p:pic>
        <p:nvPicPr>
          <p:cNvPr id="163843" name="Picture 3" descr="Nevada Solar One"/>
          <p:cNvPicPr>
            <a:picLocks noChangeAspect="1" noChangeArrowheads="1"/>
          </p:cNvPicPr>
          <p:nvPr/>
        </p:nvPicPr>
        <p:blipFill>
          <a:blip r:embed="rId4" cstate="print"/>
          <a:srcRect/>
          <a:stretch>
            <a:fillRect/>
          </a:stretch>
        </p:blipFill>
        <p:spPr bwMode="auto">
          <a:xfrm>
            <a:off x="3248025" y="1295400"/>
            <a:ext cx="1704975" cy="1905000"/>
          </a:xfrm>
          <a:prstGeom prst="rect">
            <a:avLst/>
          </a:prstGeom>
          <a:noFill/>
          <a:ln w="9525">
            <a:noFill/>
            <a:miter lim="800000"/>
            <a:headEnd/>
            <a:tailEnd/>
          </a:ln>
        </p:spPr>
      </p:pic>
      <p:pic>
        <p:nvPicPr>
          <p:cNvPr id="163844" name="Picture 4" descr="Seville Solar Power Tower"/>
          <p:cNvPicPr>
            <a:picLocks noChangeAspect="1" noChangeArrowheads="1"/>
          </p:cNvPicPr>
          <p:nvPr/>
        </p:nvPicPr>
        <p:blipFill>
          <a:blip r:embed="rId5" cstate="print"/>
          <a:srcRect/>
          <a:stretch>
            <a:fillRect/>
          </a:stretch>
        </p:blipFill>
        <p:spPr bwMode="auto">
          <a:xfrm>
            <a:off x="2209800" y="3733800"/>
            <a:ext cx="2752725" cy="2057400"/>
          </a:xfrm>
          <a:prstGeom prst="rect">
            <a:avLst/>
          </a:prstGeom>
          <a:noFill/>
          <a:ln w="9525">
            <a:noFill/>
            <a:miter lim="800000"/>
            <a:headEnd/>
            <a:tailEnd/>
          </a:ln>
        </p:spPr>
      </p:pic>
      <p:sp>
        <p:nvSpPr>
          <p:cNvPr id="163845" name="Text Box 5"/>
          <p:cNvSpPr txBox="1">
            <a:spLocks noChangeArrowheads="1"/>
          </p:cNvSpPr>
          <p:nvPr/>
        </p:nvSpPr>
        <p:spPr bwMode="auto">
          <a:xfrm>
            <a:off x="76200" y="1952625"/>
            <a:ext cx="2590800" cy="714375"/>
          </a:xfrm>
          <a:prstGeom prst="rect">
            <a:avLst/>
          </a:prstGeom>
          <a:solidFill>
            <a:schemeClr val="bg1"/>
          </a:solidFill>
          <a:ln w="12700">
            <a:solidFill>
              <a:schemeClr val="tx1"/>
            </a:solidFill>
            <a:miter lim="800000"/>
            <a:headEnd/>
            <a:tailEnd/>
          </a:ln>
        </p:spPr>
        <p:txBody>
          <a:bodyPr>
            <a:spAutoFit/>
          </a:bodyPr>
          <a:lstStyle/>
          <a:p>
            <a:pPr algn="ctr">
              <a:spcBef>
                <a:spcPct val="50000"/>
              </a:spcBef>
            </a:pPr>
            <a:r>
              <a:rPr lang="en-US" sz="2000"/>
              <a:t>Nevada Solar One</a:t>
            </a:r>
            <a:br>
              <a:rPr lang="en-US" sz="2000"/>
            </a:br>
            <a:r>
              <a:rPr lang="en-US" sz="2000"/>
              <a:t>64 MW</a:t>
            </a:r>
          </a:p>
        </p:txBody>
      </p:sp>
      <p:sp>
        <p:nvSpPr>
          <p:cNvPr id="163846" name="Text Box 6"/>
          <p:cNvSpPr txBox="1">
            <a:spLocks noChangeArrowheads="1"/>
          </p:cNvSpPr>
          <p:nvPr/>
        </p:nvSpPr>
        <p:spPr bwMode="auto">
          <a:xfrm>
            <a:off x="76200" y="4114800"/>
            <a:ext cx="1981200" cy="1019175"/>
          </a:xfrm>
          <a:prstGeom prst="rect">
            <a:avLst/>
          </a:prstGeom>
          <a:solidFill>
            <a:schemeClr val="bg1"/>
          </a:solidFill>
          <a:ln w="12700">
            <a:solidFill>
              <a:schemeClr val="tx1"/>
            </a:solidFill>
            <a:miter lim="800000"/>
            <a:headEnd/>
            <a:tailEnd/>
          </a:ln>
        </p:spPr>
        <p:txBody>
          <a:bodyPr>
            <a:spAutoFit/>
          </a:bodyPr>
          <a:lstStyle/>
          <a:p>
            <a:pPr algn="ctr">
              <a:spcBef>
                <a:spcPct val="50000"/>
              </a:spcBef>
            </a:pPr>
            <a:r>
              <a:rPr lang="en-US" sz="2000"/>
              <a:t>Seville, Spain</a:t>
            </a:r>
            <a:br>
              <a:rPr lang="en-US" sz="2000"/>
            </a:br>
            <a:r>
              <a:rPr lang="en-US" sz="2000"/>
              <a:t>Solar Tower</a:t>
            </a:r>
            <a:br>
              <a:rPr lang="en-US" sz="2000"/>
            </a:br>
            <a:r>
              <a:rPr lang="en-US" sz="2000"/>
              <a:t>11 MW</a:t>
            </a:r>
          </a:p>
        </p:txBody>
      </p:sp>
      <p:sp>
        <p:nvSpPr>
          <p:cNvPr id="163847" name="Text Box 7"/>
          <p:cNvSpPr txBox="1">
            <a:spLocks noChangeArrowheads="1"/>
          </p:cNvSpPr>
          <p:nvPr/>
        </p:nvSpPr>
        <p:spPr bwMode="auto">
          <a:xfrm>
            <a:off x="457200" y="5927725"/>
            <a:ext cx="8686800" cy="244475"/>
          </a:xfrm>
          <a:prstGeom prst="rect">
            <a:avLst/>
          </a:prstGeom>
          <a:solidFill>
            <a:schemeClr val="bg1"/>
          </a:solidFill>
          <a:ln w="9525">
            <a:noFill/>
            <a:miter lim="800000"/>
            <a:headEnd/>
            <a:tailEnd/>
          </a:ln>
        </p:spPr>
        <p:txBody>
          <a:bodyPr>
            <a:spAutoFit/>
          </a:bodyPr>
          <a:lstStyle/>
          <a:p>
            <a:pPr>
              <a:tabLst>
                <a:tab pos="8729663" algn="r"/>
              </a:tabLst>
            </a:pPr>
            <a:r>
              <a:rPr lang="en-US" sz="1000"/>
              <a:t>http://www.electronichealing.co.uk/articles/solar_power_tower_spain.htm	http://judykitsune.wordpress.com/2007/09/12/solar-seville/</a:t>
            </a:r>
          </a:p>
        </p:txBody>
      </p:sp>
      <p:sp>
        <p:nvSpPr>
          <p:cNvPr id="163848" name="Text Box 8"/>
          <p:cNvSpPr txBox="1">
            <a:spLocks noChangeArrowheads="1"/>
          </p:cNvSpPr>
          <p:nvPr/>
        </p:nvSpPr>
        <p:spPr bwMode="auto">
          <a:xfrm>
            <a:off x="5410200" y="2209800"/>
            <a:ext cx="3505200" cy="701675"/>
          </a:xfrm>
          <a:prstGeom prst="rect">
            <a:avLst/>
          </a:prstGeom>
          <a:noFill/>
          <a:ln w="9525">
            <a:noFill/>
            <a:miter lim="800000"/>
            <a:headEnd/>
            <a:tailEnd/>
          </a:ln>
        </p:spPr>
        <p:txBody>
          <a:bodyPr>
            <a:spAutoFit/>
          </a:bodyPr>
          <a:lstStyle/>
          <a:p>
            <a:pPr algn="ctr">
              <a:spcBef>
                <a:spcPct val="50000"/>
              </a:spcBef>
            </a:pPr>
            <a:r>
              <a:rPr lang="en-US" sz="2000"/>
              <a:t>Solar steam generators requiring direct solar</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p:cNvPicPr>
            <a:picLocks noChangeAspect="1" noChangeArrowheads="1"/>
          </p:cNvPicPr>
          <p:nvPr/>
        </p:nvPicPr>
        <p:blipFill>
          <a:blip r:embed="rId3" cstate="print"/>
          <a:srcRect/>
          <a:stretch>
            <a:fillRect/>
          </a:stretch>
        </p:blipFill>
        <p:spPr bwMode="auto">
          <a:xfrm>
            <a:off x="1382713" y="96838"/>
            <a:ext cx="6378575" cy="5286375"/>
          </a:xfrm>
          <a:prstGeom prst="rect">
            <a:avLst/>
          </a:prstGeom>
          <a:noFill/>
          <a:ln w="38100">
            <a:noFill/>
            <a:miter lim="800000"/>
            <a:headEnd/>
            <a:tailEnd type="none" w="lg" len="lg"/>
          </a:ln>
        </p:spPr>
      </p:pic>
      <p:sp>
        <p:nvSpPr>
          <p:cNvPr id="164867" name="Text Box 3"/>
          <p:cNvSpPr txBox="1">
            <a:spLocks noChangeArrowheads="1"/>
          </p:cNvSpPr>
          <p:nvPr/>
        </p:nvSpPr>
        <p:spPr bwMode="auto">
          <a:xfrm>
            <a:off x="307975" y="5486400"/>
            <a:ext cx="8435975" cy="581025"/>
          </a:xfrm>
          <a:prstGeom prst="rect">
            <a:avLst/>
          </a:prstGeom>
          <a:noFill/>
          <a:ln w="38100">
            <a:noFill/>
            <a:miter lim="800000"/>
            <a:headEnd/>
            <a:tailEnd type="none" w="lg" len="lg"/>
          </a:ln>
        </p:spPr>
        <p:txBody>
          <a:bodyPr>
            <a:spAutoFit/>
          </a:bodyPr>
          <a:lstStyle/>
          <a:p>
            <a:pPr algn="ctr"/>
            <a:r>
              <a:rPr lang="en-US" sz="1600"/>
              <a:t>Output of solar electric generating systems (SEGS) solar thermal power plants in California (9 with a combined capacity of 354 peak MW).  (Murphy, 2009, </a:t>
            </a:r>
            <a:r>
              <a:rPr lang="en-US" sz="1600" i="1"/>
              <a:t>ES&amp;T</a:t>
            </a:r>
            <a:r>
              <a:rPr lang="en-US" sz="1600"/>
              <a:t>)</a:t>
            </a:r>
          </a:p>
        </p:txBody>
      </p:sp>
      <p:grpSp>
        <p:nvGrpSpPr>
          <p:cNvPr id="2" name="Group 4"/>
          <p:cNvGrpSpPr>
            <a:grpSpLocks/>
          </p:cNvGrpSpPr>
          <p:nvPr/>
        </p:nvGrpSpPr>
        <p:grpSpPr bwMode="auto">
          <a:xfrm>
            <a:off x="1538288" y="955675"/>
            <a:ext cx="2438400" cy="1266825"/>
            <a:chOff x="672" y="854"/>
            <a:chExt cx="1536" cy="1162"/>
          </a:xfrm>
        </p:grpSpPr>
        <p:sp>
          <p:nvSpPr>
            <p:cNvPr id="164869" name="Line 5"/>
            <p:cNvSpPr>
              <a:spLocks noChangeShapeType="1"/>
            </p:cNvSpPr>
            <p:nvPr/>
          </p:nvSpPr>
          <p:spPr bwMode="auto">
            <a:xfrm>
              <a:off x="1056" y="2016"/>
              <a:ext cx="1152" cy="0"/>
            </a:xfrm>
            <a:prstGeom prst="line">
              <a:avLst/>
            </a:prstGeom>
            <a:noFill/>
            <a:ln w="38100">
              <a:solidFill>
                <a:schemeClr val="accent2"/>
              </a:solidFill>
              <a:round/>
              <a:headEnd/>
              <a:tailEnd/>
            </a:ln>
          </p:spPr>
          <p:txBody>
            <a:bodyPr>
              <a:spAutoFit/>
            </a:bodyPr>
            <a:lstStyle/>
            <a:p>
              <a:endParaRPr lang="en-US"/>
            </a:p>
          </p:txBody>
        </p:sp>
        <p:sp>
          <p:nvSpPr>
            <p:cNvPr id="164870" name="Line 6"/>
            <p:cNvSpPr>
              <a:spLocks noChangeShapeType="1"/>
            </p:cNvSpPr>
            <p:nvPr/>
          </p:nvSpPr>
          <p:spPr bwMode="auto">
            <a:xfrm>
              <a:off x="1056" y="854"/>
              <a:ext cx="1152" cy="0"/>
            </a:xfrm>
            <a:prstGeom prst="line">
              <a:avLst/>
            </a:prstGeom>
            <a:noFill/>
            <a:ln w="38100">
              <a:solidFill>
                <a:schemeClr val="accent2"/>
              </a:solidFill>
              <a:round/>
              <a:headEnd/>
              <a:tailEnd/>
            </a:ln>
          </p:spPr>
          <p:txBody>
            <a:bodyPr>
              <a:spAutoFit/>
            </a:bodyPr>
            <a:lstStyle/>
            <a:p>
              <a:endParaRPr lang="en-US"/>
            </a:p>
          </p:txBody>
        </p:sp>
        <p:sp>
          <p:nvSpPr>
            <p:cNvPr id="164871" name="Text Box 7"/>
            <p:cNvSpPr txBox="1">
              <a:spLocks noChangeArrowheads="1"/>
            </p:cNvSpPr>
            <p:nvPr/>
          </p:nvSpPr>
          <p:spPr bwMode="auto">
            <a:xfrm>
              <a:off x="672" y="1249"/>
              <a:ext cx="1200" cy="390"/>
            </a:xfrm>
            <a:prstGeom prst="rect">
              <a:avLst/>
            </a:prstGeom>
            <a:solidFill>
              <a:schemeClr val="bg1"/>
            </a:solidFill>
            <a:ln w="28575">
              <a:solidFill>
                <a:schemeClr val="accent2"/>
              </a:solidFill>
              <a:miter lim="800000"/>
              <a:headEnd/>
              <a:tailEnd/>
            </a:ln>
          </p:spPr>
          <p:txBody>
            <a:bodyPr>
              <a:spAutoFit/>
            </a:bodyPr>
            <a:lstStyle/>
            <a:p>
              <a:pPr algn="ctr" eaLnBrk="0" hangingPunct="0">
                <a:spcBef>
                  <a:spcPct val="50000"/>
                </a:spcBef>
              </a:pPr>
              <a:r>
                <a:rPr lang="en-US" sz="2000">
                  <a:solidFill>
                    <a:schemeClr val="accent2"/>
                  </a:solidFill>
                </a:rPr>
                <a:t>- 34 %</a:t>
              </a:r>
              <a:endParaRPr lang="en-US" sz="2000" baseline="30000">
                <a:solidFill>
                  <a:schemeClr val="accent2"/>
                </a:solidFill>
              </a:endParaRPr>
            </a:p>
          </p:txBody>
        </p:sp>
        <p:sp>
          <p:nvSpPr>
            <p:cNvPr id="164872" name="Line 8"/>
            <p:cNvSpPr>
              <a:spLocks noChangeShapeType="1"/>
            </p:cNvSpPr>
            <p:nvPr/>
          </p:nvSpPr>
          <p:spPr bwMode="auto">
            <a:xfrm>
              <a:off x="1536" y="1526"/>
              <a:ext cx="0" cy="480"/>
            </a:xfrm>
            <a:prstGeom prst="line">
              <a:avLst/>
            </a:prstGeom>
            <a:noFill/>
            <a:ln w="28575">
              <a:solidFill>
                <a:schemeClr val="accent2"/>
              </a:solidFill>
              <a:round/>
              <a:headEnd/>
              <a:tailEnd type="stealth" w="lg" len="lg"/>
            </a:ln>
          </p:spPr>
          <p:txBody>
            <a:bodyPr>
              <a:spAutoFit/>
            </a:bodyPr>
            <a:lstStyle/>
            <a:p>
              <a:endParaRPr lang="en-US"/>
            </a:p>
          </p:txBody>
        </p:sp>
        <p:sp>
          <p:nvSpPr>
            <p:cNvPr id="164873" name="Line 9"/>
            <p:cNvSpPr>
              <a:spLocks noChangeShapeType="1"/>
            </p:cNvSpPr>
            <p:nvPr/>
          </p:nvSpPr>
          <p:spPr bwMode="auto">
            <a:xfrm>
              <a:off x="1536" y="864"/>
              <a:ext cx="0" cy="384"/>
            </a:xfrm>
            <a:prstGeom prst="line">
              <a:avLst/>
            </a:prstGeom>
            <a:noFill/>
            <a:ln w="28575">
              <a:solidFill>
                <a:schemeClr val="accent2"/>
              </a:solidFill>
              <a:round/>
              <a:headEnd type="stealth" w="lg" len="lg"/>
              <a:tailEnd type="none" w="lg" len="lg"/>
            </a:ln>
          </p:spPr>
          <p:txBody>
            <a:bodyPr>
              <a:spAutoFit/>
            </a:bodyPr>
            <a:lstStyle/>
            <a:p>
              <a:endParaRPr lang="en-US"/>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5890" name="Text Box 2"/>
          <p:cNvSpPr txBox="1">
            <a:spLocks noChangeArrowheads="1"/>
          </p:cNvSpPr>
          <p:nvPr/>
        </p:nvSpPr>
        <p:spPr bwMode="auto">
          <a:xfrm>
            <a:off x="1143000" y="0"/>
            <a:ext cx="6858000" cy="457200"/>
          </a:xfrm>
          <a:prstGeom prst="rect">
            <a:avLst/>
          </a:prstGeom>
          <a:noFill/>
          <a:ln w="9525">
            <a:noFill/>
            <a:miter lim="800000"/>
            <a:headEnd/>
            <a:tailEnd/>
          </a:ln>
        </p:spPr>
        <p:txBody>
          <a:bodyPr>
            <a:spAutoFit/>
          </a:bodyPr>
          <a:lstStyle/>
          <a:p>
            <a:pPr algn="ctr">
              <a:spcBef>
                <a:spcPct val="50000"/>
              </a:spcBef>
            </a:pPr>
            <a:r>
              <a:rPr lang="en-US" b="1">
                <a:solidFill>
                  <a:schemeClr val="accent2"/>
                </a:solidFill>
              </a:rPr>
              <a:t>Reasons geoengineering may be a bad idea</a:t>
            </a:r>
          </a:p>
        </p:txBody>
      </p:sp>
      <p:sp>
        <p:nvSpPr>
          <p:cNvPr id="165891" name="Text Box 3"/>
          <p:cNvSpPr txBox="1">
            <a:spLocks noChangeArrowheads="1"/>
          </p:cNvSpPr>
          <p:nvPr/>
        </p:nvSpPr>
        <p:spPr bwMode="auto">
          <a:xfrm>
            <a:off x="304800" y="762000"/>
            <a:ext cx="8750300" cy="4816475"/>
          </a:xfrm>
          <a:prstGeom prst="rect">
            <a:avLst/>
          </a:prstGeom>
          <a:noFill/>
          <a:ln w="9525">
            <a:noFill/>
            <a:miter lim="800000"/>
            <a:headEnd/>
            <a:tailEnd/>
          </a:ln>
        </p:spPr>
        <p:txBody>
          <a:bodyPr>
            <a:spAutoFit/>
          </a:bodyPr>
          <a:lstStyle/>
          <a:p>
            <a:pPr marL="800100" indent="-800100">
              <a:spcAft>
                <a:spcPct val="50000"/>
              </a:spcAft>
              <a:tabLst>
                <a:tab pos="342900" algn="dec"/>
                <a:tab pos="571500" algn="l"/>
              </a:tabLst>
            </a:pPr>
            <a:r>
              <a:rPr lang="en-US" sz="2000" b="1"/>
              <a:t>Climate system response</a:t>
            </a:r>
            <a:endParaRPr lang="en-US" sz="2000"/>
          </a:p>
          <a:p>
            <a:pPr marL="800100" indent="-800100">
              <a:tabLst>
                <a:tab pos="342900" algn="dec"/>
                <a:tab pos="571500" algn="l"/>
              </a:tabLst>
            </a:pPr>
            <a:r>
              <a:rPr lang="en-US" sz="2000" b="1">
                <a:sym typeface="Wingdings" pitchFamily="2" charset="2"/>
              </a:rPr>
              <a:t></a:t>
            </a:r>
            <a:r>
              <a:rPr lang="en-US" sz="2000"/>
              <a:t>	1.	Regional climate change, including temperature and precipitation</a:t>
            </a:r>
          </a:p>
          <a:p>
            <a:pPr marL="800100" indent="-800100">
              <a:tabLst>
                <a:tab pos="342900" algn="dec"/>
                <a:tab pos="571500" algn="l"/>
              </a:tabLst>
            </a:pPr>
            <a:r>
              <a:rPr lang="en-US" sz="2000" b="1">
                <a:sym typeface="Wingdings" pitchFamily="2" charset="2"/>
              </a:rPr>
              <a:t></a:t>
            </a:r>
            <a:r>
              <a:rPr lang="en-US" sz="2000"/>
              <a:t>2.	Rapid warming when it stops</a:t>
            </a:r>
          </a:p>
          <a:p>
            <a:pPr marL="800100" indent="-800100">
              <a:tabLst>
                <a:tab pos="342900" algn="dec"/>
                <a:tab pos="571500" algn="l"/>
              </a:tabLst>
            </a:pPr>
            <a:r>
              <a:rPr lang="en-US" sz="2000" b="1">
                <a:sym typeface="Wingdings" pitchFamily="2" charset="2"/>
              </a:rPr>
              <a:t></a:t>
            </a:r>
            <a:r>
              <a:rPr lang="en-US" sz="2000"/>
              <a:t>3.	How rapidly could effects be stopped?</a:t>
            </a:r>
          </a:p>
          <a:p>
            <a:pPr marL="800100" indent="-800100">
              <a:tabLst>
                <a:tab pos="342900" algn="dec"/>
                <a:tab pos="571500" algn="l"/>
              </a:tabLst>
            </a:pPr>
            <a:r>
              <a:rPr lang="en-US" sz="2000"/>
              <a:t>	</a:t>
            </a:r>
            <a:r>
              <a:rPr lang="en-US" sz="2000" b="1">
                <a:sym typeface="Wingdings" pitchFamily="2" charset="2"/>
              </a:rPr>
              <a:t></a:t>
            </a:r>
            <a:r>
              <a:rPr lang="en-US" sz="2000"/>
              <a:t>4.	Continued ocean acidification</a:t>
            </a:r>
          </a:p>
          <a:p>
            <a:pPr marL="800100" indent="-800100">
              <a:tabLst>
                <a:tab pos="342900" algn="dec"/>
                <a:tab pos="571500" algn="l"/>
              </a:tabLst>
            </a:pPr>
            <a:r>
              <a:rPr lang="en-US" sz="2000"/>
              <a:t>	</a:t>
            </a:r>
            <a:r>
              <a:rPr lang="en-US" sz="2000" b="1">
                <a:sym typeface="Wingdings" pitchFamily="2" charset="2"/>
              </a:rPr>
              <a:t></a:t>
            </a:r>
            <a:r>
              <a:rPr lang="en-US" sz="2000"/>
              <a:t>5.	Ozone depletion</a:t>
            </a:r>
          </a:p>
          <a:p>
            <a:pPr marL="800100" indent="-800100">
              <a:tabLst>
                <a:tab pos="342900" algn="dec"/>
                <a:tab pos="571500" algn="l"/>
              </a:tabLst>
            </a:pPr>
            <a:r>
              <a:rPr lang="en-US" sz="2000" b="1"/>
              <a:t>	</a:t>
            </a:r>
            <a:r>
              <a:rPr lang="en-US" sz="2000"/>
              <a:t>X6.	Enhanced acid precipitation</a:t>
            </a:r>
          </a:p>
          <a:p>
            <a:pPr marL="800100" indent="-800100">
              <a:tabLst>
                <a:tab pos="342900" algn="dec"/>
                <a:tab pos="571500" algn="l"/>
              </a:tabLst>
            </a:pPr>
            <a:r>
              <a:rPr lang="en-US" sz="2000"/>
              <a:t>	</a:t>
            </a:r>
            <a:r>
              <a:rPr lang="en-US" sz="2000" b="1">
                <a:sym typeface="Wingdings" pitchFamily="2" charset="2"/>
              </a:rPr>
              <a:t></a:t>
            </a:r>
            <a:r>
              <a:rPr lang="en-US" sz="2000"/>
              <a:t>7.	Whitening of the sky (but nice sunsets)</a:t>
            </a:r>
          </a:p>
          <a:p>
            <a:pPr marL="800100" indent="-800100">
              <a:tabLst>
                <a:tab pos="342900" algn="dec"/>
                <a:tab pos="571500" algn="l"/>
              </a:tabLst>
            </a:pPr>
            <a:r>
              <a:rPr lang="en-US" sz="2000"/>
              <a:t>	</a:t>
            </a:r>
            <a:r>
              <a:rPr lang="en-US" sz="2000" b="1">
                <a:sym typeface="Wingdings" pitchFamily="2" charset="2"/>
              </a:rPr>
              <a:t></a:t>
            </a:r>
            <a:r>
              <a:rPr lang="en-US" sz="2000"/>
              <a:t>8.	Less solar radiation for solar power, especially for those requiring direct radiation</a:t>
            </a:r>
          </a:p>
          <a:p>
            <a:pPr marL="800100" indent="-800100">
              <a:tabLst>
                <a:tab pos="342900" algn="dec"/>
                <a:tab pos="571500" algn="l"/>
              </a:tabLst>
            </a:pPr>
            <a:r>
              <a:rPr lang="en-US" sz="2000"/>
              <a:t>  </a:t>
            </a:r>
            <a:r>
              <a:rPr lang="en-US" sz="2000" b="1"/>
              <a:t>9.	Effects on plants of changing the amount of solar radiation and partitioning between direct and diffuse</a:t>
            </a:r>
          </a:p>
          <a:p>
            <a:pPr marL="800100" indent="-800100">
              <a:tabLst>
                <a:tab pos="342900" algn="dec"/>
                <a:tab pos="571500" algn="l"/>
              </a:tabLst>
            </a:pPr>
            <a:r>
              <a:rPr lang="en-US" sz="2000"/>
              <a:t>  10.	Effects on cirrus clouds as aerosols fall into the troposphere</a:t>
            </a:r>
          </a:p>
          <a:p>
            <a:pPr marL="800100" indent="-800100">
              <a:tabLst>
                <a:tab pos="342900" algn="dec"/>
                <a:tab pos="571500" algn="l"/>
              </a:tabLst>
            </a:pPr>
            <a:r>
              <a:rPr lang="en-US" sz="2000"/>
              <a:t>  11.	Environmental impacts of aerosol injection, including producing and delivering aerosols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938" name="Group 4"/>
          <p:cNvGrpSpPr>
            <a:grpSpLocks/>
          </p:cNvGrpSpPr>
          <p:nvPr/>
        </p:nvGrpSpPr>
        <p:grpSpPr bwMode="auto">
          <a:xfrm>
            <a:off x="104775" y="117475"/>
            <a:ext cx="8942388" cy="2251075"/>
            <a:chOff x="104932" y="117068"/>
            <a:chExt cx="8941633" cy="2251804"/>
          </a:xfrm>
        </p:grpSpPr>
        <p:pic>
          <p:nvPicPr>
            <p:cNvPr id="167945" name="Picture 5"/>
            <p:cNvPicPr>
              <a:picLocks noChangeAspect="1" noChangeArrowheads="1"/>
            </p:cNvPicPr>
            <p:nvPr/>
          </p:nvPicPr>
          <p:blipFill>
            <a:blip r:embed="rId3" cstate="print"/>
            <a:srcRect l="17937" t="34499" r="17143" b="31171"/>
            <a:stretch>
              <a:fillRect/>
            </a:stretch>
          </p:blipFill>
          <p:spPr bwMode="auto">
            <a:xfrm>
              <a:off x="104932" y="117068"/>
              <a:ext cx="8941633" cy="2251804"/>
            </a:xfrm>
            <a:prstGeom prst="rect">
              <a:avLst/>
            </a:prstGeom>
            <a:noFill/>
            <a:ln w="38100">
              <a:noFill/>
              <a:miter lim="800000"/>
              <a:headEnd/>
              <a:tailEnd type="none" w="lg" len="lg"/>
            </a:ln>
          </p:spPr>
        </p:pic>
        <p:sp>
          <p:nvSpPr>
            <p:cNvPr id="167946" name="TextBox 3"/>
            <p:cNvSpPr txBox="1">
              <a:spLocks noChangeArrowheads="1"/>
            </p:cNvSpPr>
            <p:nvPr/>
          </p:nvSpPr>
          <p:spPr bwMode="auto">
            <a:xfrm>
              <a:off x="1663907" y="292308"/>
              <a:ext cx="2278505" cy="276999"/>
            </a:xfrm>
            <a:prstGeom prst="rect">
              <a:avLst/>
            </a:prstGeom>
            <a:noFill/>
            <a:ln w="9525">
              <a:noFill/>
              <a:miter lim="800000"/>
              <a:headEnd/>
              <a:tailEnd/>
            </a:ln>
          </p:spPr>
          <p:txBody>
            <a:bodyPr>
              <a:spAutoFit/>
            </a:bodyPr>
            <a:lstStyle/>
            <a:p>
              <a:pPr algn="ctr"/>
              <a:r>
                <a:rPr lang="en-US" sz="1200"/>
                <a:t>Mercado et al., </a:t>
              </a:r>
              <a:r>
                <a:rPr lang="en-US" sz="1200" i="1"/>
                <a:t>Nature</a:t>
              </a:r>
              <a:r>
                <a:rPr lang="en-US" sz="1200"/>
                <a:t>, 2009</a:t>
              </a:r>
            </a:p>
          </p:txBody>
        </p:sp>
      </p:grpSp>
      <p:sp>
        <p:nvSpPr>
          <p:cNvPr id="167939" name="TextBox 5"/>
          <p:cNvSpPr txBox="1">
            <a:spLocks noChangeArrowheads="1"/>
          </p:cNvSpPr>
          <p:nvPr/>
        </p:nvSpPr>
        <p:spPr bwMode="auto">
          <a:xfrm>
            <a:off x="449263" y="3144838"/>
            <a:ext cx="8237537" cy="1200150"/>
          </a:xfrm>
          <a:prstGeom prst="rect">
            <a:avLst/>
          </a:prstGeom>
          <a:noFill/>
          <a:ln w="9525">
            <a:noFill/>
            <a:miter lim="800000"/>
            <a:headEnd/>
            <a:tailEnd/>
          </a:ln>
        </p:spPr>
        <p:txBody>
          <a:bodyPr>
            <a:spAutoFit/>
          </a:bodyPr>
          <a:lstStyle/>
          <a:p>
            <a:pPr algn="ctr"/>
            <a:r>
              <a:rPr lang="en-US">
                <a:solidFill>
                  <a:schemeClr val="accent2"/>
                </a:solidFill>
              </a:rPr>
              <a:t>Additional carbon sequestration after volcanic eruptions because of the effects of diffuse radiation, but certainly will impact natural and farmed vegetation.</a:t>
            </a:r>
          </a:p>
        </p:txBody>
      </p:sp>
      <p:sp>
        <p:nvSpPr>
          <p:cNvPr id="167940" name="TextBox 6"/>
          <p:cNvSpPr txBox="1">
            <a:spLocks noChangeArrowheads="1"/>
          </p:cNvSpPr>
          <p:nvPr/>
        </p:nvSpPr>
        <p:spPr bwMode="auto">
          <a:xfrm>
            <a:off x="2420938" y="2690813"/>
            <a:ext cx="1903412" cy="461962"/>
          </a:xfrm>
          <a:prstGeom prst="rect">
            <a:avLst/>
          </a:prstGeom>
          <a:noFill/>
          <a:ln w="9525">
            <a:noFill/>
            <a:miter lim="800000"/>
            <a:headEnd/>
            <a:tailEnd/>
          </a:ln>
        </p:spPr>
        <p:txBody>
          <a:bodyPr>
            <a:spAutoFit/>
          </a:bodyPr>
          <a:lstStyle/>
          <a:p>
            <a:r>
              <a:rPr lang="en-US"/>
              <a:t>El Chichón </a:t>
            </a:r>
          </a:p>
        </p:txBody>
      </p:sp>
      <p:sp>
        <p:nvSpPr>
          <p:cNvPr id="167941" name="TextBox 7"/>
          <p:cNvSpPr txBox="1">
            <a:spLocks noChangeArrowheads="1"/>
          </p:cNvSpPr>
          <p:nvPr/>
        </p:nvSpPr>
        <p:spPr bwMode="auto">
          <a:xfrm>
            <a:off x="5256213" y="2652713"/>
            <a:ext cx="1776412" cy="461962"/>
          </a:xfrm>
          <a:prstGeom prst="rect">
            <a:avLst/>
          </a:prstGeom>
          <a:noFill/>
          <a:ln w="9525">
            <a:noFill/>
            <a:miter lim="800000"/>
            <a:headEnd/>
            <a:tailEnd/>
          </a:ln>
        </p:spPr>
        <p:txBody>
          <a:bodyPr>
            <a:spAutoFit/>
          </a:bodyPr>
          <a:lstStyle/>
          <a:p>
            <a:r>
              <a:rPr lang="en-US"/>
              <a:t>Pinatubo</a:t>
            </a:r>
          </a:p>
        </p:txBody>
      </p:sp>
      <p:sp>
        <p:nvSpPr>
          <p:cNvPr id="12" name="Arc 11"/>
          <p:cNvSpPr/>
          <p:nvPr/>
        </p:nvSpPr>
        <p:spPr bwMode="auto">
          <a:xfrm rot="10800000">
            <a:off x="1895475" y="179388"/>
            <a:ext cx="862013" cy="2751137"/>
          </a:xfrm>
          <a:prstGeom prst="arc">
            <a:avLst/>
          </a:prstGeom>
          <a:noFill/>
          <a:ln w="38100" cap="flat" cmpd="sng" algn="ctr">
            <a:solidFill>
              <a:schemeClr val="tx1"/>
            </a:solidFill>
            <a:prstDash val="solid"/>
            <a:round/>
            <a:headEnd type="none" w="med" len="med"/>
            <a:tailEnd type="stealth" w="lg" len="lg"/>
          </a:ln>
          <a:effectLst/>
        </p:spPr>
        <p:txBody>
          <a:bodyPr/>
          <a:lstStyle/>
          <a:p>
            <a:pPr>
              <a:defRPr/>
            </a:pPr>
            <a:endParaRPr lang="en-US">
              <a:ea typeface="+mn-ea"/>
            </a:endParaRPr>
          </a:p>
        </p:txBody>
      </p:sp>
      <p:sp>
        <p:nvSpPr>
          <p:cNvPr id="167943" name="Freeform 13"/>
          <p:cNvSpPr>
            <a:spLocks/>
          </p:cNvSpPr>
          <p:nvPr/>
        </p:nvSpPr>
        <p:spPr bwMode="auto">
          <a:xfrm>
            <a:off x="5741988" y="1258888"/>
            <a:ext cx="315912" cy="1366837"/>
          </a:xfrm>
          <a:custGeom>
            <a:avLst/>
            <a:gdLst>
              <a:gd name="T0" fmla="*/ 270667 w 316042"/>
              <a:gd name="T1" fmla="*/ 29873 h 1506511"/>
              <a:gd name="T2" fmla="*/ 263351 w 316042"/>
              <a:gd name="T3" fmla="*/ 7284 h 1506511"/>
              <a:gd name="T4" fmla="*/ 0 w 316042"/>
              <a:gd name="T5" fmla="*/ 0 h 1506511"/>
              <a:gd name="T6" fmla="*/ 0 60000 65536"/>
              <a:gd name="T7" fmla="*/ 0 60000 65536"/>
              <a:gd name="T8" fmla="*/ 0 60000 65536"/>
              <a:gd name="T9" fmla="*/ 0 w 316042"/>
              <a:gd name="T10" fmla="*/ 0 h 1506511"/>
              <a:gd name="T11" fmla="*/ 316042 w 316042"/>
              <a:gd name="T12" fmla="*/ 1506511 h 1506511"/>
            </a:gdLst>
            <a:ahLst/>
            <a:cxnLst>
              <a:cxn ang="T6">
                <a:pos x="T0" y="T1"/>
              </a:cxn>
              <a:cxn ang="T7">
                <a:pos x="T2" y="T3"/>
              </a:cxn>
              <a:cxn ang="T8">
                <a:pos x="T4" y="T5"/>
              </a:cxn>
            </a:cxnLst>
            <a:rect l="T9" t="T10" r="T11" b="T12"/>
            <a:pathLst>
              <a:path w="316042" h="1506511">
                <a:moveTo>
                  <a:pt x="277318" y="1506511"/>
                </a:moveTo>
                <a:cubicBezTo>
                  <a:pt x="296680" y="1062427"/>
                  <a:pt x="316042" y="618344"/>
                  <a:pt x="269822" y="367259"/>
                </a:cubicBezTo>
                <a:cubicBezTo>
                  <a:pt x="223602" y="116174"/>
                  <a:pt x="111801" y="58087"/>
                  <a:pt x="0" y="0"/>
                </a:cubicBezTo>
              </a:path>
            </a:pathLst>
          </a:custGeom>
          <a:noFill/>
          <a:ln w="38100" cap="flat" cmpd="sng">
            <a:solidFill>
              <a:schemeClr val="tx1"/>
            </a:solidFill>
            <a:prstDash val="solid"/>
            <a:round/>
            <a:headEnd type="none" w="med" len="med"/>
            <a:tailEnd type="stealth" w="lg" len="lg"/>
          </a:ln>
        </p:spPr>
        <p:txBody>
          <a:bodyPr/>
          <a:lstStyle/>
          <a:p>
            <a:endParaRPr lang="en-US"/>
          </a:p>
        </p:txBody>
      </p:sp>
      <p:pic>
        <p:nvPicPr>
          <p:cNvPr id="167944" name="Picture 4"/>
          <p:cNvPicPr>
            <a:picLocks noChangeAspect="1" noChangeArrowheads="1"/>
          </p:cNvPicPr>
          <p:nvPr/>
        </p:nvPicPr>
        <p:blipFill>
          <a:blip r:embed="rId4" cstate="print"/>
          <a:srcRect/>
          <a:stretch>
            <a:fillRect/>
          </a:stretch>
        </p:blipFill>
        <p:spPr bwMode="auto">
          <a:xfrm>
            <a:off x="1179513" y="4398963"/>
            <a:ext cx="6515100" cy="2459037"/>
          </a:xfrm>
          <a:prstGeom prst="rect">
            <a:avLst/>
          </a:prstGeom>
          <a:noFill/>
          <a:ln w="38100">
            <a:noFill/>
            <a:miter lim="800000"/>
            <a:headEnd/>
            <a:tailEnd type="none" w="lg" len="lg"/>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10" name="Picture 2"/>
          <p:cNvPicPr>
            <a:picLocks noChangeAspect="1" noChangeArrowheads="1"/>
          </p:cNvPicPr>
          <p:nvPr/>
        </p:nvPicPr>
        <p:blipFill>
          <a:blip r:embed="rId3" cstate="print"/>
          <a:srcRect/>
          <a:stretch>
            <a:fillRect/>
          </a:stretch>
        </p:blipFill>
        <p:spPr bwMode="auto">
          <a:xfrm>
            <a:off x="-1" y="0"/>
            <a:ext cx="9144001" cy="6858000"/>
          </a:xfrm>
          <a:prstGeom prst="rect">
            <a:avLst/>
          </a:prstGeom>
          <a:noFill/>
          <a:ln w="9525">
            <a:noFill/>
            <a:miter lim="800000"/>
            <a:headEnd/>
            <a:tailEnd/>
          </a:ln>
        </p:spPr>
      </p:pic>
      <p:grpSp>
        <p:nvGrpSpPr>
          <p:cNvPr id="2" name="Group 14"/>
          <p:cNvGrpSpPr/>
          <p:nvPr/>
        </p:nvGrpSpPr>
        <p:grpSpPr>
          <a:xfrm>
            <a:off x="990600" y="4267200"/>
            <a:ext cx="5334000" cy="1676400"/>
            <a:chOff x="990600" y="4267200"/>
            <a:chExt cx="5334000" cy="1676400"/>
          </a:xfrm>
        </p:grpSpPr>
        <p:sp>
          <p:nvSpPr>
            <p:cNvPr id="5" name="Oval 5"/>
            <p:cNvSpPr>
              <a:spLocks noChangeArrowheads="1"/>
            </p:cNvSpPr>
            <p:nvPr/>
          </p:nvSpPr>
          <p:spPr bwMode="auto">
            <a:xfrm>
              <a:off x="1981200" y="5257800"/>
              <a:ext cx="304800" cy="562630"/>
            </a:xfrm>
            <a:prstGeom prst="ellipse">
              <a:avLst/>
            </a:prstGeom>
            <a:noFill/>
            <a:ln w="38100">
              <a:solidFill>
                <a:srgbClr val="FF0000"/>
              </a:solidFill>
              <a:round/>
              <a:headEnd/>
              <a:tailEnd/>
            </a:ln>
          </p:spPr>
          <p:txBody>
            <a:bodyPr wrap="square" anchor="ctr">
              <a:spAutoFit/>
            </a:bodyPr>
            <a:lstStyle/>
            <a:p>
              <a:pPr algn="ctr"/>
              <a:endParaRPr lang="en-US" sz="2000">
                <a:solidFill>
                  <a:srgbClr val="FF0000"/>
                </a:solidFill>
              </a:endParaRPr>
            </a:p>
          </p:txBody>
        </p:sp>
        <p:sp>
          <p:nvSpPr>
            <p:cNvPr id="7" name="Text Box 7"/>
            <p:cNvSpPr txBox="1">
              <a:spLocks noChangeArrowheads="1"/>
            </p:cNvSpPr>
            <p:nvPr/>
          </p:nvSpPr>
          <p:spPr bwMode="auto">
            <a:xfrm>
              <a:off x="5257800" y="5638800"/>
              <a:ext cx="1066800" cy="304800"/>
            </a:xfrm>
            <a:prstGeom prst="rect">
              <a:avLst/>
            </a:prstGeom>
            <a:solidFill>
              <a:srgbClr val="FFFFFF"/>
            </a:solidFill>
            <a:ln w="9525">
              <a:noFill/>
              <a:miter lim="800000"/>
              <a:headEnd/>
              <a:tailEnd/>
            </a:ln>
          </p:spPr>
          <p:txBody>
            <a:bodyPr lIns="0" tIns="0" rIns="0" bIns="0">
              <a:spAutoFit/>
            </a:bodyPr>
            <a:lstStyle/>
            <a:p>
              <a:pPr algn="ctr"/>
              <a:r>
                <a:rPr lang="en-US" sz="2000" dirty="0">
                  <a:solidFill>
                    <a:srgbClr val="FF0000"/>
                  </a:solidFill>
                </a:rPr>
                <a:t>Pinatubo</a:t>
              </a:r>
            </a:p>
          </p:txBody>
        </p:sp>
        <p:sp>
          <p:nvSpPr>
            <p:cNvPr id="8" name="Text Box 8"/>
            <p:cNvSpPr txBox="1">
              <a:spLocks noChangeArrowheads="1"/>
            </p:cNvSpPr>
            <p:nvPr/>
          </p:nvSpPr>
          <p:spPr bwMode="auto">
            <a:xfrm>
              <a:off x="3886200" y="4953000"/>
              <a:ext cx="1371600" cy="304800"/>
            </a:xfrm>
            <a:prstGeom prst="rect">
              <a:avLst/>
            </a:prstGeom>
            <a:solidFill>
              <a:srgbClr val="FFFFFF"/>
            </a:solidFill>
            <a:ln w="9525">
              <a:noFill/>
              <a:miter lim="800000"/>
              <a:headEnd/>
              <a:tailEnd/>
            </a:ln>
          </p:spPr>
          <p:txBody>
            <a:bodyPr lIns="0" tIns="0" rIns="0" bIns="0">
              <a:spAutoFit/>
            </a:bodyPr>
            <a:lstStyle/>
            <a:p>
              <a:pPr algn="ctr"/>
              <a:r>
                <a:rPr lang="en-US" sz="2000" dirty="0">
                  <a:solidFill>
                    <a:srgbClr val="FF0000"/>
                  </a:solidFill>
                </a:rPr>
                <a:t>El Chichón</a:t>
              </a:r>
            </a:p>
          </p:txBody>
        </p:sp>
        <p:sp>
          <p:nvSpPr>
            <p:cNvPr id="9" name="Text Box 9"/>
            <p:cNvSpPr txBox="1">
              <a:spLocks noChangeArrowheads="1"/>
            </p:cNvSpPr>
            <p:nvPr/>
          </p:nvSpPr>
          <p:spPr bwMode="auto">
            <a:xfrm>
              <a:off x="990600" y="5562600"/>
              <a:ext cx="838200" cy="304800"/>
            </a:xfrm>
            <a:prstGeom prst="rect">
              <a:avLst/>
            </a:prstGeom>
            <a:solidFill>
              <a:schemeClr val="bg1"/>
            </a:solidFill>
            <a:ln w="9525">
              <a:noFill/>
              <a:miter lim="800000"/>
              <a:headEnd/>
              <a:tailEnd/>
            </a:ln>
          </p:spPr>
          <p:txBody>
            <a:bodyPr lIns="0" tIns="0" rIns="0" bIns="0">
              <a:spAutoFit/>
            </a:bodyPr>
            <a:lstStyle/>
            <a:p>
              <a:pPr algn="ctr"/>
              <a:r>
                <a:rPr lang="en-US" sz="2000" dirty="0">
                  <a:solidFill>
                    <a:srgbClr val="FF0000"/>
                  </a:solidFill>
                </a:rPr>
                <a:t>Agung</a:t>
              </a:r>
            </a:p>
          </p:txBody>
        </p:sp>
        <p:sp>
          <p:nvSpPr>
            <p:cNvPr id="10" name="Oval 5"/>
            <p:cNvSpPr>
              <a:spLocks noChangeArrowheads="1"/>
            </p:cNvSpPr>
            <p:nvPr/>
          </p:nvSpPr>
          <p:spPr bwMode="auto">
            <a:xfrm>
              <a:off x="4343400" y="4267200"/>
              <a:ext cx="304800" cy="562630"/>
            </a:xfrm>
            <a:prstGeom prst="ellipse">
              <a:avLst/>
            </a:prstGeom>
            <a:noFill/>
            <a:ln w="38100">
              <a:solidFill>
                <a:srgbClr val="FF0000"/>
              </a:solidFill>
              <a:round/>
              <a:headEnd/>
              <a:tailEnd/>
            </a:ln>
          </p:spPr>
          <p:txBody>
            <a:bodyPr wrap="square" anchor="ctr">
              <a:spAutoFit/>
            </a:bodyPr>
            <a:lstStyle/>
            <a:p>
              <a:pPr algn="ctr"/>
              <a:endParaRPr lang="en-US" sz="2000">
                <a:solidFill>
                  <a:srgbClr val="FF0000"/>
                </a:solidFill>
              </a:endParaRPr>
            </a:p>
          </p:txBody>
        </p:sp>
        <p:sp>
          <p:nvSpPr>
            <p:cNvPr id="11" name="Oval 5"/>
            <p:cNvSpPr>
              <a:spLocks noChangeArrowheads="1"/>
            </p:cNvSpPr>
            <p:nvPr/>
          </p:nvSpPr>
          <p:spPr bwMode="auto">
            <a:xfrm>
              <a:off x="5653314" y="4989285"/>
              <a:ext cx="304800" cy="562630"/>
            </a:xfrm>
            <a:prstGeom prst="ellipse">
              <a:avLst/>
            </a:prstGeom>
            <a:noFill/>
            <a:ln w="38100">
              <a:solidFill>
                <a:srgbClr val="FF0000"/>
              </a:solidFill>
              <a:round/>
              <a:headEnd/>
              <a:tailEnd/>
            </a:ln>
          </p:spPr>
          <p:txBody>
            <a:bodyPr wrap="square" anchor="ctr">
              <a:spAutoFit/>
            </a:bodyPr>
            <a:lstStyle/>
            <a:p>
              <a:pPr algn="ctr"/>
              <a:endParaRPr lang="en-US" sz="2000">
                <a:solidFill>
                  <a:srgbClr val="FF0000"/>
                </a:solidFill>
              </a:endParaRPr>
            </a:p>
          </p:txBody>
        </p:sp>
        <p:sp>
          <p:nvSpPr>
            <p:cNvPr id="13" name="Oval 5"/>
            <p:cNvSpPr>
              <a:spLocks noChangeArrowheads="1"/>
            </p:cNvSpPr>
            <p:nvPr/>
          </p:nvSpPr>
          <p:spPr bwMode="auto">
            <a:xfrm>
              <a:off x="3276600" y="4495800"/>
              <a:ext cx="304800" cy="562630"/>
            </a:xfrm>
            <a:prstGeom prst="ellipse">
              <a:avLst/>
            </a:prstGeom>
            <a:noFill/>
            <a:ln w="38100">
              <a:solidFill>
                <a:srgbClr val="FF0000"/>
              </a:solidFill>
              <a:round/>
              <a:headEnd/>
              <a:tailEnd/>
            </a:ln>
          </p:spPr>
          <p:txBody>
            <a:bodyPr wrap="square" anchor="ctr">
              <a:spAutoFit/>
            </a:bodyPr>
            <a:lstStyle/>
            <a:p>
              <a:pPr algn="ctr"/>
              <a:endParaRPr lang="en-US" sz="2000">
                <a:solidFill>
                  <a:srgbClr val="FF0000"/>
                </a:solidFill>
              </a:endParaRPr>
            </a:p>
          </p:txBody>
        </p:sp>
        <p:sp>
          <p:nvSpPr>
            <p:cNvPr id="14" name="Text Box 8"/>
            <p:cNvSpPr txBox="1">
              <a:spLocks noChangeArrowheads="1"/>
            </p:cNvSpPr>
            <p:nvPr/>
          </p:nvSpPr>
          <p:spPr bwMode="auto">
            <a:xfrm>
              <a:off x="2819400" y="5181600"/>
              <a:ext cx="914400" cy="304800"/>
            </a:xfrm>
            <a:prstGeom prst="rect">
              <a:avLst/>
            </a:prstGeom>
            <a:solidFill>
              <a:srgbClr val="FFFFFF"/>
            </a:solidFill>
            <a:ln w="9525">
              <a:noFill/>
              <a:miter lim="800000"/>
              <a:headEnd/>
              <a:tailEnd/>
            </a:ln>
          </p:spPr>
          <p:txBody>
            <a:bodyPr wrap="square" lIns="0" tIns="0" rIns="0" bIns="0">
              <a:spAutoFit/>
            </a:bodyPr>
            <a:lstStyle/>
            <a:p>
              <a:pPr algn="ctr"/>
              <a:r>
                <a:rPr lang="en-US" sz="2000" dirty="0" smtClean="0">
                  <a:solidFill>
                    <a:srgbClr val="FF0000"/>
                  </a:solidFill>
                </a:rPr>
                <a:t>Fuego</a:t>
              </a:r>
              <a:endParaRPr lang="en-US" sz="2000" dirty="0">
                <a:solidFill>
                  <a:srgbClr val="FF0000"/>
                </a:solidFill>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9986" name="Text Box 2"/>
          <p:cNvSpPr txBox="1">
            <a:spLocks noChangeArrowheads="1"/>
          </p:cNvSpPr>
          <p:nvPr/>
        </p:nvSpPr>
        <p:spPr bwMode="auto">
          <a:xfrm>
            <a:off x="1143000" y="0"/>
            <a:ext cx="6858000" cy="457200"/>
          </a:xfrm>
          <a:prstGeom prst="rect">
            <a:avLst/>
          </a:prstGeom>
          <a:noFill/>
          <a:ln w="9525">
            <a:noFill/>
            <a:miter lim="800000"/>
            <a:headEnd/>
            <a:tailEnd/>
          </a:ln>
        </p:spPr>
        <p:txBody>
          <a:bodyPr>
            <a:spAutoFit/>
          </a:bodyPr>
          <a:lstStyle/>
          <a:p>
            <a:pPr algn="ctr">
              <a:spcBef>
                <a:spcPct val="50000"/>
              </a:spcBef>
            </a:pPr>
            <a:r>
              <a:rPr lang="en-US" b="1">
                <a:solidFill>
                  <a:schemeClr val="accent2"/>
                </a:solidFill>
              </a:rPr>
              <a:t>Reasons geoengineering may be a bad idea</a:t>
            </a:r>
          </a:p>
        </p:txBody>
      </p:sp>
      <p:sp>
        <p:nvSpPr>
          <p:cNvPr id="169987" name="Text Box 3"/>
          <p:cNvSpPr txBox="1">
            <a:spLocks noChangeArrowheads="1"/>
          </p:cNvSpPr>
          <p:nvPr/>
        </p:nvSpPr>
        <p:spPr bwMode="auto">
          <a:xfrm>
            <a:off x="304800" y="762000"/>
            <a:ext cx="8750300" cy="4816475"/>
          </a:xfrm>
          <a:prstGeom prst="rect">
            <a:avLst/>
          </a:prstGeom>
          <a:noFill/>
          <a:ln w="9525">
            <a:noFill/>
            <a:miter lim="800000"/>
            <a:headEnd/>
            <a:tailEnd/>
          </a:ln>
        </p:spPr>
        <p:txBody>
          <a:bodyPr>
            <a:spAutoFit/>
          </a:bodyPr>
          <a:lstStyle/>
          <a:p>
            <a:pPr marL="800100" indent="-800100">
              <a:spcAft>
                <a:spcPct val="50000"/>
              </a:spcAft>
              <a:tabLst>
                <a:tab pos="342900" algn="dec"/>
                <a:tab pos="571500" algn="l"/>
              </a:tabLst>
            </a:pPr>
            <a:r>
              <a:rPr lang="en-US" sz="2000" b="1"/>
              <a:t>Climate system response</a:t>
            </a:r>
            <a:endParaRPr lang="en-US" sz="2000"/>
          </a:p>
          <a:p>
            <a:pPr marL="800100" indent="-800100">
              <a:tabLst>
                <a:tab pos="342900" algn="dec"/>
                <a:tab pos="571500" algn="l"/>
              </a:tabLst>
            </a:pPr>
            <a:r>
              <a:rPr lang="en-US" sz="2000" b="1">
                <a:sym typeface="Wingdings" pitchFamily="2" charset="2"/>
              </a:rPr>
              <a:t></a:t>
            </a:r>
            <a:r>
              <a:rPr lang="en-US" sz="2000"/>
              <a:t>	1.	Regional climate change, including temperature and precipitation</a:t>
            </a:r>
          </a:p>
          <a:p>
            <a:pPr marL="800100" indent="-800100">
              <a:tabLst>
                <a:tab pos="342900" algn="dec"/>
                <a:tab pos="571500" algn="l"/>
              </a:tabLst>
            </a:pPr>
            <a:r>
              <a:rPr lang="en-US" sz="2000" b="1">
                <a:sym typeface="Wingdings" pitchFamily="2" charset="2"/>
              </a:rPr>
              <a:t></a:t>
            </a:r>
            <a:r>
              <a:rPr lang="en-US" sz="2000"/>
              <a:t>2.	Rapid warming when it stops</a:t>
            </a:r>
          </a:p>
          <a:p>
            <a:pPr marL="800100" indent="-800100">
              <a:tabLst>
                <a:tab pos="342900" algn="dec"/>
                <a:tab pos="571500" algn="l"/>
              </a:tabLst>
            </a:pPr>
            <a:r>
              <a:rPr lang="en-US" sz="2000" b="1">
                <a:sym typeface="Wingdings" pitchFamily="2" charset="2"/>
              </a:rPr>
              <a:t></a:t>
            </a:r>
            <a:r>
              <a:rPr lang="en-US" sz="2000"/>
              <a:t>3.	How rapidly could effects be stopped?</a:t>
            </a:r>
          </a:p>
          <a:p>
            <a:pPr marL="800100" indent="-800100">
              <a:tabLst>
                <a:tab pos="342900" algn="dec"/>
                <a:tab pos="571500" algn="l"/>
              </a:tabLst>
            </a:pPr>
            <a:r>
              <a:rPr lang="en-US" sz="2000"/>
              <a:t>	</a:t>
            </a:r>
            <a:r>
              <a:rPr lang="en-US" sz="2000" b="1">
                <a:sym typeface="Wingdings" pitchFamily="2" charset="2"/>
              </a:rPr>
              <a:t></a:t>
            </a:r>
            <a:r>
              <a:rPr lang="en-US" sz="2000"/>
              <a:t>4.	Continued ocean acidification</a:t>
            </a:r>
          </a:p>
          <a:p>
            <a:pPr marL="800100" indent="-800100">
              <a:tabLst>
                <a:tab pos="342900" algn="dec"/>
                <a:tab pos="571500" algn="l"/>
              </a:tabLst>
            </a:pPr>
            <a:r>
              <a:rPr lang="en-US" sz="2000"/>
              <a:t>	</a:t>
            </a:r>
            <a:r>
              <a:rPr lang="en-US" sz="2000" b="1">
                <a:sym typeface="Wingdings" pitchFamily="2" charset="2"/>
              </a:rPr>
              <a:t></a:t>
            </a:r>
            <a:r>
              <a:rPr lang="en-US" sz="2000"/>
              <a:t>5.	Ozone depletion</a:t>
            </a:r>
          </a:p>
          <a:p>
            <a:pPr marL="800100" indent="-800100">
              <a:tabLst>
                <a:tab pos="342900" algn="dec"/>
                <a:tab pos="571500" algn="l"/>
              </a:tabLst>
            </a:pPr>
            <a:r>
              <a:rPr lang="en-US" sz="2000" b="1"/>
              <a:t>	</a:t>
            </a:r>
            <a:r>
              <a:rPr lang="en-US" sz="2000"/>
              <a:t>X6.	Enhanced acid precipitation</a:t>
            </a:r>
          </a:p>
          <a:p>
            <a:pPr marL="800100" indent="-800100">
              <a:tabLst>
                <a:tab pos="342900" algn="dec"/>
                <a:tab pos="571500" algn="l"/>
              </a:tabLst>
            </a:pPr>
            <a:r>
              <a:rPr lang="en-US" sz="2000"/>
              <a:t>	</a:t>
            </a:r>
            <a:r>
              <a:rPr lang="en-US" sz="2000" b="1">
                <a:sym typeface="Wingdings" pitchFamily="2" charset="2"/>
              </a:rPr>
              <a:t></a:t>
            </a:r>
            <a:r>
              <a:rPr lang="en-US" sz="2000"/>
              <a:t>7.	Whitening of the sky (but nice sunsets)</a:t>
            </a:r>
          </a:p>
          <a:p>
            <a:pPr marL="800100" indent="-800100">
              <a:tabLst>
                <a:tab pos="342900" algn="dec"/>
                <a:tab pos="571500" algn="l"/>
              </a:tabLst>
            </a:pPr>
            <a:r>
              <a:rPr lang="en-US" sz="2000"/>
              <a:t>	</a:t>
            </a:r>
            <a:r>
              <a:rPr lang="en-US" sz="2000" b="1">
                <a:sym typeface="Wingdings" pitchFamily="2" charset="2"/>
              </a:rPr>
              <a:t></a:t>
            </a:r>
            <a:r>
              <a:rPr lang="en-US" sz="2000"/>
              <a:t>8.	Less solar radiation for solar power, especially for those requiring direct radiation</a:t>
            </a:r>
          </a:p>
          <a:p>
            <a:pPr marL="800100" indent="-800100">
              <a:tabLst>
                <a:tab pos="342900" algn="dec"/>
                <a:tab pos="571500" algn="l"/>
              </a:tabLst>
            </a:pPr>
            <a:r>
              <a:rPr lang="en-US" sz="2000"/>
              <a:t>	</a:t>
            </a:r>
            <a:r>
              <a:rPr lang="en-US" sz="2000" b="1">
                <a:sym typeface="Wingdings" pitchFamily="2" charset="2"/>
              </a:rPr>
              <a:t></a:t>
            </a:r>
            <a:r>
              <a:rPr lang="en-US" sz="2000"/>
              <a:t>9.	Effects on plants of changing the amount of solar radiation and partitioning between direct and diffuse</a:t>
            </a:r>
          </a:p>
          <a:p>
            <a:pPr marL="800100" indent="-800100">
              <a:tabLst>
                <a:tab pos="342900" algn="dec"/>
                <a:tab pos="571500" algn="l"/>
              </a:tabLst>
            </a:pPr>
            <a:r>
              <a:rPr lang="en-US" sz="2000"/>
              <a:t>?10.	Effects on cirrus clouds as aerosols fall into the troposphere</a:t>
            </a:r>
          </a:p>
          <a:p>
            <a:pPr marL="800100" indent="-800100">
              <a:tabLst>
                <a:tab pos="342900" algn="dec"/>
                <a:tab pos="571500" algn="l"/>
              </a:tabLst>
            </a:pPr>
            <a:r>
              <a:rPr lang="en-US" sz="2000" b="1">
                <a:sym typeface="Wingdings" pitchFamily="2" charset="2"/>
              </a:rPr>
              <a:t></a:t>
            </a:r>
            <a:r>
              <a:rPr lang="en-US" sz="2000"/>
              <a:t>11.	Environmental impacts of aerosol injection, including producing and delivering aerosols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1010" name="Text Box 2"/>
          <p:cNvSpPr txBox="1">
            <a:spLocks noChangeArrowheads="1"/>
          </p:cNvSpPr>
          <p:nvPr/>
        </p:nvSpPr>
        <p:spPr bwMode="auto">
          <a:xfrm>
            <a:off x="1143000" y="0"/>
            <a:ext cx="6858000" cy="457200"/>
          </a:xfrm>
          <a:prstGeom prst="rect">
            <a:avLst/>
          </a:prstGeom>
          <a:noFill/>
          <a:ln w="9525">
            <a:noFill/>
            <a:miter lim="800000"/>
            <a:headEnd/>
            <a:tailEnd/>
          </a:ln>
        </p:spPr>
        <p:txBody>
          <a:bodyPr>
            <a:spAutoFit/>
          </a:bodyPr>
          <a:lstStyle/>
          <a:p>
            <a:pPr algn="ctr">
              <a:spcBef>
                <a:spcPct val="50000"/>
              </a:spcBef>
            </a:pPr>
            <a:r>
              <a:rPr lang="en-US" b="1">
                <a:solidFill>
                  <a:schemeClr val="accent2"/>
                </a:solidFill>
              </a:rPr>
              <a:t>Reasons geoengineering may be a bad idea</a:t>
            </a:r>
          </a:p>
        </p:txBody>
      </p:sp>
      <p:sp>
        <p:nvSpPr>
          <p:cNvPr id="171011" name="Text Box 3"/>
          <p:cNvSpPr txBox="1">
            <a:spLocks noChangeArrowheads="1"/>
          </p:cNvSpPr>
          <p:nvPr/>
        </p:nvSpPr>
        <p:spPr bwMode="auto">
          <a:xfrm>
            <a:off x="304800" y="457200"/>
            <a:ext cx="8458200" cy="1768475"/>
          </a:xfrm>
          <a:prstGeom prst="rect">
            <a:avLst/>
          </a:prstGeom>
          <a:noFill/>
          <a:ln w="9525">
            <a:noFill/>
            <a:miter lim="800000"/>
            <a:headEnd/>
            <a:tailEnd/>
          </a:ln>
        </p:spPr>
        <p:txBody>
          <a:bodyPr>
            <a:spAutoFit/>
          </a:bodyPr>
          <a:lstStyle/>
          <a:p>
            <a:pPr marL="800100" indent="-800100">
              <a:spcAft>
                <a:spcPct val="50000"/>
              </a:spcAft>
              <a:tabLst>
                <a:tab pos="342900" algn="dec"/>
                <a:tab pos="571500" algn="l"/>
              </a:tabLst>
            </a:pPr>
            <a:r>
              <a:rPr lang="en-US" sz="2000" b="1"/>
              <a:t>Unknowns</a:t>
            </a:r>
            <a:endParaRPr lang="en-US" sz="2000"/>
          </a:p>
          <a:p>
            <a:pPr marL="800100" indent="-800100">
              <a:tabLst>
                <a:tab pos="342900" algn="dec"/>
                <a:tab pos="571500" algn="l"/>
              </a:tabLst>
            </a:pPr>
            <a:r>
              <a:rPr lang="en-US" sz="2000"/>
              <a:t>	</a:t>
            </a:r>
            <a:r>
              <a:rPr lang="en-US" sz="2000" b="1">
                <a:sym typeface="Wingdings" pitchFamily="2" charset="2"/>
              </a:rPr>
              <a:t></a:t>
            </a:r>
            <a:r>
              <a:rPr lang="en-US" sz="2000"/>
              <a:t>12.	Human error</a:t>
            </a:r>
          </a:p>
          <a:p>
            <a:pPr marL="800100" indent="-800100">
              <a:tabLst>
                <a:tab pos="342900" algn="dec"/>
                <a:tab pos="571500" algn="l"/>
              </a:tabLst>
            </a:pPr>
            <a:r>
              <a:rPr lang="en-US" sz="2000"/>
              <a:t>	</a:t>
            </a:r>
            <a:r>
              <a:rPr lang="en-US" sz="2000" b="1">
                <a:sym typeface="Wingdings" pitchFamily="2" charset="2"/>
              </a:rPr>
              <a:t></a:t>
            </a:r>
            <a:r>
              <a:rPr lang="en-US" sz="2000"/>
              <a:t>13.	Unexpected consequences (How well can we predict the expected effects of geoengineering?  What about unforeseen effects?)</a:t>
            </a:r>
          </a:p>
        </p:txBody>
      </p:sp>
      <p:sp>
        <p:nvSpPr>
          <p:cNvPr id="171012" name="Text Box 4"/>
          <p:cNvSpPr txBox="1">
            <a:spLocks noChangeArrowheads="1"/>
          </p:cNvSpPr>
          <p:nvPr/>
        </p:nvSpPr>
        <p:spPr bwMode="auto">
          <a:xfrm>
            <a:off x="304800" y="2286000"/>
            <a:ext cx="8763000" cy="3902075"/>
          </a:xfrm>
          <a:prstGeom prst="rect">
            <a:avLst/>
          </a:prstGeom>
          <a:noFill/>
          <a:ln w="9525">
            <a:noFill/>
            <a:miter lim="800000"/>
            <a:headEnd/>
            <a:tailEnd/>
          </a:ln>
        </p:spPr>
        <p:txBody>
          <a:bodyPr>
            <a:spAutoFit/>
          </a:bodyPr>
          <a:lstStyle/>
          <a:p>
            <a:pPr marL="800100" indent="-800100">
              <a:spcAft>
                <a:spcPct val="50000"/>
              </a:spcAft>
              <a:tabLst>
                <a:tab pos="342900" algn="dec"/>
                <a:tab pos="571500" algn="l"/>
              </a:tabLst>
            </a:pPr>
            <a:r>
              <a:rPr lang="en-US" sz="2000" b="1"/>
              <a:t>Political, ethical and moral issues</a:t>
            </a:r>
            <a:endParaRPr lang="en-US" sz="2000"/>
          </a:p>
          <a:p>
            <a:pPr marL="800100" indent="-800100">
              <a:tabLst>
                <a:tab pos="342900" algn="dec"/>
                <a:tab pos="571500" algn="l"/>
              </a:tabLst>
            </a:pPr>
            <a:r>
              <a:rPr lang="en-US" sz="2000" b="1">
                <a:sym typeface="Wingdings" pitchFamily="2" charset="2"/>
              </a:rPr>
              <a:t></a:t>
            </a:r>
            <a:r>
              <a:rPr lang="en-US" sz="2000"/>
              <a:t>	14.	Schemes perceived to work will lessen the incentive to mitigate greenhouse gas emissions</a:t>
            </a:r>
          </a:p>
          <a:p>
            <a:pPr marL="800100" indent="-800100">
              <a:tabLst>
                <a:tab pos="342900" algn="dec"/>
                <a:tab pos="571500" algn="l"/>
              </a:tabLst>
            </a:pPr>
            <a:r>
              <a:rPr lang="en-US" sz="2000"/>
              <a:t>	</a:t>
            </a:r>
            <a:r>
              <a:rPr lang="en-US" sz="2000" b="1">
                <a:sym typeface="Wingdings" pitchFamily="2" charset="2"/>
              </a:rPr>
              <a:t></a:t>
            </a:r>
            <a:r>
              <a:rPr lang="en-US" sz="2000"/>
              <a:t>15.	Use of the technology for military purposes.  Are we developing weapons?</a:t>
            </a:r>
          </a:p>
          <a:p>
            <a:pPr marL="800100" indent="-800100">
              <a:tabLst>
                <a:tab pos="342900" algn="dec"/>
                <a:tab pos="571500" algn="l"/>
              </a:tabLst>
            </a:pPr>
            <a:r>
              <a:rPr lang="en-US" sz="2000" b="1">
                <a:sym typeface="Wingdings" pitchFamily="2" charset="2"/>
              </a:rPr>
              <a:t></a:t>
            </a:r>
            <a:r>
              <a:rPr lang="en-US" sz="2000"/>
              <a:t>16.	Commercial control of technology</a:t>
            </a:r>
          </a:p>
          <a:p>
            <a:pPr marL="800100" indent="-800100">
              <a:tabLst>
                <a:tab pos="342900" algn="dec"/>
                <a:tab pos="571500" algn="l"/>
              </a:tabLst>
            </a:pPr>
            <a:r>
              <a:rPr lang="en-US" sz="2000" b="1">
                <a:sym typeface="Wingdings" pitchFamily="2" charset="2"/>
              </a:rPr>
              <a:t></a:t>
            </a:r>
            <a:r>
              <a:rPr lang="en-US" sz="2000"/>
              <a:t>17.	Violates UN Convention on the Prohibition of Military or Any Other Hostile Use of Environmental Modification Techniques </a:t>
            </a:r>
          </a:p>
          <a:p>
            <a:pPr marL="800100" indent="-800100">
              <a:tabLst>
                <a:tab pos="342900" algn="dec"/>
                <a:tab pos="571500" algn="l"/>
              </a:tabLst>
            </a:pPr>
            <a:r>
              <a:rPr lang="en-US" sz="2000"/>
              <a:t>	  </a:t>
            </a:r>
            <a:r>
              <a:rPr lang="en-US" sz="2000" b="1"/>
              <a:t>18. Could be tremendously expensive</a:t>
            </a:r>
          </a:p>
          <a:p>
            <a:pPr marL="800100" indent="-800100">
              <a:tabLst>
                <a:tab pos="342900" algn="dec"/>
                <a:tab pos="571500" algn="l"/>
              </a:tabLst>
            </a:pPr>
            <a:r>
              <a:rPr lang="en-US" sz="2000"/>
              <a:t>	  19.	Even if it works, whose hand will be on the thermostat?  How could the world agree on the optimal climate?</a:t>
            </a:r>
          </a:p>
          <a:p>
            <a:pPr marL="800100" indent="-800100">
              <a:tabLst>
                <a:tab pos="342900" algn="dec"/>
                <a:tab pos="571500" algn="l"/>
              </a:tabLst>
            </a:pPr>
            <a:r>
              <a:rPr lang="en-US" sz="2000"/>
              <a:t>	  20.	Who has the moral right to advertently modify the global climate?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1199" y="928914"/>
            <a:ext cx="7830457" cy="3785652"/>
          </a:xfrm>
          <a:prstGeom prst="rect">
            <a:avLst/>
          </a:prstGeom>
          <a:noFill/>
        </p:spPr>
        <p:txBody>
          <a:bodyPr wrap="square" rtlCol="0">
            <a:spAutoFit/>
          </a:bodyPr>
          <a:lstStyle/>
          <a:p>
            <a:pPr algn="ctr"/>
            <a:r>
              <a:rPr lang="en-US" sz="6000" b="1" dirty="0" smtClean="0">
                <a:solidFill>
                  <a:srgbClr val="C00000"/>
                </a:solidFill>
              </a:rPr>
              <a:t>The claim that geoengineering is </a:t>
            </a:r>
            <a:r>
              <a:rPr lang="en-US" sz="6000" b="1" u="sng" dirty="0" smtClean="0">
                <a:solidFill>
                  <a:srgbClr val="C00000"/>
                </a:solidFill>
              </a:rPr>
              <a:t>cheap</a:t>
            </a:r>
            <a:r>
              <a:rPr lang="en-US" sz="6000" b="1" dirty="0" smtClean="0">
                <a:solidFill>
                  <a:srgbClr val="C00000"/>
                </a:solidFill>
              </a:rPr>
              <a:t> and </a:t>
            </a:r>
            <a:r>
              <a:rPr lang="en-US" sz="6000" b="1" u="sng" dirty="0" smtClean="0">
                <a:solidFill>
                  <a:srgbClr val="C00000"/>
                </a:solidFill>
              </a:rPr>
              <a:t>easy</a:t>
            </a:r>
            <a:r>
              <a:rPr lang="en-US" sz="6000" b="1" dirty="0" smtClean="0">
                <a:solidFill>
                  <a:srgbClr val="C00000"/>
                </a:solidFill>
              </a:rPr>
              <a:t> is likely wrong.</a:t>
            </a:r>
          </a:p>
        </p:txBody>
      </p:sp>
    </p:spTree>
  </p:cSld>
  <p:clrMapOvr>
    <a:masterClrMapping/>
  </p:clrMapOvr>
  <p:timing>
    <p:tnLst>
      <p:par>
        <p:cTn xmlns:p14="http://schemas.microsoft.com/office/powerpoint/2010/mai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3255" y="3018971"/>
            <a:ext cx="7039429" cy="461665"/>
          </a:xfrm>
          <a:prstGeom prst="rect">
            <a:avLst/>
          </a:prstGeom>
          <a:noFill/>
        </p:spPr>
        <p:txBody>
          <a:bodyPr wrap="square" rtlCol="0">
            <a:spAutoFit/>
          </a:bodyPr>
          <a:lstStyle/>
          <a:p>
            <a:r>
              <a:rPr lang="en-US" dirty="0" smtClean="0"/>
              <a:t>Cloud seeding can produce opposite effects.</a:t>
            </a:r>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0" y="3547611"/>
            <a:ext cx="9144000" cy="2697614"/>
          </a:xfrm>
          <a:prstGeom prst="rect">
            <a:avLst/>
          </a:prstGeom>
          <a:noFill/>
          <a:ln w="9525">
            <a:noFill/>
            <a:miter lim="800000"/>
            <a:headEnd/>
            <a:tailEnd/>
          </a:ln>
        </p:spPr>
      </p:pic>
      <p:sp>
        <p:nvSpPr>
          <p:cNvPr id="4" name="TextBox 3"/>
          <p:cNvSpPr txBox="1"/>
          <p:nvPr/>
        </p:nvSpPr>
        <p:spPr>
          <a:xfrm>
            <a:off x="0" y="6255211"/>
            <a:ext cx="9144000" cy="646331"/>
          </a:xfrm>
          <a:prstGeom prst="rect">
            <a:avLst/>
          </a:prstGeom>
          <a:solidFill>
            <a:srgbClr val="CC0000"/>
          </a:solidFill>
        </p:spPr>
        <p:txBody>
          <a:bodyPr wrap="square" rtlCol="0">
            <a:spAutoFit/>
          </a:bodyPr>
          <a:lstStyle/>
          <a:p>
            <a:r>
              <a:rPr lang="de-DE" sz="1200" dirty="0" smtClean="0">
                <a:solidFill>
                  <a:srgbClr val="FFFF00"/>
                </a:solidFill>
              </a:rPr>
              <a:t>Wang, H..  P. J. Rasch, and G. Feingold, 2011: </a:t>
            </a:r>
            <a:r>
              <a:rPr lang="en-US" sz="1200" dirty="0" smtClean="0">
                <a:solidFill>
                  <a:srgbClr val="FFFF00"/>
                </a:solidFill>
              </a:rPr>
              <a:t>Manipulating marine stratocumulus cloud amount and albedo: A process-</a:t>
            </a:r>
            <a:r>
              <a:rPr lang="en-US" sz="1200" dirty="0" err="1" smtClean="0">
                <a:solidFill>
                  <a:srgbClr val="FFFF00"/>
                </a:solidFill>
              </a:rPr>
              <a:t>modelling</a:t>
            </a:r>
            <a:r>
              <a:rPr lang="en-US" sz="1200" dirty="0" smtClean="0">
                <a:solidFill>
                  <a:srgbClr val="FFFF00"/>
                </a:solidFill>
              </a:rPr>
              <a:t> study of aerosol-cloud-precipitation interactions in response to injection of cloud condensation nuclei. </a:t>
            </a:r>
            <a:r>
              <a:rPr lang="en-US" sz="1200" i="1" dirty="0" smtClean="0">
                <a:solidFill>
                  <a:srgbClr val="FFFF00"/>
                </a:solidFill>
              </a:rPr>
              <a:t>Atmos. Chem. Phys.</a:t>
            </a:r>
            <a:r>
              <a:rPr lang="en-US" sz="1200" dirty="0" smtClean="0">
                <a:solidFill>
                  <a:srgbClr val="FFFF00"/>
                </a:solidFill>
              </a:rPr>
              <a:t>, </a:t>
            </a:r>
            <a:r>
              <a:rPr lang="en-US" sz="1200" b="1" dirty="0" smtClean="0">
                <a:solidFill>
                  <a:srgbClr val="FFFF00"/>
                </a:solidFill>
              </a:rPr>
              <a:t>11</a:t>
            </a:r>
            <a:r>
              <a:rPr lang="en-US" sz="1200" dirty="0" smtClean="0">
                <a:solidFill>
                  <a:srgbClr val="FFFF00"/>
                </a:solidFill>
              </a:rPr>
              <a:t>, 4237–4249.</a:t>
            </a:r>
            <a:endParaRPr lang="en-US" sz="1200" dirty="0">
              <a:solidFill>
                <a:srgbClr val="FFFF00"/>
              </a:solidFill>
            </a:endParaRPr>
          </a:p>
        </p:txBody>
      </p:sp>
      <p:pic>
        <p:nvPicPr>
          <p:cNvPr id="5" name="Picture 3"/>
          <p:cNvPicPr>
            <a:picLocks noChangeAspect="1" noChangeArrowheads="1"/>
          </p:cNvPicPr>
          <p:nvPr/>
        </p:nvPicPr>
        <p:blipFill>
          <a:blip r:embed="rId4" cstate="print"/>
          <a:srcRect/>
          <a:stretch>
            <a:fillRect/>
          </a:stretch>
        </p:blipFill>
        <p:spPr bwMode="auto">
          <a:xfrm>
            <a:off x="5675085" y="224971"/>
            <a:ext cx="3352800" cy="2636044"/>
          </a:xfrm>
          <a:prstGeom prst="rect">
            <a:avLst/>
          </a:prstGeom>
          <a:noFill/>
          <a:ln w="38100">
            <a:noFill/>
            <a:miter lim="800000"/>
            <a:headEnd/>
            <a:tailEnd type="none" w="lg" len="lg"/>
          </a:ln>
        </p:spPr>
      </p:pic>
      <p:sp>
        <p:nvSpPr>
          <p:cNvPr id="6" name="TextBox 5"/>
          <p:cNvSpPr txBox="1"/>
          <p:nvPr/>
        </p:nvSpPr>
        <p:spPr>
          <a:xfrm>
            <a:off x="638628" y="1299029"/>
            <a:ext cx="4963886" cy="1200329"/>
          </a:xfrm>
          <a:prstGeom prst="rect">
            <a:avLst/>
          </a:prstGeom>
          <a:noFill/>
        </p:spPr>
        <p:txBody>
          <a:bodyPr wrap="square" rtlCol="0">
            <a:spAutoFit/>
          </a:bodyPr>
          <a:lstStyle/>
          <a:p>
            <a:r>
              <a:rPr lang="en-US" dirty="0" smtClean="0"/>
              <a:t>Would evaporating ocean water droplets cool and sink, and never make it to the clouds?</a:t>
            </a:r>
            <a:endParaRPr lang="en-US" dirty="0"/>
          </a:p>
        </p:txBody>
      </p:sp>
      <p:sp>
        <p:nvSpPr>
          <p:cNvPr id="7" name="TextBox 6"/>
          <p:cNvSpPr txBox="1"/>
          <p:nvPr/>
        </p:nvSpPr>
        <p:spPr>
          <a:xfrm>
            <a:off x="203200" y="399143"/>
            <a:ext cx="5072743" cy="461665"/>
          </a:xfrm>
          <a:prstGeom prst="rect">
            <a:avLst/>
          </a:prstGeom>
          <a:noFill/>
        </p:spPr>
        <p:txBody>
          <a:bodyPr wrap="square" rtlCol="0">
            <a:spAutoFit/>
          </a:bodyPr>
          <a:lstStyle/>
          <a:p>
            <a:pPr algn="ctr"/>
            <a:r>
              <a:rPr lang="en-US" b="1" dirty="0" smtClean="0"/>
              <a:t>Marine cloud brightening issues</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ext Box 2"/>
          <p:cNvSpPr txBox="1">
            <a:spLocks noChangeArrowheads="1"/>
          </p:cNvSpPr>
          <p:nvPr/>
        </p:nvSpPr>
        <p:spPr bwMode="auto">
          <a:xfrm>
            <a:off x="0" y="287338"/>
            <a:ext cx="4038600" cy="1006475"/>
          </a:xfrm>
          <a:prstGeom prst="rect">
            <a:avLst/>
          </a:prstGeom>
          <a:noFill/>
          <a:ln w="9525">
            <a:noFill/>
            <a:miter lim="800000"/>
            <a:headEnd/>
            <a:tailEnd/>
          </a:ln>
        </p:spPr>
        <p:txBody>
          <a:bodyPr>
            <a:spAutoFit/>
          </a:bodyPr>
          <a:lstStyle/>
          <a:p>
            <a:pPr algn="ctr">
              <a:spcBef>
                <a:spcPct val="50000"/>
              </a:spcBef>
            </a:pPr>
            <a:r>
              <a:rPr lang="en-US" sz="2000" b="1"/>
              <a:t>How could we actually get</a:t>
            </a:r>
            <a:br>
              <a:rPr lang="en-US" sz="2000" b="1"/>
            </a:br>
            <a:r>
              <a:rPr lang="en-US" sz="2000" b="1"/>
              <a:t>the sulfate aerosols</a:t>
            </a:r>
            <a:br>
              <a:rPr lang="en-US" sz="2000" b="1"/>
            </a:br>
            <a:r>
              <a:rPr lang="en-US" sz="2000" b="1"/>
              <a:t>into the stratosphere?</a:t>
            </a:r>
          </a:p>
        </p:txBody>
      </p:sp>
      <p:sp>
        <p:nvSpPr>
          <p:cNvPr id="172035" name="Text Box 4"/>
          <p:cNvSpPr txBox="1">
            <a:spLocks noChangeArrowheads="1"/>
          </p:cNvSpPr>
          <p:nvPr/>
        </p:nvSpPr>
        <p:spPr bwMode="auto">
          <a:xfrm>
            <a:off x="341313" y="1473200"/>
            <a:ext cx="3282950" cy="1768475"/>
          </a:xfrm>
          <a:prstGeom prst="rect">
            <a:avLst/>
          </a:prstGeom>
          <a:noFill/>
          <a:ln w="9525">
            <a:noFill/>
            <a:miter lim="800000"/>
            <a:headEnd/>
            <a:tailEnd/>
          </a:ln>
        </p:spPr>
        <p:txBody>
          <a:bodyPr>
            <a:spAutoFit/>
          </a:bodyPr>
          <a:lstStyle/>
          <a:p>
            <a:pPr marL="228600" indent="-228600">
              <a:spcBef>
                <a:spcPct val="50000"/>
              </a:spcBef>
            </a:pPr>
            <a:r>
              <a:rPr lang="en-US" sz="2000"/>
              <a:t>Artillery?</a:t>
            </a:r>
          </a:p>
          <a:p>
            <a:pPr marL="228600" indent="-228600">
              <a:spcBef>
                <a:spcPct val="50000"/>
              </a:spcBef>
            </a:pPr>
            <a:r>
              <a:rPr lang="en-US" sz="2000"/>
              <a:t>Aircraft?</a:t>
            </a:r>
          </a:p>
          <a:p>
            <a:pPr marL="228600" indent="-228600">
              <a:spcBef>
                <a:spcPct val="50000"/>
              </a:spcBef>
            </a:pPr>
            <a:r>
              <a:rPr lang="en-US" sz="2000"/>
              <a:t>Balloons? </a:t>
            </a:r>
          </a:p>
          <a:p>
            <a:pPr marL="228600" indent="-228600">
              <a:spcBef>
                <a:spcPct val="50000"/>
              </a:spcBef>
            </a:pPr>
            <a:r>
              <a:rPr lang="en-US" sz="2000"/>
              <a:t>Tower?</a:t>
            </a:r>
          </a:p>
        </p:txBody>
      </p:sp>
      <p:sp>
        <p:nvSpPr>
          <p:cNvPr id="172036" name="Text Box 7"/>
          <p:cNvSpPr txBox="1">
            <a:spLocks noChangeArrowheads="1"/>
          </p:cNvSpPr>
          <p:nvPr/>
        </p:nvSpPr>
        <p:spPr bwMode="auto">
          <a:xfrm>
            <a:off x="2108200" y="6459538"/>
            <a:ext cx="2043113" cy="274637"/>
          </a:xfrm>
          <a:prstGeom prst="rect">
            <a:avLst/>
          </a:prstGeom>
          <a:noFill/>
          <a:ln w="38100">
            <a:noFill/>
            <a:miter lim="800000"/>
            <a:headEnd/>
            <a:tailEnd type="none" w="lg" len="lg"/>
          </a:ln>
        </p:spPr>
        <p:txBody>
          <a:bodyPr>
            <a:spAutoFit/>
          </a:bodyPr>
          <a:lstStyle/>
          <a:p>
            <a:pPr>
              <a:spcBef>
                <a:spcPct val="50000"/>
              </a:spcBef>
            </a:pPr>
            <a:r>
              <a:rPr lang="en-US" sz="1200">
                <a:solidFill>
                  <a:schemeClr val="bg1"/>
                </a:solidFill>
              </a:rPr>
              <a:t>Drawing by Brian West</a:t>
            </a:r>
          </a:p>
        </p:txBody>
      </p:sp>
      <p:pic>
        <p:nvPicPr>
          <p:cNvPr id="172037" name="Picture 8" descr="Al_Picture_2small"/>
          <p:cNvPicPr>
            <a:picLocks noChangeAspect="1" noChangeArrowheads="1"/>
          </p:cNvPicPr>
          <p:nvPr/>
        </p:nvPicPr>
        <p:blipFill>
          <a:blip r:embed="rId3" cstate="print">
            <a:lum bright="8000"/>
          </a:blip>
          <a:srcRect/>
          <a:stretch>
            <a:fillRect/>
          </a:stretch>
        </p:blipFill>
        <p:spPr bwMode="auto">
          <a:xfrm>
            <a:off x="4297363" y="0"/>
            <a:ext cx="4846637" cy="6858000"/>
          </a:xfrm>
          <a:prstGeom prst="rect">
            <a:avLst/>
          </a:prstGeom>
          <a:noFill/>
          <a:ln w="9525">
            <a:noFill/>
            <a:miter lim="800000"/>
            <a:headEnd/>
            <a:tailEnd/>
          </a:ln>
        </p:spPr>
      </p:pic>
      <p:sp>
        <p:nvSpPr>
          <p:cNvPr id="172038" name="Text Box 9"/>
          <p:cNvSpPr txBox="1">
            <a:spLocks noChangeArrowheads="1"/>
          </p:cNvSpPr>
          <p:nvPr/>
        </p:nvSpPr>
        <p:spPr bwMode="auto">
          <a:xfrm>
            <a:off x="146050" y="3267075"/>
            <a:ext cx="4038600" cy="1616075"/>
          </a:xfrm>
          <a:prstGeom prst="rect">
            <a:avLst/>
          </a:prstGeom>
          <a:noFill/>
          <a:ln w="9525">
            <a:noFill/>
            <a:miter lim="800000"/>
            <a:headEnd/>
            <a:tailEnd/>
          </a:ln>
        </p:spPr>
        <p:txBody>
          <a:bodyPr>
            <a:spAutoFit/>
          </a:bodyPr>
          <a:lstStyle/>
          <a:p>
            <a:pPr>
              <a:spcBef>
                <a:spcPct val="50000"/>
              </a:spcBef>
              <a:buFont typeface="Symbol" pitchFamily="18" charset="2"/>
              <a:buNone/>
              <a:tabLst>
                <a:tab pos="228600" algn="l"/>
              </a:tabLst>
            </a:pPr>
            <a:r>
              <a:rPr lang="en-US" sz="2000" b="1"/>
              <a:t>Starting from a mountain top would make stratospheric injection easier, say from the Andes in the tropics, or from Greenland in the Arctic.</a:t>
            </a:r>
          </a:p>
        </p:txBody>
      </p:sp>
      <p:sp>
        <p:nvSpPr>
          <p:cNvPr id="172039" name="Text Box 10"/>
          <p:cNvSpPr txBox="1">
            <a:spLocks noChangeArrowheads="1"/>
          </p:cNvSpPr>
          <p:nvPr/>
        </p:nvSpPr>
        <p:spPr bwMode="auto">
          <a:xfrm>
            <a:off x="214313" y="5000625"/>
            <a:ext cx="3713162" cy="1042988"/>
          </a:xfrm>
          <a:prstGeom prst="rect">
            <a:avLst/>
          </a:prstGeom>
          <a:solidFill>
            <a:schemeClr val="bg1"/>
          </a:solidFill>
          <a:ln w="38100">
            <a:solidFill>
              <a:schemeClr val="tx1"/>
            </a:solidFill>
            <a:miter lim="800000"/>
            <a:headEnd/>
            <a:tailEnd type="none" w="lg" len="lg"/>
          </a:ln>
        </p:spPr>
        <p:txBody>
          <a:bodyPr>
            <a:spAutoFit/>
          </a:bodyPr>
          <a:lstStyle/>
          <a:p>
            <a:pPr>
              <a:spcBef>
                <a:spcPct val="50000"/>
              </a:spcBef>
            </a:pPr>
            <a:r>
              <a:rPr lang="en-US" sz="1200"/>
              <a:t>Robock, Alan, Allison B. Marquardt, Ben Kravitz, and Georgiy Stenchikov, 2009:  The benefits, risks, and costs of stratospheric geoengineering. </a:t>
            </a:r>
            <a:r>
              <a:rPr lang="en-US" sz="1200" i="1"/>
              <a:t>Geophys. Res. Lett.</a:t>
            </a:r>
            <a:r>
              <a:rPr lang="en-US" sz="1200"/>
              <a:t>, </a:t>
            </a:r>
            <a:r>
              <a:rPr lang="en-US" sz="1200" b="1"/>
              <a:t>36</a:t>
            </a:r>
            <a:r>
              <a:rPr lang="en-US" sz="1200"/>
              <a:t>, L19703, doi:10.1029/2009GL039209.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print"/>
          <a:srcRect/>
          <a:stretch>
            <a:fillRect/>
          </a:stretch>
        </p:blipFill>
        <p:spPr bwMode="auto">
          <a:xfrm>
            <a:off x="152400" y="0"/>
            <a:ext cx="8863013" cy="5659438"/>
          </a:xfrm>
          <a:prstGeom prst="rect">
            <a:avLst/>
          </a:prstGeom>
          <a:noFill/>
          <a:ln w="38100">
            <a:noFill/>
            <a:miter lim="800000"/>
            <a:headEnd/>
            <a:tailEnd type="none" w="lg" len="lg"/>
          </a:ln>
        </p:spPr>
      </p:pic>
      <p:pic>
        <p:nvPicPr>
          <p:cNvPr id="27651" name="Picture 3"/>
          <p:cNvPicPr>
            <a:picLocks noChangeAspect="1" noChangeArrowheads="1"/>
          </p:cNvPicPr>
          <p:nvPr/>
        </p:nvPicPr>
        <p:blipFill>
          <a:blip r:embed="rId4" cstate="print"/>
          <a:srcRect/>
          <a:stretch>
            <a:fillRect/>
          </a:stretch>
        </p:blipFill>
        <p:spPr bwMode="auto">
          <a:xfrm>
            <a:off x="123825" y="5651500"/>
            <a:ext cx="8969375" cy="741363"/>
          </a:xfrm>
          <a:prstGeom prst="rect">
            <a:avLst/>
          </a:prstGeom>
          <a:noFill/>
          <a:ln w="9525">
            <a:noFill/>
            <a:miter lim="800000"/>
            <a:headEnd/>
            <a:tailEnd/>
          </a:ln>
        </p:spPr>
      </p:pic>
      <p:sp>
        <p:nvSpPr>
          <p:cNvPr id="27652" name="Text Box 4"/>
          <p:cNvSpPr txBox="1">
            <a:spLocks noChangeArrowheads="1"/>
          </p:cNvSpPr>
          <p:nvPr/>
        </p:nvSpPr>
        <p:spPr bwMode="auto">
          <a:xfrm>
            <a:off x="2209800" y="6453188"/>
            <a:ext cx="3733800" cy="336550"/>
          </a:xfrm>
          <a:prstGeom prst="rect">
            <a:avLst/>
          </a:prstGeom>
          <a:solidFill>
            <a:schemeClr val="bg1"/>
          </a:solidFill>
          <a:ln w="9525">
            <a:noFill/>
            <a:miter lim="800000"/>
            <a:headEnd/>
            <a:tailEnd/>
          </a:ln>
        </p:spPr>
        <p:txBody>
          <a:bodyPr>
            <a:spAutoFit/>
          </a:bodyPr>
          <a:lstStyle/>
          <a:p>
            <a:pPr algn="ctr">
              <a:spcBef>
                <a:spcPct val="50000"/>
              </a:spcBef>
            </a:pPr>
            <a:r>
              <a:rPr lang="en-US" sz="1600"/>
              <a:t>From IPCC AR4 Technical Summary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082" name="Text Box 2"/>
          <p:cNvSpPr txBox="1">
            <a:spLocks noChangeArrowheads="1"/>
          </p:cNvSpPr>
          <p:nvPr/>
        </p:nvSpPr>
        <p:spPr bwMode="auto">
          <a:xfrm>
            <a:off x="487363" y="109538"/>
            <a:ext cx="7821612" cy="6154737"/>
          </a:xfrm>
          <a:prstGeom prst="rect">
            <a:avLst/>
          </a:prstGeom>
          <a:noFill/>
          <a:ln w="38100">
            <a:noFill/>
            <a:miter lim="800000"/>
            <a:headEnd/>
            <a:tailEnd type="none" w="lg" len="lg"/>
          </a:ln>
        </p:spPr>
        <p:txBody>
          <a:bodyPr>
            <a:spAutoFit/>
          </a:bodyPr>
          <a:lstStyle/>
          <a:p>
            <a:pPr algn="ctr">
              <a:spcBef>
                <a:spcPct val="50000"/>
              </a:spcBef>
              <a:tabLst>
                <a:tab pos="457200" algn="l"/>
              </a:tabLst>
            </a:pPr>
            <a:r>
              <a:rPr lang="en-US" b="1"/>
              <a:t>H</a:t>
            </a:r>
            <a:r>
              <a:rPr lang="en-US" b="1" baseline="-25000"/>
              <a:t>2</a:t>
            </a:r>
            <a:r>
              <a:rPr lang="en-US" b="1"/>
              <a:t>S would be lightest and cheapest precursor</a:t>
            </a:r>
            <a:br>
              <a:rPr lang="en-US" b="1"/>
            </a:br>
            <a:r>
              <a:rPr lang="en-US" b="1"/>
              <a:t>to produce stratospheric aerosols.</a:t>
            </a:r>
          </a:p>
          <a:p>
            <a:pPr algn="just">
              <a:spcBef>
                <a:spcPct val="50000"/>
              </a:spcBef>
              <a:tabLst>
                <a:tab pos="457200" algn="l"/>
              </a:tabLst>
            </a:pPr>
            <a:r>
              <a:rPr lang="en-US" sz="2000">
                <a:solidFill>
                  <a:schemeClr val="accent2"/>
                </a:solidFill>
              </a:rPr>
              <a:t>While volcanic eruptions inject mostly SO</a:t>
            </a:r>
            <a:r>
              <a:rPr lang="en-US" sz="2000" baseline="-25000">
                <a:solidFill>
                  <a:schemeClr val="accent2"/>
                </a:solidFill>
              </a:rPr>
              <a:t>2</a:t>
            </a:r>
            <a:r>
              <a:rPr lang="en-US" sz="2000">
                <a:solidFill>
                  <a:schemeClr val="accent2"/>
                </a:solidFill>
              </a:rPr>
              <a:t> into the stratosphere, the relevant quantity is the amount of sulfur.  If H</a:t>
            </a:r>
            <a:r>
              <a:rPr lang="en-US" sz="2000" baseline="-25000">
                <a:solidFill>
                  <a:schemeClr val="accent2"/>
                </a:solidFill>
              </a:rPr>
              <a:t>2</a:t>
            </a:r>
            <a:r>
              <a:rPr lang="en-US" sz="2000">
                <a:solidFill>
                  <a:schemeClr val="accent2"/>
                </a:solidFill>
              </a:rPr>
              <a:t>S were injected instead, it would oxidize quickly to form SO</a:t>
            </a:r>
            <a:r>
              <a:rPr lang="en-US" sz="2000" baseline="-25000">
                <a:solidFill>
                  <a:schemeClr val="accent2"/>
                </a:solidFill>
              </a:rPr>
              <a:t>2</a:t>
            </a:r>
            <a:r>
              <a:rPr lang="en-US" sz="2000">
                <a:solidFill>
                  <a:schemeClr val="accent2"/>
                </a:solidFill>
              </a:rPr>
              <a:t>, which would then react with water to form H</a:t>
            </a:r>
            <a:r>
              <a:rPr lang="en-US" sz="2000" baseline="-25000">
                <a:solidFill>
                  <a:schemeClr val="accent2"/>
                </a:solidFill>
              </a:rPr>
              <a:t>2</a:t>
            </a:r>
            <a:r>
              <a:rPr lang="en-US" sz="2000">
                <a:solidFill>
                  <a:schemeClr val="accent2"/>
                </a:solidFill>
              </a:rPr>
              <a:t>SO</a:t>
            </a:r>
            <a:r>
              <a:rPr lang="en-US" sz="2000" baseline="-25000">
                <a:solidFill>
                  <a:schemeClr val="accent2"/>
                </a:solidFill>
              </a:rPr>
              <a:t>4</a:t>
            </a:r>
            <a:r>
              <a:rPr lang="en-US" sz="2000">
                <a:solidFill>
                  <a:schemeClr val="accent2"/>
                </a:solidFill>
              </a:rPr>
              <a:t> droplets.  Because of the relative molecular weights, only 1 Tg of H</a:t>
            </a:r>
            <a:r>
              <a:rPr lang="en-US" sz="2000" baseline="-25000">
                <a:solidFill>
                  <a:schemeClr val="accent2"/>
                </a:solidFill>
              </a:rPr>
              <a:t>2</a:t>
            </a:r>
            <a:r>
              <a:rPr lang="en-US" sz="2000">
                <a:solidFill>
                  <a:schemeClr val="accent2"/>
                </a:solidFill>
              </a:rPr>
              <a:t>S would be required to produce the same amount of sulfate aerosols as 2 Tg of SO</a:t>
            </a:r>
            <a:r>
              <a:rPr lang="en-US" sz="2000" baseline="-25000">
                <a:solidFill>
                  <a:schemeClr val="accent2"/>
                </a:solidFill>
              </a:rPr>
              <a:t>2</a:t>
            </a:r>
            <a:r>
              <a:rPr lang="en-US" sz="2000">
                <a:solidFill>
                  <a:schemeClr val="accent2"/>
                </a:solidFill>
              </a:rPr>
              <a:t>. However, H</a:t>
            </a:r>
            <a:r>
              <a:rPr lang="en-US" sz="2000" baseline="-25000">
                <a:solidFill>
                  <a:schemeClr val="accent2"/>
                </a:solidFill>
              </a:rPr>
              <a:t>2</a:t>
            </a:r>
            <a:r>
              <a:rPr lang="en-US" sz="2000">
                <a:solidFill>
                  <a:schemeClr val="accent2"/>
                </a:solidFill>
              </a:rPr>
              <a:t>S is toxic and flammable, so it may be preferable to use SO</a:t>
            </a:r>
            <a:r>
              <a:rPr lang="en-US" sz="2000" baseline="-25000">
                <a:solidFill>
                  <a:schemeClr val="accent2"/>
                </a:solidFill>
              </a:rPr>
              <a:t>2</a:t>
            </a:r>
            <a:r>
              <a:rPr lang="en-US" sz="2000">
                <a:solidFill>
                  <a:schemeClr val="accent2"/>
                </a:solidFill>
              </a:rPr>
              <a:t>.</a:t>
            </a:r>
          </a:p>
          <a:p>
            <a:pPr algn="ctr">
              <a:spcBef>
                <a:spcPct val="50000"/>
              </a:spcBef>
              <a:tabLst>
                <a:tab pos="457200" algn="l"/>
              </a:tabLst>
            </a:pPr>
            <a:r>
              <a:rPr lang="en-US" b="1"/>
              <a:t>Here we evaluate the cost of lofting 1 Tg of H</a:t>
            </a:r>
            <a:r>
              <a:rPr lang="en-US" b="1" baseline="-25000"/>
              <a:t>2</a:t>
            </a:r>
            <a:r>
              <a:rPr lang="en-US" b="1"/>
              <a:t>S into the stratosphere per year.</a:t>
            </a:r>
          </a:p>
          <a:p>
            <a:pPr algn="just">
              <a:spcBef>
                <a:spcPct val="50000"/>
              </a:spcBef>
              <a:tabLst>
                <a:tab pos="457200" algn="l"/>
              </a:tabLst>
            </a:pPr>
            <a:r>
              <a:rPr lang="en-US" sz="2000">
                <a:solidFill>
                  <a:schemeClr val="accent2"/>
                </a:solidFill>
              </a:rPr>
              <a:t>The total cost of geoengineering would depend on the total amount to be lofted and on the gas.</a:t>
            </a:r>
          </a:p>
          <a:p>
            <a:pPr algn="just">
              <a:spcBef>
                <a:spcPct val="50000"/>
              </a:spcBef>
              <a:tabLst>
                <a:tab pos="457200" algn="l"/>
              </a:tabLst>
            </a:pPr>
            <a:r>
              <a:rPr lang="en-US" sz="2000"/>
              <a:t>The National Academy of Sciences (1992) study estimated the price of SO</a:t>
            </a:r>
            <a:r>
              <a:rPr lang="en-US" sz="2000" baseline="-25000"/>
              <a:t>2</a:t>
            </a:r>
            <a:r>
              <a:rPr lang="en-US" sz="2000"/>
              <a:t> to be $50,000,000 per Tg, and H</a:t>
            </a:r>
            <a:r>
              <a:rPr lang="en-US" sz="2000" baseline="-25000"/>
              <a:t>2</a:t>
            </a:r>
            <a:r>
              <a:rPr lang="en-US" sz="2000"/>
              <a:t>S would be much cheaper, so the price of the gases themselves is not an issue.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ext Box 2"/>
          <p:cNvSpPr txBox="1">
            <a:spLocks noChangeArrowheads="1"/>
          </p:cNvSpPr>
          <p:nvPr/>
        </p:nvSpPr>
        <p:spPr bwMode="auto">
          <a:xfrm>
            <a:off x="508000" y="400050"/>
            <a:ext cx="8378825" cy="5089525"/>
          </a:xfrm>
          <a:prstGeom prst="rect">
            <a:avLst/>
          </a:prstGeom>
          <a:noFill/>
          <a:ln w="38100">
            <a:noFill/>
            <a:miter lim="800000"/>
            <a:headEnd/>
            <a:tailEnd type="none" w="lg" len="lg"/>
          </a:ln>
        </p:spPr>
        <p:txBody>
          <a:bodyPr>
            <a:spAutoFit/>
          </a:bodyPr>
          <a:lstStyle/>
          <a:p>
            <a:pPr marL="400050" indent="-400050">
              <a:spcBef>
                <a:spcPct val="50000"/>
              </a:spcBef>
              <a:tabLst>
                <a:tab pos="685800" algn="l"/>
              </a:tabLst>
            </a:pPr>
            <a:r>
              <a:rPr lang="en-US" b="1"/>
              <a:t>How could we use </a:t>
            </a:r>
            <a:r>
              <a:rPr lang="en-US" b="1" u="sng"/>
              <a:t>airplanes</a:t>
            </a:r>
            <a:r>
              <a:rPr lang="en-US" b="1"/>
              <a:t> to loft gas to the stratosphere?</a:t>
            </a:r>
          </a:p>
          <a:p>
            <a:pPr marL="400050" indent="-400050">
              <a:spcBef>
                <a:spcPct val="50000"/>
              </a:spcBef>
              <a:tabLst>
                <a:tab pos="685800" algn="l"/>
              </a:tabLst>
            </a:pPr>
            <a:r>
              <a:rPr lang="en-US" sz="2000" b="1"/>
              <a:t>- Put S back into the jet fuel.</a:t>
            </a:r>
          </a:p>
          <a:p>
            <a:pPr marL="400050" indent="-400050">
              <a:spcBef>
                <a:spcPct val="50000"/>
              </a:spcBef>
              <a:tabLst>
                <a:tab pos="685800" algn="l"/>
              </a:tabLst>
            </a:pPr>
            <a:r>
              <a:rPr lang="en-US" sz="2000"/>
              <a:t>	</a:t>
            </a:r>
            <a:r>
              <a:rPr lang="en-US" sz="2000">
                <a:solidFill>
                  <a:schemeClr val="accent2"/>
                </a:solidFill>
              </a:rPr>
              <a:t>But, except for the Arctic, planes do not routinely fly that high.</a:t>
            </a:r>
          </a:p>
          <a:p>
            <a:pPr marL="400050" indent="-400050">
              <a:spcBef>
                <a:spcPct val="50000"/>
              </a:spcBef>
              <a:tabLst>
                <a:tab pos="685800" algn="l"/>
              </a:tabLst>
            </a:pPr>
            <a:r>
              <a:rPr lang="en-US" sz="2000" b="1"/>
              <a:t>- Have tanker aircraft carry it to the stratosphere.</a:t>
            </a:r>
          </a:p>
          <a:p>
            <a:pPr marL="400050" indent="-400050">
              <a:spcBef>
                <a:spcPct val="50000"/>
              </a:spcBef>
              <a:tabLst>
                <a:tab pos="685800" algn="l"/>
              </a:tabLst>
            </a:pPr>
            <a:r>
              <a:rPr lang="en-US" sz="2000"/>
              <a:t>	</a:t>
            </a:r>
            <a:r>
              <a:rPr lang="en-US" sz="2000">
                <a:solidFill>
                  <a:schemeClr val="accent2"/>
                </a:solidFill>
              </a:rPr>
              <a:t>But they can only get into the stratosphere in the Arctic.</a:t>
            </a:r>
          </a:p>
          <a:p>
            <a:pPr marL="400050" indent="-400050">
              <a:spcBef>
                <a:spcPct val="50000"/>
              </a:spcBef>
              <a:tabLst>
                <a:tab pos="685800" algn="l"/>
              </a:tabLst>
            </a:pPr>
            <a:r>
              <a:rPr lang="en-US" sz="2000" b="1"/>
              <a:t>- Have fighter planes carry it to the stratosphere.</a:t>
            </a:r>
          </a:p>
          <a:p>
            <a:pPr marL="400050" indent="-400050">
              <a:spcBef>
                <a:spcPct val="50000"/>
              </a:spcBef>
              <a:tabLst>
                <a:tab pos="685800" algn="l"/>
              </a:tabLst>
            </a:pPr>
            <a:r>
              <a:rPr lang="en-US" sz="2000"/>
              <a:t>	</a:t>
            </a:r>
            <a:r>
              <a:rPr lang="en-US" sz="2000">
                <a:solidFill>
                  <a:schemeClr val="accent2"/>
                </a:solidFill>
              </a:rPr>
              <a:t>But you would need many more planes.</a:t>
            </a:r>
          </a:p>
          <a:p>
            <a:pPr marL="400050" indent="-400050">
              <a:spcBef>
                <a:spcPct val="50000"/>
              </a:spcBef>
              <a:tabLst>
                <a:tab pos="685800" algn="l"/>
              </a:tabLst>
            </a:pPr>
            <a:r>
              <a:rPr lang="en-US" sz="2000" b="1"/>
              <a:t>- Have tanker aircraft carry it to the upper troposphere and have fighter jets carry it the rest of the way.</a:t>
            </a:r>
          </a:p>
          <a:p>
            <a:pPr marL="400050" indent="-400050">
              <a:spcBef>
                <a:spcPct val="50000"/>
              </a:spcBef>
              <a:tabLst>
                <a:tab pos="685800" algn="l"/>
              </a:tabLst>
            </a:pPr>
            <a:r>
              <a:rPr lang="en-US" sz="2000" b="1"/>
              <a:t>- Could you have a tanker tow a glider with a hose to loft the exit nozzle into the stratosphere?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3058" name="Text Box 2"/>
          <p:cNvSpPr txBox="1">
            <a:spLocks noChangeArrowheads="1"/>
          </p:cNvSpPr>
          <p:nvPr/>
        </p:nvSpPr>
        <p:spPr bwMode="auto">
          <a:xfrm>
            <a:off x="341313" y="906463"/>
            <a:ext cx="4432300" cy="4054475"/>
          </a:xfrm>
          <a:prstGeom prst="rect">
            <a:avLst/>
          </a:prstGeom>
          <a:noFill/>
          <a:ln w="9525">
            <a:noFill/>
            <a:miter lim="800000"/>
            <a:headEnd/>
            <a:tailEnd/>
          </a:ln>
        </p:spPr>
        <p:txBody>
          <a:bodyPr>
            <a:spAutoFit/>
          </a:bodyPr>
          <a:lstStyle/>
          <a:p>
            <a:pPr marL="285750" indent="-285750">
              <a:spcBef>
                <a:spcPct val="50000"/>
              </a:spcBef>
              <a:buFont typeface="Symbol" pitchFamily="18" charset="2"/>
              <a:buChar char="·"/>
              <a:tabLst>
                <a:tab pos="228600" algn="l"/>
              </a:tabLst>
            </a:pPr>
            <a:r>
              <a:rPr lang="en-US" sz="2000" b="1"/>
              <a:t>There is currently no way to do geoengineering.  No means exist to inject aerosol precursors (gases).</a:t>
            </a:r>
          </a:p>
          <a:p>
            <a:pPr marL="285750" indent="-285750">
              <a:spcBef>
                <a:spcPct val="50000"/>
              </a:spcBef>
              <a:buFont typeface="Symbol" pitchFamily="18" charset="2"/>
              <a:buChar char="·"/>
              <a:tabLst>
                <a:tab pos="228600" algn="l"/>
              </a:tabLst>
            </a:pPr>
            <a:r>
              <a:rPr lang="en-US" sz="2000" b="1"/>
              <a:t>Even if we could get the gases up there, we do not yet understand how to produce particles of the appropriate size.</a:t>
            </a:r>
          </a:p>
          <a:p>
            <a:pPr marL="285750" indent="-285750">
              <a:spcBef>
                <a:spcPct val="50000"/>
              </a:spcBef>
              <a:buFont typeface="Symbol" pitchFamily="18" charset="2"/>
              <a:buChar char="·"/>
              <a:tabLst>
                <a:tab pos="228600" algn="l"/>
              </a:tabLst>
            </a:pPr>
            <a:r>
              <a:rPr lang="en-US" sz="2000" b="1"/>
              <a:t>Here we investigate only the problem of lofting precursors to the lower stratosphere.</a:t>
            </a:r>
          </a:p>
        </p:txBody>
      </p:sp>
      <p:pic>
        <p:nvPicPr>
          <p:cNvPr id="173059" name="Picture 3" descr="24opart"/>
          <p:cNvPicPr>
            <a:picLocks noChangeAspect="1" noChangeArrowheads="1"/>
          </p:cNvPicPr>
          <p:nvPr/>
        </p:nvPicPr>
        <p:blipFill>
          <a:blip r:embed="rId3" cstate="print"/>
          <a:srcRect/>
          <a:stretch>
            <a:fillRect/>
          </a:stretch>
        </p:blipFill>
        <p:spPr bwMode="auto">
          <a:xfrm>
            <a:off x="5133975" y="850900"/>
            <a:ext cx="3786188" cy="4365625"/>
          </a:xfrm>
          <a:prstGeom prst="rect">
            <a:avLst/>
          </a:prstGeom>
          <a:noFill/>
          <a:ln w="9525">
            <a:noFill/>
            <a:miter lim="800000"/>
            <a:headEnd/>
            <a:tailEnd/>
          </a:ln>
        </p:spPr>
      </p:pic>
      <p:sp>
        <p:nvSpPr>
          <p:cNvPr id="173060" name="Text Box 4"/>
          <p:cNvSpPr txBox="1">
            <a:spLocks noChangeArrowheads="1"/>
          </p:cNvSpPr>
          <p:nvPr/>
        </p:nvSpPr>
        <p:spPr bwMode="auto">
          <a:xfrm>
            <a:off x="5691188" y="5354638"/>
            <a:ext cx="2970212" cy="639762"/>
          </a:xfrm>
          <a:prstGeom prst="rect">
            <a:avLst/>
          </a:prstGeom>
          <a:noFill/>
          <a:ln w="9525">
            <a:noFill/>
            <a:miter lim="800000"/>
            <a:headEnd/>
            <a:tailEnd/>
          </a:ln>
        </p:spPr>
        <p:txBody>
          <a:bodyPr>
            <a:spAutoFit/>
          </a:bodyPr>
          <a:lstStyle/>
          <a:p>
            <a:pPr algn="ctr">
              <a:spcBef>
                <a:spcPct val="50000"/>
              </a:spcBef>
            </a:pPr>
            <a:r>
              <a:rPr lang="en-US" sz="1200"/>
              <a:t>© New York Times</a:t>
            </a:r>
            <a:br>
              <a:rPr lang="en-US" sz="1200"/>
            </a:br>
            <a:r>
              <a:rPr lang="en-US" sz="1200"/>
              <a:t>Henning Wagenbreth</a:t>
            </a:r>
            <a:br>
              <a:rPr lang="en-US" sz="1200"/>
            </a:br>
            <a:r>
              <a:rPr lang="en-US" sz="1200"/>
              <a:t>Oct. 24, 2007</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6130" name="Picture 2" descr="The image “http://www.fas.org/man/dod-101/sys/ac/f-15e-981230-F-6082P-004.jpg” cannot be displayed, because it contains errors."/>
          <p:cNvPicPr>
            <a:picLocks noChangeAspect="1" noChangeArrowheads="1"/>
          </p:cNvPicPr>
          <p:nvPr/>
        </p:nvPicPr>
        <p:blipFill>
          <a:blip r:embed="rId3" cstate="print"/>
          <a:srcRect/>
          <a:stretch>
            <a:fillRect/>
          </a:stretch>
        </p:blipFill>
        <p:spPr bwMode="auto">
          <a:xfrm>
            <a:off x="280988" y="3049588"/>
            <a:ext cx="4008437" cy="2616200"/>
          </a:xfrm>
          <a:prstGeom prst="rect">
            <a:avLst/>
          </a:prstGeom>
          <a:noFill/>
          <a:ln w="9525">
            <a:noFill/>
            <a:miter lim="800000"/>
            <a:headEnd/>
            <a:tailEnd/>
          </a:ln>
        </p:spPr>
      </p:pic>
      <p:sp>
        <p:nvSpPr>
          <p:cNvPr id="176131" name="Text Box 3"/>
          <p:cNvSpPr txBox="1">
            <a:spLocks noChangeArrowheads="1"/>
          </p:cNvSpPr>
          <p:nvPr/>
        </p:nvSpPr>
        <p:spPr bwMode="auto">
          <a:xfrm>
            <a:off x="176213" y="5700713"/>
            <a:ext cx="6145212" cy="244475"/>
          </a:xfrm>
          <a:prstGeom prst="rect">
            <a:avLst/>
          </a:prstGeom>
          <a:noFill/>
          <a:ln w="38100">
            <a:noFill/>
            <a:miter lim="800000"/>
            <a:headEnd/>
            <a:tailEnd type="none" w="lg" len="lg"/>
          </a:ln>
        </p:spPr>
        <p:txBody>
          <a:bodyPr>
            <a:spAutoFit/>
          </a:bodyPr>
          <a:lstStyle/>
          <a:p>
            <a:pPr>
              <a:spcBef>
                <a:spcPct val="50000"/>
              </a:spcBef>
            </a:pPr>
            <a:r>
              <a:rPr lang="en-US" sz="1000"/>
              <a:t>http://www.fas.org/man/dod-101/sys/ac/f-15e-981230-F-6082P-004.jpg</a:t>
            </a:r>
          </a:p>
        </p:txBody>
      </p:sp>
      <p:sp>
        <p:nvSpPr>
          <p:cNvPr id="176132" name="Text Box 4"/>
          <p:cNvSpPr txBox="1">
            <a:spLocks noChangeArrowheads="1"/>
          </p:cNvSpPr>
          <p:nvPr/>
        </p:nvSpPr>
        <p:spPr bwMode="auto">
          <a:xfrm>
            <a:off x="4437063" y="3078163"/>
            <a:ext cx="4856162" cy="244475"/>
          </a:xfrm>
          <a:prstGeom prst="rect">
            <a:avLst/>
          </a:prstGeom>
          <a:noFill/>
          <a:ln w="38100">
            <a:noFill/>
            <a:miter lim="800000"/>
            <a:headEnd/>
            <a:tailEnd type="none" w="lg" len="lg"/>
          </a:ln>
        </p:spPr>
        <p:txBody>
          <a:bodyPr>
            <a:spAutoFit/>
          </a:bodyPr>
          <a:lstStyle/>
          <a:p>
            <a:pPr>
              <a:spcBef>
                <a:spcPct val="50000"/>
              </a:spcBef>
            </a:pPr>
            <a:r>
              <a:rPr lang="en-US" sz="1000"/>
              <a:t>http://www.af.mil/shared/media/photodb/photos/060614-F-8260H-310.JPG</a:t>
            </a:r>
          </a:p>
        </p:txBody>
      </p:sp>
      <p:sp>
        <p:nvSpPr>
          <p:cNvPr id="176133" name="Text Box 5"/>
          <p:cNvSpPr txBox="1">
            <a:spLocks noChangeArrowheads="1"/>
          </p:cNvSpPr>
          <p:nvPr/>
        </p:nvSpPr>
        <p:spPr bwMode="auto">
          <a:xfrm>
            <a:off x="214313" y="250825"/>
            <a:ext cx="3757612" cy="2133600"/>
          </a:xfrm>
          <a:prstGeom prst="rect">
            <a:avLst/>
          </a:prstGeom>
          <a:noFill/>
          <a:ln w="38100">
            <a:noFill/>
            <a:miter lim="800000"/>
            <a:headEnd/>
            <a:tailEnd type="none" w="lg" len="lg"/>
          </a:ln>
        </p:spPr>
        <p:txBody>
          <a:bodyPr>
            <a:spAutoFit/>
          </a:bodyPr>
          <a:lstStyle/>
          <a:p>
            <a:pPr algn="ctr">
              <a:spcBef>
                <a:spcPct val="50000"/>
              </a:spcBef>
            </a:pPr>
            <a:r>
              <a:rPr lang="en-US" b="1"/>
              <a:t>F-15C Eagle</a:t>
            </a:r>
          </a:p>
          <a:p>
            <a:pPr algn="ctr">
              <a:spcBef>
                <a:spcPct val="50000"/>
              </a:spcBef>
            </a:pPr>
            <a:r>
              <a:rPr lang="en-US" sz="2000"/>
              <a:t>Ceiling: 20 km</a:t>
            </a:r>
          </a:p>
          <a:p>
            <a:pPr algn="ctr">
              <a:spcBef>
                <a:spcPct val="50000"/>
              </a:spcBef>
            </a:pPr>
            <a:r>
              <a:rPr lang="en-US" sz="2000"/>
              <a:t>Payload: 8 tons gas</a:t>
            </a:r>
          </a:p>
          <a:p>
            <a:pPr algn="ctr">
              <a:spcBef>
                <a:spcPct val="50000"/>
              </a:spcBef>
            </a:pPr>
            <a:r>
              <a:rPr lang="en-US" sz="2000"/>
              <a:t>Cost: $30,000,000</a:t>
            </a:r>
            <a:br>
              <a:rPr lang="en-US" sz="2000"/>
            </a:br>
            <a:r>
              <a:rPr lang="en-US" sz="2000"/>
              <a:t>(1998 dollars)</a:t>
            </a:r>
          </a:p>
        </p:txBody>
      </p:sp>
      <p:sp>
        <p:nvSpPr>
          <p:cNvPr id="176134" name="Text Box 6"/>
          <p:cNvSpPr txBox="1">
            <a:spLocks noChangeArrowheads="1"/>
          </p:cNvSpPr>
          <p:nvPr/>
        </p:nvSpPr>
        <p:spPr bwMode="auto">
          <a:xfrm>
            <a:off x="5008563" y="3578225"/>
            <a:ext cx="3736975" cy="1920875"/>
          </a:xfrm>
          <a:prstGeom prst="rect">
            <a:avLst/>
          </a:prstGeom>
          <a:noFill/>
          <a:ln w="38100">
            <a:noFill/>
            <a:miter lim="800000"/>
            <a:headEnd/>
            <a:tailEnd type="none" w="lg" len="lg"/>
          </a:ln>
        </p:spPr>
        <p:txBody>
          <a:bodyPr>
            <a:spAutoFit/>
          </a:bodyPr>
          <a:lstStyle/>
          <a:p>
            <a:pPr algn="ctr">
              <a:spcBef>
                <a:spcPct val="50000"/>
              </a:spcBef>
            </a:pPr>
            <a:r>
              <a:rPr lang="en-US" sz="2000"/>
              <a:t>With 3 flights/day,</a:t>
            </a:r>
            <a:br>
              <a:rPr lang="en-US" sz="2000"/>
            </a:br>
            <a:r>
              <a:rPr lang="en-US" sz="2000"/>
              <a:t>operating 250 days/year</a:t>
            </a:r>
            <a:br>
              <a:rPr lang="en-US" sz="2000"/>
            </a:br>
            <a:r>
              <a:rPr lang="en-US" sz="2000"/>
              <a:t/>
            </a:r>
            <a:br>
              <a:rPr lang="en-US" sz="2000"/>
            </a:br>
            <a:r>
              <a:rPr lang="en-US" sz="2000"/>
              <a:t>would need 167 planes</a:t>
            </a:r>
            <a:br>
              <a:rPr lang="en-US" sz="2000"/>
            </a:br>
            <a:r>
              <a:rPr lang="en-US" sz="2000"/>
              <a:t>to deliver 1 Tg gas per year</a:t>
            </a:r>
            <a:br>
              <a:rPr lang="en-US" sz="2000"/>
            </a:br>
            <a:r>
              <a:rPr lang="en-US" sz="2000"/>
              <a:t>to tropical stratosphere.</a:t>
            </a:r>
          </a:p>
        </p:txBody>
      </p:sp>
      <p:pic>
        <p:nvPicPr>
          <p:cNvPr id="176135" name="Picture 7" descr="The image “http://www.af.mil/shared/media/photodb/photos/060614-F-8260H-310.JPG” cannot be displayed, because it contains errors."/>
          <p:cNvPicPr>
            <a:picLocks noChangeAspect="1" noChangeArrowheads="1"/>
          </p:cNvPicPr>
          <p:nvPr/>
        </p:nvPicPr>
        <p:blipFill>
          <a:blip r:embed="rId4" cstate="print"/>
          <a:srcRect/>
          <a:stretch>
            <a:fillRect/>
          </a:stretch>
        </p:blipFill>
        <p:spPr bwMode="auto">
          <a:xfrm>
            <a:off x="4651375" y="119063"/>
            <a:ext cx="4365625" cy="2890837"/>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7154" name="Text Box 2"/>
          <p:cNvSpPr txBox="1">
            <a:spLocks noChangeArrowheads="1"/>
          </p:cNvSpPr>
          <p:nvPr/>
        </p:nvSpPr>
        <p:spPr bwMode="auto">
          <a:xfrm>
            <a:off x="103188" y="6010275"/>
            <a:ext cx="6145212" cy="244475"/>
          </a:xfrm>
          <a:prstGeom prst="rect">
            <a:avLst/>
          </a:prstGeom>
          <a:noFill/>
          <a:ln w="38100">
            <a:noFill/>
            <a:miter lim="800000"/>
            <a:headEnd/>
            <a:tailEnd type="none" w="lg" len="lg"/>
          </a:ln>
        </p:spPr>
        <p:txBody>
          <a:bodyPr>
            <a:spAutoFit/>
          </a:bodyPr>
          <a:lstStyle/>
          <a:p>
            <a:pPr>
              <a:spcBef>
                <a:spcPct val="50000"/>
              </a:spcBef>
            </a:pPr>
            <a:r>
              <a:rPr lang="en-US" sz="1000"/>
              <a:t>http://www.af.mil/shared/media/photodb/photos/021202-O-9999G-029.jpg</a:t>
            </a:r>
          </a:p>
        </p:txBody>
      </p:sp>
      <p:sp>
        <p:nvSpPr>
          <p:cNvPr id="177155" name="Text Box 3"/>
          <p:cNvSpPr txBox="1">
            <a:spLocks noChangeArrowheads="1"/>
          </p:cNvSpPr>
          <p:nvPr/>
        </p:nvSpPr>
        <p:spPr bwMode="auto">
          <a:xfrm>
            <a:off x="3863975" y="2757488"/>
            <a:ext cx="5280025" cy="244475"/>
          </a:xfrm>
          <a:prstGeom prst="rect">
            <a:avLst/>
          </a:prstGeom>
          <a:noFill/>
          <a:ln w="38100">
            <a:noFill/>
            <a:miter lim="800000"/>
            <a:headEnd/>
            <a:tailEnd type="none" w="lg" len="lg"/>
          </a:ln>
        </p:spPr>
        <p:txBody>
          <a:bodyPr>
            <a:spAutoFit/>
          </a:bodyPr>
          <a:lstStyle/>
          <a:p>
            <a:pPr>
              <a:spcBef>
                <a:spcPct val="50000"/>
              </a:spcBef>
            </a:pPr>
            <a:r>
              <a:rPr lang="en-US" sz="1000"/>
              <a:t>http://upload.wikimedia.org/wikipedia/commons/a/a8/Usaf.f15.f16.kc135.750pix.jpg</a:t>
            </a:r>
          </a:p>
        </p:txBody>
      </p:sp>
      <p:sp>
        <p:nvSpPr>
          <p:cNvPr id="177156" name="Text Box 4"/>
          <p:cNvSpPr txBox="1">
            <a:spLocks noChangeArrowheads="1"/>
          </p:cNvSpPr>
          <p:nvPr/>
        </p:nvSpPr>
        <p:spPr bwMode="auto">
          <a:xfrm>
            <a:off x="214313" y="250825"/>
            <a:ext cx="3757612" cy="2133600"/>
          </a:xfrm>
          <a:prstGeom prst="rect">
            <a:avLst/>
          </a:prstGeom>
          <a:noFill/>
          <a:ln w="38100">
            <a:noFill/>
            <a:miter lim="800000"/>
            <a:headEnd/>
            <a:tailEnd type="none" w="lg" len="lg"/>
          </a:ln>
        </p:spPr>
        <p:txBody>
          <a:bodyPr>
            <a:spAutoFit/>
          </a:bodyPr>
          <a:lstStyle/>
          <a:p>
            <a:pPr algn="ctr">
              <a:spcBef>
                <a:spcPct val="50000"/>
              </a:spcBef>
            </a:pPr>
            <a:r>
              <a:rPr lang="en-US" b="1"/>
              <a:t>KC-135 Stratotanker</a:t>
            </a:r>
          </a:p>
          <a:p>
            <a:pPr algn="ctr">
              <a:spcBef>
                <a:spcPct val="50000"/>
              </a:spcBef>
            </a:pPr>
            <a:r>
              <a:rPr lang="en-US" sz="2000"/>
              <a:t>Ceiling: 15 km</a:t>
            </a:r>
          </a:p>
          <a:p>
            <a:pPr algn="ctr">
              <a:spcBef>
                <a:spcPct val="50000"/>
              </a:spcBef>
            </a:pPr>
            <a:r>
              <a:rPr lang="en-US" sz="2000"/>
              <a:t>Payload: 91 tons gas</a:t>
            </a:r>
          </a:p>
          <a:p>
            <a:pPr algn="ctr">
              <a:spcBef>
                <a:spcPct val="50000"/>
              </a:spcBef>
            </a:pPr>
            <a:r>
              <a:rPr lang="en-US" sz="2000"/>
              <a:t>Cost: $39,600,000</a:t>
            </a:r>
            <a:br>
              <a:rPr lang="en-US" sz="2000"/>
            </a:br>
            <a:r>
              <a:rPr lang="en-US" sz="2000"/>
              <a:t>(1998 dollars)</a:t>
            </a:r>
          </a:p>
        </p:txBody>
      </p:sp>
      <p:sp>
        <p:nvSpPr>
          <p:cNvPr id="177157" name="Text Box 5"/>
          <p:cNvSpPr txBox="1">
            <a:spLocks noChangeArrowheads="1"/>
          </p:cNvSpPr>
          <p:nvPr/>
        </p:nvSpPr>
        <p:spPr bwMode="auto">
          <a:xfrm>
            <a:off x="5008563" y="3578225"/>
            <a:ext cx="3736975" cy="1920875"/>
          </a:xfrm>
          <a:prstGeom prst="rect">
            <a:avLst/>
          </a:prstGeom>
          <a:noFill/>
          <a:ln w="38100">
            <a:noFill/>
            <a:miter lim="800000"/>
            <a:headEnd/>
            <a:tailEnd type="none" w="lg" len="lg"/>
          </a:ln>
        </p:spPr>
        <p:txBody>
          <a:bodyPr>
            <a:spAutoFit/>
          </a:bodyPr>
          <a:lstStyle/>
          <a:p>
            <a:pPr algn="ctr">
              <a:spcBef>
                <a:spcPct val="50000"/>
              </a:spcBef>
            </a:pPr>
            <a:r>
              <a:rPr lang="en-US" sz="2000"/>
              <a:t>With 3 flights/day,</a:t>
            </a:r>
            <a:br>
              <a:rPr lang="en-US" sz="2000"/>
            </a:br>
            <a:r>
              <a:rPr lang="en-US" sz="2000"/>
              <a:t>operating 250 days/year</a:t>
            </a:r>
            <a:br>
              <a:rPr lang="en-US" sz="2000"/>
            </a:br>
            <a:r>
              <a:rPr lang="en-US" sz="2000"/>
              <a:t/>
            </a:r>
            <a:br>
              <a:rPr lang="en-US" sz="2000"/>
            </a:br>
            <a:r>
              <a:rPr lang="en-US" sz="2000"/>
              <a:t>would need 15 planes</a:t>
            </a:r>
            <a:br>
              <a:rPr lang="en-US" sz="2000"/>
            </a:br>
            <a:r>
              <a:rPr lang="en-US" sz="2000"/>
              <a:t>to deliver 1 Tg gas per year</a:t>
            </a:r>
            <a:br>
              <a:rPr lang="en-US" sz="2000"/>
            </a:br>
            <a:r>
              <a:rPr lang="en-US" sz="2000"/>
              <a:t>to Arctic stratosphere.</a:t>
            </a:r>
          </a:p>
        </p:txBody>
      </p:sp>
      <p:pic>
        <p:nvPicPr>
          <p:cNvPr id="177158" name="Picture 6" descr="The image “http://www.af.mil/shared/media/photodb/photos/021202-O-9999G-029.jpg” cannot be displayed, because it contains errors."/>
          <p:cNvPicPr>
            <a:picLocks noChangeAspect="1" noChangeArrowheads="1"/>
          </p:cNvPicPr>
          <p:nvPr/>
        </p:nvPicPr>
        <p:blipFill>
          <a:blip r:embed="rId3" cstate="print"/>
          <a:srcRect/>
          <a:stretch>
            <a:fillRect/>
          </a:stretch>
        </p:blipFill>
        <p:spPr bwMode="auto">
          <a:xfrm>
            <a:off x="254000" y="3159125"/>
            <a:ext cx="4070350" cy="2847975"/>
          </a:xfrm>
          <a:prstGeom prst="rect">
            <a:avLst/>
          </a:prstGeom>
          <a:noFill/>
          <a:ln w="9525">
            <a:noFill/>
            <a:miter lim="800000"/>
            <a:headEnd/>
            <a:tailEnd/>
          </a:ln>
        </p:spPr>
      </p:pic>
      <p:pic>
        <p:nvPicPr>
          <p:cNvPr id="177159" name="Picture 7" descr="The image “http://upload.wikimedia.org/wikipedia/commons/a/a8/Usaf.f15.f16.kc135.750pix.jpg” cannot be displayed, because it contains errors."/>
          <p:cNvPicPr>
            <a:picLocks noChangeAspect="1" noChangeArrowheads="1"/>
          </p:cNvPicPr>
          <p:nvPr/>
        </p:nvPicPr>
        <p:blipFill>
          <a:blip r:embed="rId4" cstate="print"/>
          <a:srcRect/>
          <a:stretch>
            <a:fillRect/>
          </a:stretch>
        </p:blipFill>
        <p:spPr bwMode="auto">
          <a:xfrm>
            <a:off x="4613275" y="134938"/>
            <a:ext cx="4129088" cy="26162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ext Box 2"/>
          <p:cNvSpPr txBox="1">
            <a:spLocks noChangeArrowheads="1"/>
          </p:cNvSpPr>
          <p:nvPr/>
        </p:nvSpPr>
        <p:spPr bwMode="auto">
          <a:xfrm>
            <a:off x="296863" y="5786438"/>
            <a:ext cx="6145212" cy="244475"/>
          </a:xfrm>
          <a:prstGeom prst="rect">
            <a:avLst/>
          </a:prstGeom>
          <a:noFill/>
          <a:ln w="38100">
            <a:noFill/>
            <a:miter lim="800000"/>
            <a:headEnd/>
            <a:tailEnd type="none" w="lg" len="lg"/>
          </a:ln>
        </p:spPr>
        <p:txBody>
          <a:bodyPr>
            <a:spAutoFit/>
          </a:bodyPr>
          <a:lstStyle/>
          <a:p>
            <a:pPr>
              <a:spcBef>
                <a:spcPct val="50000"/>
              </a:spcBef>
            </a:pPr>
            <a:r>
              <a:rPr lang="en-US" sz="1000"/>
              <a:t>http://www.af.mil/shared/media/photodb/photos/030317-F-7203T-013.jpg</a:t>
            </a:r>
          </a:p>
        </p:txBody>
      </p:sp>
      <p:sp>
        <p:nvSpPr>
          <p:cNvPr id="178179" name="Text Box 3"/>
          <p:cNvSpPr txBox="1">
            <a:spLocks noChangeArrowheads="1"/>
          </p:cNvSpPr>
          <p:nvPr/>
        </p:nvSpPr>
        <p:spPr bwMode="auto">
          <a:xfrm>
            <a:off x="4922838" y="3149600"/>
            <a:ext cx="4019550" cy="244475"/>
          </a:xfrm>
          <a:prstGeom prst="rect">
            <a:avLst/>
          </a:prstGeom>
          <a:noFill/>
          <a:ln w="38100">
            <a:noFill/>
            <a:miter lim="800000"/>
            <a:headEnd/>
            <a:tailEnd type="none" w="lg" len="lg"/>
          </a:ln>
        </p:spPr>
        <p:txBody>
          <a:bodyPr>
            <a:spAutoFit/>
          </a:bodyPr>
          <a:lstStyle/>
          <a:p>
            <a:pPr>
              <a:spcBef>
                <a:spcPct val="50000"/>
              </a:spcBef>
            </a:pPr>
            <a:r>
              <a:rPr lang="en-US" sz="1000"/>
              <a:t>http://www.af.mil/shared/media/factsheet/kc_10.jpg</a:t>
            </a:r>
          </a:p>
        </p:txBody>
      </p:sp>
      <p:sp>
        <p:nvSpPr>
          <p:cNvPr id="178180" name="Text Box 4"/>
          <p:cNvSpPr txBox="1">
            <a:spLocks noChangeArrowheads="1"/>
          </p:cNvSpPr>
          <p:nvPr/>
        </p:nvSpPr>
        <p:spPr bwMode="auto">
          <a:xfrm>
            <a:off x="214313" y="250825"/>
            <a:ext cx="3757612" cy="2133600"/>
          </a:xfrm>
          <a:prstGeom prst="rect">
            <a:avLst/>
          </a:prstGeom>
          <a:noFill/>
          <a:ln w="38100">
            <a:noFill/>
            <a:miter lim="800000"/>
            <a:headEnd/>
            <a:tailEnd type="none" w="lg" len="lg"/>
          </a:ln>
        </p:spPr>
        <p:txBody>
          <a:bodyPr>
            <a:spAutoFit/>
          </a:bodyPr>
          <a:lstStyle/>
          <a:p>
            <a:pPr algn="ctr">
              <a:spcBef>
                <a:spcPct val="50000"/>
              </a:spcBef>
            </a:pPr>
            <a:r>
              <a:rPr lang="en-US" b="1"/>
              <a:t>KC-10 Extender</a:t>
            </a:r>
          </a:p>
          <a:p>
            <a:pPr algn="ctr">
              <a:spcBef>
                <a:spcPct val="50000"/>
              </a:spcBef>
            </a:pPr>
            <a:r>
              <a:rPr lang="en-US" sz="2000"/>
              <a:t>Ceiling: 12.73 km</a:t>
            </a:r>
          </a:p>
          <a:p>
            <a:pPr algn="ctr">
              <a:spcBef>
                <a:spcPct val="50000"/>
              </a:spcBef>
            </a:pPr>
            <a:r>
              <a:rPr lang="en-US" sz="2000"/>
              <a:t>Payload: 160 tons gas</a:t>
            </a:r>
          </a:p>
          <a:p>
            <a:pPr algn="ctr">
              <a:spcBef>
                <a:spcPct val="50000"/>
              </a:spcBef>
            </a:pPr>
            <a:r>
              <a:rPr lang="en-US" sz="2000"/>
              <a:t>Cost: $88,400,000</a:t>
            </a:r>
            <a:br>
              <a:rPr lang="en-US" sz="2000"/>
            </a:br>
            <a:r>
              <a:rPr lang="en-US" sz="2000"/>
              <a:t>(1998 dollars) </a:t>
            </a:r>
          </a:p>
        </p:txBody>
      </p:sp>
      <p:sp>
        <p:nvSpPr>
          <p:cNvPr id="178181" name="Text Box 5"/>
          <p:cNvSpPr txBox="1">
            <a:spLocks noChangeArrowheads="1"/>
          </p:cNvSpPr>
          <p:nvPr/>
        </p:nvSpPr>
        <p:spPr bwMode="auto">
          <a:xfrm>
            <a:off x="5008563" y="3578225"/>
            <a:ext cx="3736975" cy="1920875"/>
          </a:xfrm>
          <a:prstGeom prst="rect">
            <a:avLst/>
          </a:prstGeom>
          <a:noFill/>
          <a:ln w="38100">
            <a:noFill/>
            <a:miter lim="800000"/>
            <a:headEnd/>
            <a:tailEnd type="none" w="lg" len="lg"/>
          </a:ln>
        </p:spPr>
        <p:txBody>
          <a:bodyPr>
            <a:spAutoFit/>
          </a:bodyPr>
          <a:lstStyle/>
          <a:p>
            <a:pPr algn="ctr">
              <a:spcBef>
                <a:spcPct val="50000"/>
              </a:spcBef>
            </a:pPr>
            <a:r>
              <a:rPr lang="en-US" sz="2000"/>
              <a:t>With 3 flights/day,</a:t>
            </a:r>
            <a:br>
              <a:rPr lang="en-US" sz="2000"/>
            </a:br>
            <a:r>
              <a:rPr lang="en-US" sz="2000"/>
              <a:t>operating 250 days/year</a:t>
            </a:r>
            <a:br>
              <a:rPr lang="en-US" sz="2000"/>
            </a:br>
            <a:r>
              <a:rPr lang="en-US" sz="2000"/>
              <a:t/>
            </a:r>
            <a:br>
              <a:rPr lang="en-US" sz="2000"/>
            </a:br>
            <a:r>
              <a:rPr lang="en-US" sz="2000"/>
              <a:t>would need 9 planes</a:t>
            </a:r>
            <a:br>
              <a:rPr lang="en-US" sz="2000"/>
            </a:br>
            <a:r>
              <a:rPr lang="en-US" sz="2000"/>
              <a:t>to deliver 1 Tg gas per year</a:t>
            </a:r>
            <a:br>
              <a:rPr lang="en-US" sz="2000"/>
            </a:br>
            <a:r>
              <a:rPr lang="en-US" sz="2000"/>
              <a:t>to Arctic stratosphere.</a:t>
            </a:r>
          </a:p>
        </p:txBody>
      </p:sp>
      <p:pic>
        <p:nvPicPr>
          <p:cNvPr id="178182" name="Picture 6" descr="The image “http://www.af.mil/shared/media/factsheet/kc_10.jpg” cannot be displayed, because it contains errors."/>
          <p:cNvPicPr>
            <a:picLocks noChangeAspect="1" noChangeArrowheads="1"/>
          </p:cNvPicPr>
          <p:nvPr/>
        </p:nvPicPr>
        <p:blipFill>
          <a:blip r:embed="rId3" cstate="print"/>
          <a:srcRect/>
          <a:stretch>
            <a:fillRect/>
          </a:stretch>
        </p:blipFill>
        <p:spPr bwMode="auto">
          <a:xfrm>
            <a:off x="4608513" y="161925"/>
            <a:ext cx="4278312" cy="2852738"/>
          </a:xfrm>
          <a:prstGeom prst="rect">
            <a:avLst/>
          </a:prstGeom>
          <a:noFill/>
          <a:ln w="9525">
            <a:noFill/>
            <a:miter lim="800000"/>
            <a:headEnd/>
            <a:tailEnd/>
          </a:ln>
        </p:spPr>
      </p:pic>
      <p:pic>
        <p:nvPicPr>
          <p:cNvPr id="178183" name="Picture 7" descr="The image “http://www.af.mil/shared/media/photodb/photos/030317-F-7203T-013.jpg” cannot be displayed, because it contains errors."/>
          <p:cNvPicPr>
            <a:picLocks noChangeAspect="1" noChangeArrowheads="1"/>
          </p:cNvPicPr>
          <p:nvPr/>
        </p:nvPicPr>
        <p:blipFill>
          <a:blip r:embed="rId4" cstate="print"/>
          <a:srcRect/>
          <a:stretch>
            <a:fillRect/>
          </a:stretch>
        </p:blipFill>
        <p:spPr bwMode="auto">
          <a:xfrm>
            <a:off x="182563" y="3073400"/>
            <a:ext cx="4300537" cy="26670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Number Placeholder 3"/>
          <p:cNvSpPr>
            <a:spLocks noGrp="1"/>
          </p:cNvSpPr>
          <p:nvPr>
            <p:ph type="sldNum" sz="quarter" idx="4294967295"/>
          </p:nvPr>
        </p:nvSpPr>
        <p:spPr bwMode="auto">
          <a:xfrm>
            <a:off x="0" y="6483350"/>
            <a:ext cx="509588" cy="365125"/>
          </a:xfrm>
          <a:prstGeom prst="rect">
            <a:avLst/>
          </a:prstGeom>
          <a:noFill/>
          <a:ln>
            <a:miter lim="800000"/>
            <a:headEnd/>
            <a:tailEnd/>
          </a:ln>
        </p:spPr>
        <p:txBody>
          <a:bodyPr/>
          <a:lstStyle/>
          <a:p>
            <a:fld id="{1F335926-9E54-40D4-8C23-5BD9ECAF6A07}" type="slidenum">
              <a:rPr lang="en-US" sz="900">
                <a:latin typeface="Arial" charset="0"/>
              </a:rPr>
              <a:pPr/>
              <a:t>216</a:t>
            </a:fld>
            <a:endParaRPr lang="en-US" sz="900">
              <a:latin typeface="Arial" charset="0"/>
            </a:endParaRPr>
          </a:p>
        </p:txBody>
      </p:sp>
      <p:pic>
        <p:nvPicPr>
          <p:cNvPr id="179203" name="Picture 4"/>
          <p:cNvPicPr>
            <a:picLocks noChangeAspect="1"/>
          </p:cNvPicPr>
          <p:nvPr/>
        </p:nvPicPr>
        <p:blipFill>
          <a:blip r:embed="rId3" cstate="print"/>
          <a:srcRect/>
          <a:stretch>
            <a:fillRect/>
          </a:stretch>
        </p:blipFill>
        <p:spPr bwMode="auto">
          <a:xfrm>
            <a:off x="339725" y="842963"/>
            <a:ext cx="8243888" cy="6015037"/>
          </a:xfrm>
          <a:prstGeom prst="rect">
            <a:avLst/>
          </a:prstGeom>
          <a:noFill/>
          <a:ln w="9525">
            <a:noFill/>
            <a:miter lim="800000"/>
            <a:headEnd/>
            <a:tailEnd/>
          </a:ln>
        </p:spPr>
      </p:pic>
      <p:grpSp>
        <p:nvGrpSpPr>
          <p:cNvPr id="2" name="Group 9"/>
          <p:cNvGrpSpPr>
            <a:grpSpLocks/>
          </p:cNvGrpSpPr>
          <p:nvPr/>
        </p:nvGrpSpPr>
        <p:grpSpPr bwMode="auto">
          <a:xfrm>
            <a:off x="384175" y="442913"/>
            <a:ext cx="5948363" cy="4332287"/>
            <a:chOff x="384627" y="442686"/>
            <a:chExt cx="5947911" cy="4332514"/>
          </a:xfrm>
        </p:grpSpPr>
        <p:grpSp>
          <p:nvGrpSpPr>
            <p:cNvPr id="3" name="Group 1"/>
            <p:cNvGrpSpPr>
              <a:grpSpLocks/>
            </p:cNvGrpSpPr>
            <p:nvPr/>
          </p:nvGrpSpPr>
          <p:grpSpPr bwMode="auto">
            <a:xfrm>
              <a:off x="2970213" y="814388"/>
              <a:ext cx="3362325" cy="3960812"/>
              <a:chOff x="2969877" y="815001"/>
              <a:chExt cx="3362661" cy="3960199"/>
            </a:xfrm>
          </p:grpSpPr>
          <p:sp>
            <p:nvSpPr>
              <p:cNvPr id="6" name="Oval 5"/>
              <p:cNvSpPr>
                <a:spLocks noChangeArrowheads="1"/>
              </p:cNvSpPr>
              <p:nvPr/>
            </p:nvSpPr>
            <p:spPr bwMode="auto">
              <a:xfrm>
                <a:off x="4775163" y="3911688"/>
                <a:ext cx="1557375" cy="863512"/>
              </a:xfrm>
              <a:prstGeom prst="ellipse">
                <a:avLst/>
              </a:prstGeom>
              <a:noFill/>
              <a:ln w="34925">
                <a:solidFill>
                  <a:srgbClr val="C00000"/>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cxnSp>
            <p:nvCxnSpPr>
              <p:cNvPr id="8" name="Straight Arrow Connector 7"/>
              <p:cNvCxnSpPr>
                <a:cxnSpLocks noChangeShapeType="1"/>
              </p:cNvCxnSpPr>
              <p:nvPr/>
            </p:nvCxnSpPr>
            <p:spPr bwMode="auto">
              <a:xfrm rot="16200000" flipH="1">
                <a:off x="2529785" y="1255141"/>
                <a:ext cx="3065149" cy="2184452"/>
              </a:xfrm>
              <a:prstGeom prst="straightConnector1">
                <a:avLst/>
              </a:prstGeom>
              <a:noFill/>
              <a:ln w="50800">
                <a:solidFill>
                  <a:srgbClr val="C00000"/>
                </a:solidFill>
                <a:round/>
                <a:headEnd/>
                <a:tailEnd type="arrow" w="med" len="med"/>
              </a:ln>
              <a:effectLst>
                <a:outerShdw dist="20000" dir="5400000" rotWithShape="0">
                  <a:srgbClr val="808080">
                    <a:alpha val="37999"/>
                  </a:srgbClr>
                </a:outerShdw>
              </a:effectLst>
            </p:spPr>
          </p:cxnSp>
        </p:grpSp>
        <p:sp>
          <p:nvSpPr>
            <p:cNvPr id="179207" name="TextBox 8"/>
            <p:cNvSpPr txBox="1">
              <a:spLocks noChangeArrowheads="1"/>
            </p:cNvSpPr>
            <p:nvPr/>
          </p:nvSpPr>
          <p:spPr bwMode="auto">
            <a:xfrm>
              <a:off x="384627" y="442686"/>
              <a:ext cx="2801257" cy="400110"/>
            </a:xfrm>
            <a:prstGeom prst="rect">
              <a:avLst/>
            </a:prstGeom>
            <a:noFill/>
            <a:ln w="9525">
              <a:noFill/>
              <a:miter lim="800000"/>
              <a:headEnd/>
              <a:tailEnd/>
            </a:ln>
          </p:spPr>
          <p:txBody>
            <a:bodyPr>
              <a:spAutoFit/>
            </a:bodyPr>
            <a:lstStyle/>
            <a:p>
              <a:r>
                <a:rPr lang="en-US" sz="2000" dirty="0">
                  <a:solidFill>
                    <a:srgbClr val="C00000"/>
                  </a:solidFill>
                </a:rPr>
                <a:t>(Robock et al., 2009)</a:t>
              </a:r>
            </a:p>
          </p:txBody>
        </p:sp>
      </p:grpSp>
      <p:sp>
        <p:nvSpPr>
          <p:cNvPr id="179205" name="TextBox 10"/>
          <p:cNvSpPr txBox="1">
            <a:spLocks noChangeArrowheads="1"/>
          </p:cNvSpPr>
          <p:nvPr/>
        </p:nvSpPr>
        <p:spPr bwMode="auto">
          <a:xfrm>
            <a:off x="312738" y="101600"/>
            <a:ext cx="8294687" cy="400050"/>
          </a:xfrm>
          <a:prstGeom prst="rect">
            <a:avLst/>
          </a:prstGeom>
          <a:noFill/>
          <a:ln w="9525">
            <a:noFill/>
            <a:miter lim="800000"/>
            <a:headEnd/>
            <a:tailEnd/>
          </a:ln>
        </p:spPr>
        <p:txBody>
          <a:bodyPr>
            <a:spAutoFit/>
          </a:bodyPr>
          <a:lstStyle/>
          <a:p>
            <a:pPr algn="ctr"/>
            <a:r>
              <a:rPr lang="en-US" sz="2000"/>
              <a:t>Costs of stratospheric aerosols  (Aurora report, 2010)</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486229" y="994230"/>
            <a:ext cx="8171543" cy="4154984"/>
          </a:xfrm>
          <a:prstGeom prst="rect">
            <a:avLst/>
          </a:prstGeom>
          <a:noFill/>
        </p:spPr>
        <p:txBody>
          <a:bodyPr wrap="square" rtlCol="0">
            <a:spAutoFit/>
          </a:bodyPr>
          <a:lstStyle/>
          <a:p>
            <a:r>
              <a:rPr lang="en-US" dirty="0" smtClean="0"/>
              <a:t>It may be possible to take H</a:t>
            </a:r>
            <a:r>
              <a:rPr lang="en-US" baseline="-25000" dirty="0" smtClean="0"/>
              <a:t>2</a:t>
            </a:r>
            <a:r>
              <a:rPr lang="en-US" dirty="0" smtClean="0"/>
              <a:t>S gas, which would oxidize to SO</a:t>
            </a:r>
            <a:r>
              <a:rPr lang="en-US" baseline="-25000" dirty="0" smtClean="0"/>
              <a:t>2</a:t>
            </a:r>
            <a:r>
              <a:rPr lang="en-US" dirty="0" smtClean="0"/>
              <a:t>, or SO</a:t>
            </a:r>
            <a:r>
              <a:rPr lang="en-US" baseline="-25000" dirty="0" smtClean="0"/>
              <a:t>2</a:t>
            </a:r>
            <a:r>
              <a:rPr lang="en-US" dirty="0" smtClean="0"/>
              <a:t> directly, to the lower stratosphere for a few billion dollars per year per Tg S, </a:t>
            </a:r>
            <a:r>
              <a:rPr lang="en-US" b="1" u="sng" dirty="0" smtClean="0"/>
              <a:t>but:</a:t>
            </a:r>
          </a:p>
          <a:p>
            <a:endParaRPr lang="en-US" b="1" u="sng" dirty="0" smtClean="0"/>
          </a:p>
          <a:p>
            <a:r>
              <a:rPr lang="en-US" b="1" dirty="0" smtClean="0"/>
              <a:t>Will spraying more SO</a:t>
            </a:r>
            <a:r>
              <a:rPr lang="en-US" b="1" baseline="-25000" dirty="0" smtClean="0"/>
              <a:t>2</a:t>
            </a:r>
            <a:r>
              <a:rPr lang="en-US" b="1" dirty="0" smtClean="0"/>
              <a:t> into the stratosphere produce new small particles or larger particles by condensation onto existing particles?</a:t>
            </a:r>
          </a:p>
          <a:p>
            <a:endParaRPr lang="en-US" dirty="0" smtClean="0"/>
          </a:p>
          <a:p>
            <a:r>
              <a:rPr lang="en-US" b="1" dirty="0" smtClean="0"/>
              <a:t>Theory tells us larger particles</a:t>
            </a:r>
            <a:r>
              <a:rPr lang="en-US" dirty="0" smtClean="0"/>
              <a:t>, which will reflect less sunlight per unit mass of S and fall out faster, greatly reducing their effectiveness.</a:t>
            </a:r>
            <a:endParaRPr lang="en-US" dirty="0"/>
          </a:p>
        </p:txBody>
      </p:sp>
      <p:sp>
        <p:nvSpPr>
          <p:cNvPr id="3" name="TextBox 2"/>
          <p:cNvSpPr txBox="1"/>
          <p:nvPr/>
        </p:nvSpPr>
        <p:spPr>
          <a:xfrm>
            <a:off x="1836058" y="6219374"/>
            <a:ext cx="4151086" cy="646331"/>
          </a:xfrm>
          <a:prstGeom prst="rect">
            <a:avLst/>
          </a:prstGeom>
          <a:noFill/>
        </p:spPr>
        <p:txBody>
          <a:bodyPr wrap="square" rtlCol="0">
            <a:spAutoFit/>
          </a:bodyPr>
          <a:lstStyle/>
          <a:p>
            <a:r>
              <a:rPr lang="en-US" sz="1200" dirty="0" smtClean="0">
                <a:solidFill>
                  <a:srgbClr val="FFFF00"/>
                </a:solidFill>
              </a:rPr>
              <a:t>Robock, Alan, Martin Bunzl, Ben Kravitz, and Georgiy Stenchikov, 2010:  A test for geoengineering?  </a:t>
            </a:r>
            <a:r>
              <a:rPr lang="en-US" sz="1200" i="1" dirty="0" smtClean="0">
                <a:solidFill>
                  <a:srgbClr val="FFFF00"/>
                </a:solidFill>
              </a:rPr>
              <a:t>Science</a:t>
            </a:r>
            <a:r>
              <a:rPr lang="en-US" sz="1200" dirty="0" smtClean="0">
                <a:solidFill>
                  <a:srgbClr val="FFFF00"/>
                </a:solidFill>
              </a:rPr>
              <a:t>, </a:t>
            </a:r>
            <a:r>
              <a:rPr lang="en-US" sz="1200" b="1" dirty="0" smtClean="0">
                <a:solidFill>
                  <a:srgbClr val="FFFF00"/>
                </a:solidFill>
              </a:rPr>
              <a:t>327</a:t>
            </a:r>
            <a:r>
              <a:rPr lang="en-US" sz="1200" dirty="0" smtClean="0">
                <a:solidFill>
                  <a:srgbClr val="FFFF00"/>
                </a:solidFill>
              </a:rPr>
              <a:t>, 530-531, doi:10.1126/science.1186237.</a:t>
            </a:r>
            <a:endParaRPr lang="en-US" sz="1200" dirty="0">
              <a:solidFill>
                <a:srgbClr val="FFFF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715963" y="1443038"/>
            <a:ext cx="7572375" cy="3013075"/>
          </a:xfrm>
          <a:prstGeom prst="rect">
            <a:avLst/>
          </a:prstGeom>
          <a:noFill/>
          <a:ln w="38100">
            <a:noFill/>
            <a:miter lim="800000"/>
            <a:headEnd/>
            <a:tailEnd type="none" w="lg" len="lg"/>
          </a:ln>
        </p:spPr>
        <p:txBody>
          <a:bodyPr>
            <a:spAutoFit/>
          </a:bodyPr>
          <a:lstStyle/>
          <a:p>
            <a:pPr>
              <a:spcBef>
                <a:spcPct val="50000"/>
              </a:spcBef>
            </a:pPr>
            <a:r>
              <a:rPr lang="en-US"/>
              <a:t>Costs of personnel, maintenance, and CO</a:t>
            </a:r>
            <a:r>
              <a:rPr lang="en-US" baseline="-25000"/>
              <a:t>2</a:t>
            </a:r>
            <a:r>
              <a:rPr lang="en-US"/>
              <a:t> emissions would depend on implementation strategy.</a:t>
            </a:r>
          </a:p>
          <a:p>
            <a:pPr>
              <a:spcBef>
                <a:spcPct val="50000"/>
              </a:spcBef>
            </a:pPr>
            <a:endParaRPr lang="en-US"/>
          </a:p>
          <a:p>
            <a:r>
              <a:rPr lang="en-US"/>
              <a:t>Each KC-135 costs $4,600,000 per year for total operations and support costs, including personnel, fuel, maintenance, and spare parts.*</a:t>
            </a:r>
          </a:p>
          <a:p>
            <a:pPr>
              <a:spcBef>
                <a:spcPct val="50000"/>
              </a:spcBef>
            </a:pPr>
            <a:endParaRPr lang="en-US"/>
          </a:p>
        </p:txBody>
      </p:sp>
      <p:sp>
        <p:nvSpPr>
          <p:cNvPr id="180227" name="Text Box 3"/>
          <p:cNvSpPr txBox="1">
            <a:spLocks noChangeArrowheads="1"/>
          </p:cNvSpPr>
          <p:nvPr/>
        </p:nvSpPr>
        <p:spPr bwMode="auto">
          <a:xfrm>
            <a:off x="1281113" y="5173663"/>
            <a:ext cx="6029325" cy="396875"/>
          </a:xfrm>
          <a:prstGeom prst="rect">
            <a:avLst/>
          </a:prstGeom>
          <a:noFill/>
          <a:ln w="38100">
            <a:noFill/>
            <a:miter lim="800000"/>
            <a:headEnd/>
            <a:tailEnd type="none" w="lg" len="lg"/>
          </a:ln>
        </p:spPr>
        <p:txBody>
          <a:bodyPr>
            <a:spAutoFit/>
          </a:bodyPr>
          <a:lstStyle/>
          <a:p>
            <a:pPr>
              <a:spcBef>
                <a:spcPct val="50000"/>
              </a:spcBef>
            </a:pPr>
            <a:r>
              <a:rPr lang="en-US" sz="2000"/>
              <a:t>* http://www.gao.gov/new.items/d03938t.pdf</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658813" y="715963"/>
            <a:ext cx="7886700" cy="4656137"/>
          </a:xfrm>
          <a:prstGeom prst="rect">
            <a:avLst/>
          </a:prstGeom>
          <a:noFill/>
          <a:ln w="38100">
            <a:noFill/>
            <a:miter lim="800000"/>
            <a:headEnd/>
            <a:tailEnd type="none" w="lg" len="lg"/>
          </a:ln>
        </p:spPr>
        <p:txBody>
          <a:bodyPr>
            <a:spAutoFit/>
          </a:bodyPr>
          <a:lstStyle/>
          <a:p>
            <a:pPr algn="ctr">
              <a:spcBef>
                <a:spcPct val="50000"/>
              </a:spcBef>
              <a:tabLst>
                <a:tab pos="457200" algn="l"/>
              </a:tabLst>
            </a:pPr>
            <a:r>
              <a:rPr lang="en-US" b="1"/>
              <a:t>16</a:t>
            </a:r>
            <a:r>
              <a:rPr lang="ja-JP" altLang="en-US" b="1"/>
              <a:t>”</a:t>
            </a:r>
            <a:r>
              <a:rPr lang="en-US" altLang="ja-JP" b="1"/>
              <a:t> (41 cm) </a:t>
            </a:r>
            <a:r>
              <a:rPr lang="en-US" altLang="ja-JP" b="1" u="sng"/>
              <a:t>naval rifles</a:t>
            </a:r>
            <a:r>
              <a:rPr lang="en-US" altLang="ja-JP" b="1"/>
              <a:t> (</a:t>
            </a:r>
            <a:r>
              <a:rPr lang="en-US" altLang="ja-JP" b="1" u="sng"/>
              <a:t>artillery</a:t>
            </a:r>
            <a:r>
              <a:rPr lang="en-US" altLang="ja-JP" b="1"/>
              <a:t>) were evaluated by the National Academy of Sciences (1992).</a:t>
            </a:r>
          </a:p>
          <a:p>
            <a:pPr algn="ctr">
              <a:spcBef>
                <a:spcPct val="50000"/>
              </a:spcBef>
              <a:tabLst>
                <a:tab pos="457200" algn="l"/>
              </a:tabLst>
            </a:pPr>
            <a:endParaRPr lang="en-US" b="1"/>
          </a:p>
          <a:p>
            <a:pPr>
              <a:spcBef>
                <a:spcPct val="50000"/>
              </a:spcBef>
              <a:tabLst>
                <a:tab pos="457200" algn="l"/>
              </a:tabLst>
            </a:pPr>
            <a:r>
              <a:rPr lang="en-US"/>
              <a:t>	</a:t>
            </a:r>
            <a:r>
              <a:rPr lang="en-US">
                <a:solidFill>
                  <a:schemeClr val="accent2"/>
                </a:solidFill>
              </a:rPr>
              <a:t>The annual cost to inject 1 Tg (they used Al</a:t>
            </a:r>
            <a:r>
              <a:rPr lang="en-US" baseline="-25000">
                <a:solidFill>
                  <a:schemeClr val="accent2"/>
                </a:solidFill>
              </a:rPr>
              <a:t>2</a:t>
            </a:r>
            <a:r>
              <a:rPr lang="en-US">
                <a:solidFill>
                  <a:schemeClr val="accent2"/>
                </a:solidFill>
              </a:rPr>
              <a:t>O</a:t>
            </a:r>
            <a:r>
              <a:rPr lang="en-US" baseline="-25000">
                <a:solidFill>
                  <a:schemeClr val="accent2"/>
                </a:solidFill>
              </a:rPr>
              <a:t>3</a:t>
            </a:r>
            <a:r>
              <a:rPr lang="en-US">
                <a:solidFill>
                  <a:schemeClr val="accent2"/>
                </a:solidFill>
              </a:rPr>
              <a:t> dust) into the stratosphere, including ammunition, gun barrels, stations, and personnel, was estimated to be $20,000,000,000.</a:t>
            </a:r>
          </a:p>
          <a:p>
            <a:pPr>
              <a:spcBef>
                <a:spcPct val="50000"/>
              </a:spcBef>
              <a:tabLst>
                <a:tab pos="457200" algn="l"/>
              </a:tabLst>
            </a:pPr>
            <a:r>
              <a:rPr lang="en-US"/>
              <a:t>	</a:t>
            </a:r>
            <a:r>
              <a:rPr lang="ja-JP" altLang="en-US"/>
              <a:t>“</a:t>
            </a:r>
            <a:r>
              <a:rPr lang="en-US" altLang="ja-JP"/>
              <a:t>The rifles could be deployed at sea or in empty areas (e.g., military reservations) where the noise of the shots and the fallback of expended shells could be managed.</a:t>
            </a:r>
            <a:r>
              <a:rPr lang="ja-JP" altLang="en-US"/>
              <a:t>”</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8675" name="Text Box 3"/>
          <p:cNvSpPr txBox="1">
            <a:spLocks noChangeArrowheads="1"/>
          </p:cNvSpPr>
          <p:nvPr/>
        </p:nvSpPr>
        <p:spPr bwMode="auto">
          <a:xfrm>
            <a:off x="152400" y="2667000"/>
            <a:ext cx="2438400" cy="860425"/>
          </a:xfrm>
          <a:prstGeom prst="rect">
            <a:avLst/>
          </a:prstGeom>
          <a:noFill/>
          <a:ln w="38100">
            <a:solidFill>
              <a:srgbClr val="0000FF"/>
            </a:solidFill>
            <a:miter lim="800000"/>
            <a:headEnd/>
            <a:tailEnd type="none" w="lg" len="lg"/>
          </a:ln>
        </p:spPr>
        <p:txBody>
          <a:bodyPr>
            <a:spAutoFit/>
          </a:bodyPr>
          <a:lstStyle/>
          <a:p>
            <a:pPr algn="ctr" eaLnBrk="0" hangingPunct="0">
              <a:spcBef>
                <a:spcPct val="50000"/>
              </a:spcBef>
            </a:pPr>
            <a:r>
              <a:rPr lang="en-US" b="1">
                <a:solidFill>
                  <a:schemeClr val="accent2"/>
                </a:solidFill>
              </a:rPr>
              <a:t>NASA GISS climate model</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2274" name="Text Box 2"/>
          <p:cNvSpPr txBox="1">
            <a:spLocks noChangeArrowheads="1"/>
          </p:cNvSpPr>
          <p:nvPr/>
        </p:nvSpPr>
        <p:spPr bwMode="auto">
          <a:xfrm>
            <a:off x="736600" y="385763"/>
            <a:ext cx="7464425" cy="5568950"/>
          </a:xfrm>
          <a:prstGeom prst="rect">
            <a:avLst/>
          </a:prstGeom>
          <a:noFill/>
          <a:ln w="38100">
            <a:noFill/>
            <a:miter lim="800000"/>
            <a:headEnd/>
            <a:tailEnd type="none" w="lg" len="lg"/>
          </a:ln>
        </p:spPr>
        <p:txBody>
          <a:bodyPr>
            <a:spAutoFit/>
          </a:bodyPr>
          <a:lstStyle/>
          <a:p>
            <a:pPr marL="457200" indent="-457200">
              <a:spcBef>
                <a:spcPct val="50000"/>
              </a:spcBef>
            </a:pPr>
            <a:r>
              <a:rPr lang="en-US" b="1" u="sng"/>
              <a:t>Balloons</a:t>
            </a:r>
            <a:r>
              <a:rPr lang="en-US" b="1"/>
              <a:t> could be used in several ways:</a:t>
            </a:r>
          </a:p>
          <a:p>
            <a:pPr marL="457200" indent="-457200">
              <a:spcBef>
                <a:spcPct val="50000"/>
              </a:spcBef>
            </a:pPr>
            <a:r>
              <a:rPr lang="en-US"/>
              <a:t>- To float in the stratosphere, suspending a hose to pump gas up there.</a:t>
            </a:r>
          </a:p>
          <a:p>
            <a:pPr marL="457200" indent="-457200">
              <a:spcBef>
                <a:spcPct val="50000"/>
              </a:spcBef>
            </a:pPr>
            <a:r>
              <a:rPr lang="en-US"/>
              <a:t>- Aluminized long-duration balloons floating as reflectors.</a:t>
            </a:r>
          </a:p>
          <a:p>
            <a:pPr marL="457200" indent="-457200">
              <a:spcBef>
                <a:spcPct val="50000"/>
              </a:spcBef>
            </a:pPr>
            <a:r>
              <a:rPr lang="en-US"/>
              <a:t>- To loft a payload under the balloon, in which case the additional mass of the balloon and its gas would be a weight penalty.</a:t>
            </a:r>
          </a:p>
          <a:p>
            <a:pPr marL="457200" indent="-457200">
              <a:spcBef>
                <a:spcPct val="50000"/>
              </a:spcBef>
            </a:pPr>
            <a:r>
              <a:rPr lang="en-US"/>
              <a:t>- To mix H</a:t>
            </a:r>
            <a:r>
              <a:rPr lang="en-US" baseline="-25000"/>
              <a:t>2</a:t>
            </a:r>
            <a:r>
              <a:rPr lang="en-US"/>
              <a:t> and H</a:t>
            </a:r>
            <a:r>
              <a:rPr lang="en-US" baseline="-25000"/>
              <a:t>2</a:t>
            </a:r>
            <a:r>
              <a:rPr lang="en-US"/>
              <a:t>S inside a balloon.  Maximize the ratio of H</a:t>
            </a:r>
            <a:r>
              <a:rPr lang="en-US" baseline="-25000"/>
              <a:t>2</a:t>
            </a:r>
            <a:r>
              <a:rPr lang="en-US"/>
              <a:t>S to H</a:t>
            </a:r>
            <a:r>
              <a:rPr lang="en-US" baseline="-25000"/>
              <a:t>2</a:t>
            </a:r>
            <a:r>
              <a:rPr lang="en-US"/>
              <a:t>, while still maintaining a buoyancy of 20%, standard for weather balloons.  When the balloons burst the H</a:t>
            </a:r>
            <a:r>
              <a:rPr lang="en-US" baseline="-25000"/>
              <a:t>2</a:t>
            </a:r>
            <a:r>
              <a:rPr lang="en-US"/>
              <a:t>S is released into the stratosphere.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658813" y="628650"/>
            <a:ext cx="7558087" cy="4473575"/>
          </a:xfrm>
          <a:prstGeom prst="rect">
            <a:avLst/>
          </a:prstGeom>
          <a:noFill/>
          <a:ln w="38100">
            <a:noFill/>
            <a:miter lim="800000"/>
            <a:headEnd/>
            <a:tailEnd type="none" w="lg" len="lg"/>
          </a:ln>
        </p:spPr>
        <p:txBody>
          <a:bodyPr>
            <a:spAutoFit/>
          </a:bodyPr>
          <a:lstStyle/>
          <a:p>
            <a:pPr algn="ctr">
              <a:spcBef>
                <a:spcPct val="50000"/>
              </a:spcBef>
              <a:tabLst>
                <a:tab pos="457200" algn="l"/>
              </a:tabLst>
            </a:pPr>
            <a:r>
              <a:rPr lang="en-US" b="1"/>
              <a:t>Large H</a:t>
            </a:r>
            <a:r>
              <a:rPr lang="en-US" b="1" baseline="-25000"/>
              <a:t>2</a:t>
            </a:r>
            <a:r>
              <a:rPr lang="en-US" b="1"/>
              <a:t> balloons lofting Al</a:t>
            </a:r>
            <a:r>
              <a:rPr lang="en-US" b="1" baseline="-25000"/>
              <a:t>2</a:t>
            </a:r>
            <a:r>
              <a:rPr lang="en-US" b="1"/>
              <a:t>O</a:t>
            </a:r>
            <a:r>
              <a:rPr lang="en-US" b="1" baseline="-25000"/>
              <a:t>3</a:t>
            </a:r>
            <a:r>
              <a:rPr lang="en-US" b="1"/>
              <a:t> dust were also evaluated by the National Academy of Sciences (1992).</a:t>
            </a:r>
          </a:p>
          <a:p>
            <a:pPr>
              <a:spcBef>
                <a:spcPct val="50000"/>
              </a:spcBef>
              <a:tabLst>
                <a:tab pos="457200" algn="l"/>
              </a:tabLst>
            </a:pPr>
            <a:r>
              <a:rPr lang="en-US"/>
              <a:t>	</a:t>
            </a:r>
            <a:r>
              <a:rPr lang="en-US">
                <a:solidFill>
                  <a:schemeClr val="accent2"/>
                </a:solidFill>
              </a:rPr>
              <a:t>The annual cost to inject 1 Tg into the stratosphere, including balloons, dust, dust dispenser equipment, hydrogen, stations, and personnel, was also estimated to be $20,000,000,000.  The cost of hot air balloon systems would be 4 to 10 times that of H</a:t>
            </a:r>
            <a:r>
              <a:rPr lang="en-US" baseline="-25000">
                <a:solidFill>
                  <a:schemeClr val="accent2"/>
                </a:solidFill>
              </a:rPr>
              <a:t>2</a:t>
            </a:r>
            <a:r>
              <a:rPr lang="en-US">
                <a:solidFill>
                  <a:schemeClr val="accent2"/>
                </a:solidFill>
              </a:rPr>
              <a:t> balloons. </a:t>
            </a:r>
          </a:p>
          <a:p>
            <a:pPr>
              <a:spcBef>
                <a:spcPct val="50000"/>
              </a:spcBef>
              <a:tabLst>
                <a:tab pos="457200" algn="l"/>
              </a:tabLst>
            </a:pPr>
            <a:r>
              <a:rPr lang="en-US"/>
              <a:t>	</a:t>
            </a:r>
            <a:r>
              <a:rPr lang="ja-JP" altLang="en-US"/>
              <a:t>“</a:t>
            </a:r>
            <a:r>
              <a:rPr lang="en-US" altLang="ja-JP"/>
              <a:t>The fall of collapsed balloons might be an annoying form of trash rain.</a:t>
            </a:r>
            <a:r>
              <a:rPr lang="ja-JP" altLang="en-US"/>
              <a:t>”</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22" name="Text Box 2"/>
          <p:cNvSpPr txBox="1">
            <a:spLocks noChangeArrowheads="1"/>
          </p:cNvSpPr>
          <p:nvPr/>
        </p:nvSpPr>
        <p:spPr bwMode="auto">
          <a:xfrm>
            <a:off x="506413" y="187325"/>
            <a:ext cx="7915275" cy="3140075"/>
          </a:xfrm>
          <a:prstGeom prst="rect">
            <a:avLst/>
          </a:prstGeom>
          <a:noFill/>
          <a:ln w="38100">
            <a:noFill/>
            <a:miter lim="800000"/>
            <a:headEnd/>
            <a:tailEnd type="none" w="lg" len="lg"/>
          </a:ln>
        </p:spPr>
        <p:txBody>
          <a:bodyPr>
            <a:spAutoFit/>
          </a:bodyPr>
          <a:lstStyle/>
          <a:p>
            <a:pPr>
              <a:spcBef>
                <a:spcPct val="50000"/>
              </a:spcBef>
            </a:pPr>
            <a:r>
              <a:rPr lang="en-US" sz="2000"/>
              <a:t>Plastic balloons (rather than rubber) would be required to get through the cold tropical tropopause or into the cold Arctic stratosphere without breaking.  The largest standard weather balloon available is model number SF4-0.141-.3/0-T from Aerostar International, available in quantities of 10 or more for $1,711 each.  I called, and there is currently no discount for very large numbers, but I am sure this could be negotiated.  Each balloon has a mass of 11.4 kg.  To fill it to the required buoyancy, would produce a mixture of 38.5% H</a:t>
            </a:r>
            <a:r>
              <a:rPr lang="en-US" sz="2000" baseline="-25000"/>
              <a:t>2</a:t>
            </a:r>
            <a:r>
              <a:rPr lang="en-US" sz="2000"/>
              <a:t>, 61.5% H</a:t>
            </a:r>
            <a:r>
              <a:rPr lang="en-US" sz="2000" baseline="-25000"/>
              <a:t>2</a:t>
            </a:r>
            <a:r>
              <a:rPr lang="en-US" sz="2000"/>
              <a:t>S, for a total mass of H</a:t>
            </a:r>
            <a:r>
              <a:rPr lang="en-US" sz="2000" baseline="-25000"/>
              <a:t>2</a:t>
            </a:r>
            <a:r>
              <a:rPr lang="en-US" sz="2000"/>
              <a:t>S of 93.7 kg.  The balloons would burst at 25 mb.</a:t>
            </a:r>
          </a:p>
        </p:txBody>
      </p:sp>
      <p:graphicFrame>
        <p:nvGraphicFramePr>
          <p:cNvPr id="834563" name="Group 3"/>
          <p:cNvGraphicFramePr>
            <a:graphicFrameLocks noGrp="1"/>
          </p:cNvGraphicFramePr>
          <p:nvPr/>
        </p:nvGraphicFramePr>
        <p:xfrm>
          <a:off x="541338" y="3482975"/>
          <a:ext cx="8229600" cy="1737120"/>
        </p:xfrm>
        <a:graphic>
          <a:graphicData uri="http://schemas.openxmlformats.org/drawingml/2006/table">
            <a:tbl>
              <a:tblPr/>
              <a:tblGrid>
                <a:gridCol w="2546350"/>
                <a:gridCol w="2208212"/>
                <a:gridCol w="3475038"/>
              </a:tblGrid>
              <a:tr h="63986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Comic Sans MS" pitchFamily="66" charset="0"/>
                          <a:cs typeface="Arial" charset="0"/>
                        </a:rPr>
                        <a:t>To put 1 Tg gas into stratosphere</a:t>
                      </a:r>
                      <a:endParaRPr kumimoji="0" lang="en-US" sz="1800" b="1" i="0" u="none" strike="noStrike" cap="none" normalizeH="0" baseline="0" smtClean="0">
                        <a:ln>
                          <a:noFill/>
                        </a:ln>
                        <a:solidFill>
                          <a:schemeClr val="tx1"/>
                        </a:solidFill>
                        <a:effectLst/>
                        <a:latin typeface="Comic Sans MS" pitchFamily="66" charset="0"/>
                      </a:endParaRPr>
                    </a:p>
                  </a:txBody>
                  <a:tcPr marT="45690" marB="45690" anchor="b" horzOverflow="overflow">
                    <a:lnL w="12700" cap="flat" cmpd="sng" algn="ctr">
                      <a:solidFill>
                        <a:schemeClr val="tx1"/>
                      </a:solidFill>
                      <a:prstDash val="solid"/>
                      <a:round/>
                      <a:headEnd type="none" w="med" len="med"/>
                      <a:tailEnd type="none" w="lg" len="lg"/>
                    </a:lnL>
                    <a:lnR>
                      <a:noFill/>
                    </a:lnR>
                    <a:lnT w="12700" cap="flat" cmpd="sng" algn="ctr">
                      <a:solidFill>
                        <a:schemeClr val="tx1"/>
                      </a:solidFill>
                      <a:prstDash val="solid"/>
                      <a:round/>
                      <a:headEnd type="none" w="med" len="med"/>
                      <a:tailEnd type="none" w="lg" len="lg"/>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Comic Sans MS" pitchFamily="66" charset="0"/>
                        </a:rPr>
                        <a:t>37,000</a:t>
                      </a:r>
                      <a:endParaRPr kumimoji="0" lang="en-US" sz="1800" b="1" i="0" u="none" strike="noStrike" cap="none" normalizeH="0" baseline="0" smtClean="0">
                        <a:ln>
                          <a:noFill/>
                        </a:ln>
                        <a:solidFill>
                          <a:srgbClr val="0000FF"/>
                        </a:solidFill>
                        <a:effectLst/>
                        <a:latin typeface="Comic Sans MS" pitchFamily="66" charset="0"/>
                        <a:cs typeface="Arial" charset="0"/>
                      </a:endParaRPr>
                    </a:p>
                  </a:txBody>
                  <a:tcPr marT="45690" marB="45690" anchor="b" horzOverflow="overflow">
                    <a:lnL>
                      <a:noFill/>
                    </a:lnL>
                    <a:lnR>
                      <a:noFill/>
                    </a:lnR>
                    <a:lnT w="12700" cap="flat" cmpd="sng" algn="ctr">
                      <a:solidFill>
                        <a:schemeClr val="tx1"/>
                      </a:solidFill>
                      <a:prstDash val="solid"/>
                      <a:round/>
                      <a:headEnd type="none" w="med" len="med"/>
                      <a:tailEnd type="none" w="lg" len="lg"/>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Comic Sans MS" pitchFamily="66" charset="0"/>
                        </a:rPr>
                        <a:t>balloons per day</a:t>
                      </a:r>
                      <a:endParaRPr kumimoji="0" lang="en-US" sz="1800" b="0" i="0" u="none" strike="noStrike" cap="none" normalizeH="0" baseline="0" smtClean="0">
                        <a:ln>
                          <a:noFill/>
                        </a:ln>
                        <a:solidFill>
                          <a:schemeClr val="tx1"/>
                        </a:solidFill>
                        <a:effectLst/>
                        <a:latin typeface="Comic Sans MS" pitchFamily="66" charset="0"/>
                      </a:endParaRPr>
                    </a:p>
                  </a:txBody>
                  <a:tcPr marT="45690" marB="45690" anchor="b" horzOverflow="overflow">
                    <a:lnL>
                      <a:noFill/>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a:noFill/>
                    </a:lnB>
                    <a:lnTlToBr>
                      <a:noFill/>
                    </a:lnTlToBr>
                    <a:lnBlToTr>
                      <a:noFill/>
                    </a:lnBlToTr>
                    <a:noFill/>
                  </a:tcPr>
                </a:tc>
              </a:tr>
              <a:tr h="36562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2"/>
                        </a:solidFill>
                        <a:effectLst/>
                        <a:latin typeface="Comic Sans MS" pitchFamily="66" charset="0"/>
                      </a:endParaRPr>
                    </a:p>
                  </a:txBody>
                  <a:tcPr marT="45690" marB="45690" anchor="b" horzOverflow="overflow">
                    <a:lnL w="12700" cap="flat" cmpd="sng" algn="ctr">
                      <a:solidFill>
                        <a:schemeClr val="tx1"/>
                      </a:solidFill>
                      <a:prstDash val="solid"/>
                      <a:round/>
                      <a:headEnd type="none" w="med" len="med"/>
                      <a:tailEnd type="none" w="lg" len="lg"/>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Comic Sans MS" pitchFamily="66" charset="0"/>
                        </a:rPr>
                        <a:t>9,000,000</a:t>
                      </a:r>
                    </a:p>
                  </a:txBody>
                  <a:tcPr marT="45690" marB="4569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Comic Sans MS" pitchFamily="66" charset="0"/>
                        </a:rPr>
                        <a:t>balloons per year</a:t>
                      </a:r>
                      <a:endParaRPr kumimoji="0" lang="en-US" sz="1800" b="0" i="0" u="none" strike="noStrike" cap="none" normalizeH="0" baseline="0" smtClean="0">
                        <a:ln>
                          <a:noFill/>
                        </a:ln>
                        <a:solidFill>
                          <a:schemeClr val="tx1"/>
                        </a:solidFill>
                        <a:effectLst/>
                        <a:latin typeface="Comic Sans MS" pitchFamily="66" charset="0"/>
                      </a:endParaRPr>
                    </a:p>
                  </a:txBody>
                  <a:tcPr marT="45690" marB="45690" anchor="b" horzOverflow="overflow">
                    <a:lnL>
                      <a:noFill/>
                    </a:lnL>
                    <a:lnR w="12700" cap="flat" cmpd="sng" algn="ctr">
                      <a:solidFill>
                        <a:schemeClr val="tx1"/>
                      </a:solidFill>
                      <a:prstDash val="solid"/>
                      <a:round/>
                      <a:headEnd type="none" w="med" len="med"/>
                      <a:tailEnd type="none" w="lg" len="lg"/>
                    </a:lnR>
                    <a:lnT>
                      <a:noFill/>
                    </a:lnT>
                    <a:lnB>
                      <a:noFill/>
                    </a:lnB>
                    <a:lnTlToBr>
                      <a:noFill/>
                    </a:lnTlToBr>
                    <a:lnBlToTr>
                      <a:noFill/>
                    </a:lnBlToTr>
                    <a:noFill/>
                  </a:tcPr>
                </a:tc>
              </a:tr>
              <a:tr h="36562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Comic Sans MS" pitchFamily="66" charset="0"/>
                          <a:cs typeface="Arial" charset="0"/>
                        </a:rPr>
                        <a:t>Total (balloons only)</a:t>
                      </a:r>
                      <a:endParaRPr kumimoji="0" lang="en-US" sz="1800" b="0" i="0" u="none" strike="noStrike" cap="none" normalizeH="0" baseline="0" smtClean="0">
                        <a:ln>
                          <a:noFill/>
                        </a:ln>
                        <a:solidFill>
                          <a:schemeClr val="tx1"/>
                        </a:solidFill>
                        <a:effectLst/>
                        <a:latin typeface="Comic Sans MS" pitchFamily="66" charset="0"/>
                      </a:endParaRPr>
                    </a:p>
                  </a:txBody>
                  <a:tcPr marT="45690" marB="45690" anchor="b" horzOverflow="overflow">
                    <a:lnL w="12700" cap="flat" cmpd="sng" algn="ctr">
                      <a:solidFill>
                        <a:schemeClr val="tx1"/>
                      </a:solidFill>
                      <a:prstDash val="solid"/>
                      <a:round/>
                      <a:headEnd type="none" w="med" len="med"/>
                      <a:tailEnd type="none" w="lg" len="lg"/>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Comic Sans MS" pitchFamily="66" charset="0"/>
                          <a:cs typeface="Arial" charset="0"/>
                        </a:rPr>
                        <a:t>$16,000,000,000 </a:t>
                      </a:r>
                      <a:endParaRPr kumimoji="0" lang="en-US" sz="1800" b="0" i="0" u="none" strike="noStrike" cap="none" normalizeH="0" baseline="0" smtClean="0">
                        <a:ln>
                          <a:noFill/>
                        </a:ln>
                        <a:solidFill>
                          <a:schemeClr val="tx1"/>
                        </a:solidFill>
                        <a:effectLst/>
                        <a:latin typeface="Comic Sans MS" pitchFamily="66" charset="0"/>
                      </a:endParaRPr>
                    </a:p>
                  </a:txBody>
                  <a:tcPr marT="45690" marB="4569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Comic Sans MS" pitchFamily="66" charset="0"/>
                          <a:cs typeface="Arial" charset="0"/>
                        </a:rPr>
                        <a:t>per year</a:t>
                      </a:r>
                      <a:endParaRPr kumimoji="0" lang="en-US" sz="1800" b="0" i="0" u="none" strike="noStrike" cap="none" normalizeH="0" baseline="0" smtClean="0">
                        <a:ln>
                          <a:noFill/>
                        </a:ln>
                        <a:solidFill>
                          <a:schemeClr val="tx1"/>
                        </a:solidFill>
                        <a:effectLst/>
                        <a:latin typeface="Comic Sans MS" pitchFamily="66" charset="0"/>
                      </a:endParaRPr>
                    </a:p>
                  </a:txBody>
                  <a:tcPr marT="45690" marB="45690" anchor="b" horzOverflow="overflow">
                    <a:lnL>
                      <a:noFill/>
                    </a:lnL>
                    <a:lnR w="12700" cap="flat" cmpd="sng" algn="ctr">
                      <a:solidFill>
                        <a:schemeClr val="tx1"/>
                      </a:solidFill>
                      <a:prstDash val="solid"/>
                      <a:round/>
                      <a:headEnd type="none" w="med" len="med"/>
                      <a:tailEnd type="none" w="lg" len="lg"/>
                    </a:lnR>
                    <a:lnT>
                      <a:noFill/>
                    </a:lnT>
                    <a:lnB>
                      <a:noFill/>
                    </a:lnB>
                    <a:lnTlToBr>
                      <a:noFill/>
                    </a:lnTlToBr>
                    <a:lnBlToTr>
                      <a:noFill/>
                    </a:lnBlToTr>
                    <a:noFill/>
                  </a:tcPr>
                </a:tc>
              </a:tr>
              <a:tr h="36562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2"/>
                        </a:solidFill>
                        <a:effectLst/>
                        <a:latin typeface="Comic Sans MS" pitchFamily="66" charset="0"/>
                      </a:endParaRPr>
                    </a:p>
                  </a:txBody>
                  <a:tcPr marT="45690" marB="45690" anchor="b" horzOverflow="overflow">
                    <a:lnL w="12700" cap="flat" cmpd="sng" algn="ctr">
                      <a:solidFill>
                        <a:schemeClr val="tx1"/>
                      </a:solidFill>
                      <a:prstDash val="solid"/>
                      <a:round/>
                      <a:headEnd type="none" w="med" len="med"/>
                      <a:tailEnd type="none" w="lg" len="lg"/>
                    </a:lnL>
                    <a:lnR>
                      <a:noFill/>
                    </a:lnR>
                    <a:lnT>
                      <a:noFill/>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Comic Sans MS" pitchFamily="66" charset="0"/>
                          <a:cs typeface="Arial" charset="0"/>
                        </a:rPr>
                        <a:t>100,000,000</a:t>
                      </a:r>
                      <a:endParaRPr kumimoji="0" lang="en-US" sz="1800" b="0" i="0" u="none" strike="noStrike" cap="none" normalizeH="0" baseline="0" smtClean="0">
                        <a:ln>
                          <a:noFill/>
                        </a:ln>
                        <a:solidFill>
                          <a:schemeClr val="tx1"/>
                        </a:solidFill>
                        <a:effectLst/>
                        <a:latin typeface="Comic Sans MS" pitchFamily="66" charset="0"/>
                      </a:endParaRPr>
                    </a:p>
                  </a:txBody>
                  <a:tcPr marT="45690" marB="45690" anchor="b" horzOverflow="overflow">
                    <a:lnL>
                      <a:noFill/>
                    </a:lnL>
                    <a:lnR>
                      <a:noFill/>
                    </a:lnR>
                    <a:lnT>
                      <a:noFill/>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Comic Sans MS" pitchFamily="66" charset="0"/>
                          <a:cs typeface="Arial" charset="0"/>
                        </a:rPr>
                        <a:t>kg  (0.1 Tg) plastic per year</a:t>
                      </a:r>
                      <a:endParaRPr kumimoji="0" lang="en-US" sz="1800" b="0" i="0" u="none" strike="noStrike" cap="none" normalizeH="0" baseline="0" smtClean="0">
                        <a:ln>
                          <a:noFill/>
                        </a:ln>
                        <a:solidFill>
                          <a:schemeClr val="tx1"/>
                        </a:solidFill>
                        <a:effectLst/>
                        <a:latin typeface="Comic Sans MS" pitchFamily="66" charset="0"/>
                      </a:endParaRPr>
                    </a:p>
                  </a:txBody>
                  <a:tcPr marT="45690" marB="45690" anchor="b" horzOverflow="overflow">
                    <a:lnL>
                      <a:noFill/>
                    </a:lnL>
                    <a:lnR w="12700" cap="flat" cmpd="sng" algn="ctr">
                      <a:solidFill>
                        <a:schemeClr val="tx1"/>
                      </a:solidFill>
                      <a:prstDash val="solid"/>
                      <a:round/>
                      <a:headEnd type="none" w="med" len="med"/>
                      <a:tailEnd type="none" w="lg" len="lg"/>
                    </a:lnR>
                    <a:lnT>
                      <a:noFill/>
                    </a:lnT>
                    <a:lnB w="12700" cap="flat" cmpd="sng" algn="ctr">
                      <a:solidFill>
                        <a:schemeClr val="tx1"/>
                      </a:solidFill>
                      <a:prstDash val="solid"/>
                      <a:round/>
                      <a:headEnd type="none" w="med" len="med"/>
                      <a:tailEnd type="none" w="lg" len="lg"/>
                    </a:lnB>
                    <a:lnTlToBr>
                      <a:noFill/>
                    </a:lnTlToBr>
                    <a:lnBlToTr>
                      <a:noFill/>
                    </a:lnBlToTr>
                    <a:noFill/>
                  </a:tcPr>
                </a:tc>
              </a:tr>
            </a:tbl>
          </a:graphicData>
        </a:graphic>
      </p:graphicFrame>
      <p:sp>
        <p:nvSpPr>
          <p:cNvPr id="184340" name="Text Box 20"/>
          <p:cNvSpPr txBox="1">
            <a:spLocks noChangeArrowheads="1"/>
          </p:cNvSpPr>
          <p:nvPr/>
        </p:nvSpPr>
        <p:spPr bwMode="auto">
          <a:xfrm>
            <a:off x="479425" y="5429250"/>
            <a:ext cx="8243888" cy="701675"/>
          </a:xfrm>
          <a:prstGeom prst="rect">
            <a:avLst/>
          </a:prstGeom>
          <a:noFill/>
          <a:ln w="38100">
            <a:noFill/>
            <a:miter lim="800000"/>
            <a:headEnd/>
            <a:tailEnd type="none" w="lg" len="lg"/>
          </a:ln>
        </p:spPr>
        <p:txBody>
          <a:bodyPr>
            <a:spAutoFit/>
          </a:bodyPr>
          <a:lstStyle/>
          <a:p>
            <a:pPr>
              <a:spcBef>
                <a:spcPct val="50000"/>
              </a:spcBef>
            </a:pPr>
            <a:r>
              <a:rPr lang="en-US" sz="2000"/>
              <a:t>According to NAS (1992), the additional costs for infrastructure, personnel, and H</a:t>
            </a:r>
            <a:r>
              <a:rPr lang="en-US" sz="2000" baseline="-25000"/>
              <a:t>2</a:t>
            </a:r>
            <a:r>
              <a:rPr lang="en-US" sz="2000"/>
              <a:t> would be $3,600,000,000 per year.</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36689" name="Group 81"/>
          <p:cNvGraphicFramePr>
            <a:graphicFrameLocks noGrp="1"/>
          </p:cNvGraphicFramePr>
          <p:nvPr/>
        </p:nvGraphicFramePr>
        <p:xfrm>
          <a:off x="227013" y="212725"/>
          <a:ext cx="8659812" cy="3723736"/>
        </p:xfrm>
        <a:graphic>
          <a:graphicData uri="http://schemas.openxmlformats.org/drawingml/2006/table">
            <a:tbl>
              <a:tblPr/>
              <a:tblGrid>
                <a:gridCol w="936625"/>
                <a:gridCol w="869950"/>
                <a:gridCol w="671512"/>
                <a:gridCol w="1179513"/>
                <a:gridCol w="1425575"/>
                <a:gridCol w="2005012"/>
                <a:gridCol w="1571625"/>
              </a:tblGrid>
              <a:tr h="431800">
                <a:tc gridSpan="7">
                  <a:txBody>
                    <a:bodyPr/>
                    <a:lstStyle/>
                    <a:p>
                      <a:pPr marL="0" marR="0" lvl="0" indent="0" algn="ctr" defTabSz="914400" rtl="0" eaLnBrk="1" fontAlgn="base" latinLnBrk="0" hangingPunct="1">
                        <a:lnSpc>
                          <a:spcPct val="100000"/>
                        </a:lnSpc>
                        <a:spcBef>
                          <a:spcPct val="0"/>
                        </a:spcBef>
                        <a:spcAft>
                          <a:spcPct val="50000"/>
                        </a:spcAft>
                        <a:buClrTx/>
                        <a:buSzTx/>
                        <a:buFontTx/>
                        <a:buNone/>
                        <a:tabLst/>
                      </a:pPr>
                      <a:r>
                        <a:rPr kumimoji="0" lang="en-US" sz="1800" b="1" i="0" u="none" strike="noStrike" cap="none" normalizeH="0" baseline="0" smtClean="0">
                          <a:ln>
                            <a:noFill/>
                          </a:ln>
                          <a:solidFill>
                            <a:schemeClr val="tx1"/>
                          </a:solidFill>
                          <a:effectLst/>
                          <a:latin typeface="Comic Sans MS" pitchFamily="66" charset="0"/>
                          <a:ea typeface="Calibri" pitchFamily="34" charset="0"/>
                        </a:rPr>
                        <a:t>To inject 1 Tg S (as H</a:t>
                      </a:r>
                      <a:r>
                        <a:rPr kumimoji="0" lang="en-US" sz="1800" b="1" i="0" u="none" strike="noStrike" cap="none" normalizeH="0" baseline="-25000" smtClean="0">
                          <a:ln>
                            <a:noFill/>
                          </a:ln>
                          <a:solidFill>
                            <a:schemeClr val="tx1"/>
                          </a:solidFill>
                          <a:effectLst/>
                          <a:latin typeface="Comic Sans MS" pitchFamily="66" charset="0"/>
                          <a:ea typeface="Calibri" pitchFamily="34" charset="0"/>
                        </a:rPr>
                        <a:t>2</a:t>
                      </a:r>
                      <a:r>
                        <a:rPr kumimoji="0" lang="en-US" sz="1800" b="1" i="0" u="none" strike="noStrike" cap="none" normalizeH="0" baseline="0" smtClean="0">
                          <a:ln>
                            <a:noFill/>
                          </a:ln>
                          <a:solidFill>
                            <a:schemeClr val="tx1"/>
                          </a:solidFill>
                          <a:effectLst/>
                          <a:latin typeface="Comic Sans MS" pitchFamily="66" charset="0"/>
                          <a:ea typeface="Calibri" pitchFamily="34" charset="0"/>
                        </a:rPr>
                        <a:t>S) into the lower stratosphere per year</a:t>
                      </a:r>
                      <a:endParaRPr kumimoji="0" lang="en-US" sz="1800" b="0" i="0" u="none" strike="noStrike" cap="none" normalizeH="0" baseline="0" smtClean="0">
                        <a:ln>
                          <a:noFill/>
                        </a:ln>
                        <a:solidFill>
                          <a:schemeClr val="tx1"/>
                        </a:solidFill>
                        <a:effectLst/>
                        <a:latin typeface="Arial" pitchFamily="34" charset="0"/>
                        <a:ea typeface="Calibri" pitchFamily="34" charset="0"/>
                      </a:endParaRPr>
                    </a:p>
                  </a:txBody>
                  <a:tcPr marT="45728" marB="45728" horzOverflow="overflow">
                    <a:lnL w="28575"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57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accent2"/>
                          </a:solidFill>
                          <a:effectLst/>
                          <a:latin typeface="Comic Sans MS" pitchFamily="66" charset="0"/>
                          <a:ea typeface="Calibri" pitchFamily="34" charset="0"/>
                        </a:rPr>
                        <a:t>Method</a:t>
                      </a:r>
                      <a:endParaRPr kumimoji="0" lang="en-US" sz="1800" b="0" i="0" u="none" strike="noStrike" cap="none" normalizeH="0" baseline="0" smtClean="0">
                        <a:ln>
                          <a:noFill/>
                        </a:ln>
                        <a:solidFill>
                          <a:schemeClr val="accent2"/>
                        </a:solidFill>
                        <a:effectLst/>
                        <a:latin typeface="Arial" pitchFamily="34" charset="0"/>
                        <a:ea typeface="Calibri" pitchFamily="34" charset="0"/>
                      </a:endParaRPr>
                    </a:p>
                  </a:txBody>
                  <a:tcPr marT="45728" marB="45728" horzOverflow="overflow">
                    <a:lnL w="28575" cap="flat" cmpd="sng" algn="ctr">
                      <a:solidFill>
                        <a:schemeClr val="tx1"/>
                      </a:solidFill>
                      <a:prstDash val="solid"/>
                      <a:round/>
                      <a:headEnd type="none" w="med" len="med"/>
                      <a:tailEnd type="none" w="lg" len="lg"/>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accent2"/>
                          </a:solidFill>
                          <a:effectLst/>
                          <a:latin typeface="Comic Sans MS" pitchFamily="66" charset="0"/>
                          <a:ea typeface="Calibri" pitchFamily="34" charset="0"/>
                        </a:rPr>
                        <a:t>Maximum Payload</a:t>
                      </a:r>
                      <a:endParaRPr kumimoji="0" lang="en-US" sz="1800" b="0" i="0" u="none" strike="noStrike" cap="none" normalizeH="0" baseline="0" smtClean="0">
                        <a:ln>
                          <a:noFill/>
                        </a:ln>
                        <a:solidFill>
                          <a:schemeClr val="accent2"/>
                        </a:solidFill>
                        <a:effectLst/>
                        <a:latin typeface="Arial" pitchFamily="34" charset="0"/>
                        <a:ea typeface="Calibri" pitchFamily="34" charset="0"/>
                      </a:endParaRPr>
                    </a:p>
                  </a:txBody>
                  <a:tcPr marT="45728" marB="45728"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accent2"/>
                          </a:solidFill>
                          <a:effectLst/>
                          <a:latin typeface="Comic Sans MS" pitchFamily="66" charset="0"/>
                          <a:ea typeface="Calibri" pitchFamily="34" charset="0"/>
                        </a:rPr>
                        <a:t>Ceiling</a:t>
                      </a:r>
                      <a:br>
                        <a:rPr kumimoji="0" lang="en-US" sz="1200" b="1" i="0" u="none" strike="noStrike" cap="none" normalizeH="0" baseline="0" smtClean="0">
                          <a:ln>
                            <a:noFill/>
                          </a:ln>
                          <a:solidFill>
                            <a:schemeClr val="accent2"/>
                          </a:solidFill>
                          <a:effectLst/>
                          <a:latin typeface="Comic Sans MS" pitchFamily="66" charset="0"/>
                          <a:ea typeface="Calibri" pitchFamily="34" charset="0"/>
                        </a:rPr>
                      </a:br>
                      <a:r>
                        <a:rPr kumimoji="0" lang="en-US" sz="1200" b="1" i="0" u="none" strike="noStrike" cap="none" normalizeH="0" baseline="0" smtClean="0">
                          <a:ln>
                            <a:noFill/>
                          </a:ln>
                          <a:solidFill>
                            <a:schemeClr val="accent2"/>
                          </a:solidFill>
                          <a:effectLst/>
                          <a:latin typeface="Comic Sans MS" pitchFamily="66" charset="0"/>
                          <a:ea typeface="Calibri" pitchFamily="34" charset="0"/>
                        </a:rPr>
                        <a:t>(km)</a:t>
                      </a:r>
                      <a:endParaRPr kumimoji="0" lang="en-US" sz="1800" b="0" i="0" u="none" strike="noStrike" cap="none" normalizeH="0" baseline="0" smtClean="0">
                        <a:ln>
                          <a:noFill/>
                        </a:ln>
                        <a:solidFill>
                          <a:schemeClr val="accent2"/>
                        </a:solidFill>
                        <a:effectLst/>
                        <a:latin typeface="Arial" pitchFamily="34" charset="0"/>
                        <a:ea typeface="Calibri" pitchFamily="34" charset="0"/>
                      </a:endParaRPr>
                    </a:p>
                  </a:txBody>
                  <a:tcPr marT="45728" marB="45728"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accent2"/>
                          </a:solidFill>
                          <a:effectLst/>
                          <a:latin typeface="Comic Sans MS" pitchFamily="66" charset="0"/>
                          <a:ea typeface="Calibri" pitchFamily="34" charset="0"/>
                        </a:rPr>
                        <a:t># of Units</a:t>
                      </a:r>
                      <a:endParaRPr kumimoji="0" lang="en-US" sz="1800" b="0" i="0" u="none" strike="noStrike" cap="none" normalizeH="0" baseline="0" smtClean="0">
                        <a:ln>
                          <a:noFill/>
                        </a:ln>
                        <a:solidFill>
                          <a:schemeClr val="accent2"/>
                        </a:solidFill>
                        <a:effectLst/>
                        <a:latin typeface="Arial" pitchFamily="34" charset="0"/>
                        <a:ea typeface="Calibri" pitchFamily="34" charset="0"/>
                      </a:endParaRPr>
                    </a:p>
                  </a:txBody>
                  <a:tcPr marT="45728" marB="45728"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accent2"/>
                          </a:solidFill>
                          <a:effectLst/>
                          <a:latin typeface="Comic Sans MS" pitchFamily="66" charset="0"/>
                          <a:ea typeface="Calibri" pitchFamily="34" charset="0"/>
                        </a:rPr>
                        <a:t>Price per unit</a:t>
                      </a:r>
                      <a:br>
                        <a:rPr kumimoji="0" lang="en-US" sz="1200" b="1" i="0" u="none" strike="noStrike" cap="none" normalizeH="0" baseline="0" smtClean="0">
                          <a:ln>
                            <a:noFill/>
                          </a:ln>
                          <a:solidFill>
                            <a:schemeClr val="accent2"/>
                          </a:solidFill>
                          <a:effectLst/>
                          <a:latin typeface="Comic Sans MS" pitchFamily="66" charset="0"/>
                          <a:ea typeface="Calibri" pitchFamily="34" charset="0"/>
                        </a:rPr>
                      </a:br>
                      <a:r>
                        <a:rPr kumimoji="0" lang="en-US" sz="1200" b="1" i="0" u="none" strike="noStrike" cap="none" normalizeH="0" baseline="0" smtClean="0">
                          <a:ln>
                            <a:noFill/>
                          </a:ln>
                          <a:solidFill>
                            <a:schemeClr val="accent2"/>
                          </a:solidFill>
                          <a:effectLst/>
                          <a:latin typeface="Comic Sans MS" pitchFamily="66" charset="0"/>
                          <a:ea typeface="Calibri" pitchFamily="34" charset="0"/>
                        </a:rPr>
                        <a:t>(2007 dollars)</a:t>
                      </a:r>
                      <a:endParaRPr kumimoji="0" lang="en-US" sz="1800" b="0" i="0" u="none" strike="noStrike" cap="none" normalizeH="0" baseline="0" smtClean="0">
                        <a:ln>
                          <a:noFill/>
                        </a:ln>
                        <a:solidFill>
                          <a:schemeClr val="accent2"/>
                        </a:solidFill>
                        <a:effectLst/>
                        <a:latin typeface="Arial" pitchFamily="34" charset="0"/>
                        <a:ea typeface="Calibri" pitchFamily="34" charset="0"/>
                      </a:endParaRPr>
                    </a:p>
                  </a:txBody>
                  <a:tcPr marT="45728" marB="45728"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accent2"/>
                          </a:solidFill>
                          <a:effectLst/>
                          <a:latin typeface="Comic Sans MS" pitchFamily="66" charset="0"/>
                          <a:ea typeface="Calibri" pitchFamily="34" charset="0"/>
                        </a:rPr>
                        <a:t>Total Purchase Price (2008 dollars)</a:t>
                      </a:r>
                    </a:p>
                  </a:txBody>
                  <a:tcPr marT="45728" marB="45728"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accent2"/>
                          </a:solidFill>
                          <a:effectLst/>
                          <a:latin typeface="Comic Sans MS" pitchFamily="66" charset="0"/>
                          <a:ea typeface="Calibri" pitchFamily="34" charset="0"/>
                        </a:rPr>
                        <a:t>Annual Operation Costs</a:t>
                      </a:r>
                      <a:endParaRPr kumimoji="0" lang="en-US" sz="1800" b="0" i="0" u="none" strike="noStrike" cap="none" normalizeH="0" baseline="0" smtClean="0">
                        <a:ln>
                          <a:noFill/>
                        </a:ln>
                        <a:solidFill>
                          <a:schemeClr val="accent2"/>
                        </a:solidFill>
                        <a:effectLst/>
                        <a:latin typeface="Arial" pitchFamily="34" charset="0"/>
                        <a:ea typeface="Calibri" pitchFamily="34" charset="0"/>
                      </a:endParaRPr>
                    </a:p>
                  </a:txBody>
                  <a:tcPr marT="45728" marB="45728" horzOverflow="overflow">
                    <a:lnL>
                      <a:noFill/>
                    </a:lnL>
                    <a:lnR w="28575" cap="flat" cmpd="sng" algn="ctr">
                      <a:solidFill>
                        <a:schemeClr val="tx1"/>
                      </a:solidFill>
                      <a:prstDash val="solid"/>
                      <a:round/>
                      <a:headEnd type="none" w="med" len="med"/>
                      <a:tailEnd type="none" w="lg" len="lg"/>
                    </a:lnR>
                    <a:lnT>
                      <a:noFill/>
                    </a:lnT>
                    <a:lnB>
                      <a:noFill/>
                    </a:lnB>
                    <a:lnTlToBr>
                      <a:noFill/>
                    </a:lnTlToBr>
                    <a:lnBlToTr>
                      <a:noFill/>
                    </a:lnBlToTr>
                    <a:noFill/>
                  </a:tcPr>
                </a:tc>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omic Sans MS" pitchFamily="66" charset="0"/>
                          <a:ea typeface="Calibri" pitchFamily="34" charset="0"/>
                        </a:rPr>
                        <a:t>F-15C Eagle</a:t>
                      </a:r>
                      <a:endParaRPr kumimoji="0" lang="en-US" sz="1800" b="1" i="0" u="none" strike="noStrike" cap="none" normalizeH="0" baseline="0" smtClean="0">
                        <a:ln>
                          <a:noFill/>
                        </a:ln>
                        <a:solidFill>
                          <a:schemeClr val="tx1"/>
                        </a:solidFill>
                        <a:effectLst/>
                        <a:latin typeface="Arial" pitchFamily="34" charset="0"/>
                        <a:ea typeface="Calibri" pitchFamily="34" charset="0"/>
                      </a:endParaRPr>
                    </a:p>
                  </a:txBody>
                  <a:tcPr marT="45728" marB="45728" horzOverflow="overflow">
                    <a:lnL w="28575" cap="flat" cmpd="sng" algn="ctr">
                      <a:solidFill>
                        <a:schemeClr val="tx1"/>
                      </a:solidFill>
                      <a:prstDash val="solid"/>
                      <a:round/>
                      <a:headEnd type="none" w="med" len="med"/>
                      <a:tailEnd type="none" w="lg" len="lg"/>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Calibri" pitchFamily="34" charset="0"/>
                        </a:rPr>
                        <a:t>8 tons </a:t>
                      </a:r>
                      <a:endParaRPr kumimoji="0" lang="en-US" sz="1800" b="0" i="0" u="none" strike="noStrike" cap="none" normalizeH="0" baseline="0" smtClean="0">
                        <a:ln>
                          <a:noFill/>
                        </a:ln>
                        <a:solidFill>
                          <a:schemeClr val="tx1"/>
                        </a:solidFill>
                        <a:effectLst/>
                        <a:latin typeface="Arial" pitchFamily="34" charset="0"/>
                        <a:ea typeface="Calibri" pitchFamily="34" charset="0"/>
                      </a:endParaRPr>
                    </a:p>
                  </a:txBody>
                  <a:tcPr marT="45728" marB="45728"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Calibri" pitchFamily="34" charset="0"/>
                        </a:rPr>
                        <a:t>20 </a:t>
                      </a:r>
                      <a:endParaRPr kumimoji="0" lang="en-US" sz="1800" b="0" i="0" u="none" strike="noStrike" cap="none" normalizeH="0" baseline="0" smtClean="0">
                        <a:ln>
                          <a:noFill/>
                        </a:ln>
                        <a:solidFill>
                          <a:schemeClr val="tx1"/>
                        </a:solidFill>
                        <a:effectLst/>
                        <a:latin typeface="Arial" pitchFamily="34" charset="0"/>
                        <a:ea typeface="Calibri" pitchFamily="34" charset="0"/>
                      </a:endParaRPr>
                    </a:p>
                  </a:txBody>
                  <a:tcPr marT="45728" marB="45728"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Calibri" pitchFamily="34" charset="0"/>
                        </a:rPr>
                        <a:t>167 planes</a:t>
                      </a:r>
                      <a:br>
                        <a:rPr kumimoji="0" lang="en-US" sz="1200" b="0" i="0" u="none" strike="noStrike" cap="none" normalizeH="0" baseline="0" smtClean="0">
                          <a:ln>
                            <a:noFill/>
                          </a:ln>
                          <a:solidFill>
                            <a:schemeClr val="tx1"/>
                          </a:solidFill>
                          <a:effectLst/>
                          <a:latin typeface="Comic Sans MS" pitchFamily="66" charset="0"/>
                          <a:ea typeface="Calibri" pitchFamily="34" charset="0"/>
                        </a:rPr>
                      </a:br>
                      <a:r>
                        <a:rPr kumimoji="0" lang="en-US" sz="1200" b="0" i="0" u="none" strike="noStrike" cap="none" normalizeH="0" baseline="0" smtClean="0">
                          <a:ln>
                            <a:noFill/>
                          </a:ln>
                          <a:solidFill>
                            <a:schemeClr val="tx1"/>
                          </a:solidFill>
                          <a:effectLst/>
                          <a:latin typeface="Comic Sans MS" pitchFamily="66" charset="0"/>
                          <a:ea typeface="Calibri" pitchFamily="34" charset="0"/>
                        </a:rPr>
                        <a:t>3 flights/day</a:t>
                      </a:r>
                      <a:endParaRPr kumimoji="0" lang="en-US" sz="1800" b="0" i="0" u="none" strike="noStrike" cap="none" normalizeH="0" baseline="0" smtClean="0">
                        <a:ln>
                          <a:noFill/>
                        </a:ln>
                        <a:solidFill>
                          <a:schemeClr val="tx1"/>
                        </a:solidFill>
                        <a:effectLst/>
                        <a:latin typeface="Arial" pitchFamily="34" charset="0"/>
                        <a:ea typeface="Calibri" pitchFamily="34" charset="0"/>
                      </a:endParaRPr>
                    </a:p>
                  </a:txBody>
                  <a:tcPr marT="45728" marB="45728"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Calibri" pitchFamily="34" charset="0"/>
                        </a:rPr>
                        <a:t>$38,100,000 </a:t>
                      </a:r>
                      <a:endParaRPr kumimoji="0" lang="en-US" sz="1800" b="0" i="0" u="none" strike="noStrike" cap="none" normalizeH="0" baseline="0" smtClean="0">
                        <a:ln>
                          <a:noFill/>
                        </a:ln>
                        <a:solidFill>
                          <a:schemeClr val="tx1"/>
                        </a:solidFill>
                        <a:effectLst/>
                        <a:latin typeface="Arial" pitchFamily="34" charset="0"/>
                        <a:ea typeface="Calibri" pitchFamily="34" charset="0"/>
                      </a:endParaRPr>
                    </a:p>
                  </a:txBody>
                  <a:tcPr marT="45728" marB="45728"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omic Sans MS" pitchFamily="66" charset="0"/>
                          <a:ea typeface="Calibri" pitchFamily="34" charset="0"/>
                        </a:rPr>
                        <a:t>$6,362,700,000</a:t>
                      </a:r>
                      <a:r>
                        <a:rPr kumimoji="0" lang="en-US" sz="1200" b="0" i="0" u="none" strike="noStrike" cap="none" normalizeH="0" baseline="0" smtClean="0">
                          <a:ln>
                            <a:noFill/>
                          </a:ln>
                          <a:solidFill>
                            <a:schemeClr val="tx1"/>
                          </a:solidFill>
                          <a:effectLst/>
                          <a:latin typeface="Comic Sans MS" pitchFamily="66" charset="0"/>
                          <a:ea typeface="Calibri" pitchFamily="34" charset="0"/>
                        </a:rPr>
                        <a:t/>
                      </a:r>
                      <a:br>
                        <a:rPr kumimoji="0" lang="en-US" sz="1200" b="0" i="0" u="none" strike="noStrike" cap="none" normalizeH="0" baseline="0" smtClean="0">
                          <a:ln>
                            <a:noFill/>
                          </a:ln>
                          <a:solidFill>
                            <a:schemeClr val="tx1"/>
                          </a:solidFill>
                          <a:effectLst/>
                          <a:latin typeface="Comic Sans MS" pitchFamily="66" charset="0"/>
                          <a:ea typeface="Calibri" pitchFamily="34" charset="0"/>
                        </a:rPr>
                      </a:br>
                      <a:r>
                        <a:rPr kumimoji="0" lang="en-US" sz="1200" b="0" i="0" u="none" strike="noStrike" cap="none" normalizeH="0" baseline="0" smtClean="0">
                          <a:ln>
                            <a:noFill/>
                          </a:ln>
                          <a:solidFill>
                            <a:schemeClr val="tx1"/>
                          </a:solidFill>
                          <a:effectLst/>
                          <a:latin typeface="Comic Sans MS" pitchFamily="66" charset="0"/>
                          <a:ea typeface="Calibri" pitchFamily="34" charset="0"/>
                        </a:rPr>
                        <a:t>but there are already 522    </a:t>
                      </a:r>
                      <a:endParaRPr kumimoji="0" lang="en-US" sz="1800" b="0" i="0" u="none" strike="noStrike" cap="none" normalizeH="0" baseline="0" smtClean="0">
                        <a:ln>
                          <a:noFill/>
                        </a:ln>
                        <a:solidFill>
                          <a:schemeClr val="tx1"/>
                        </a:solidFill>
                        <a:effectLst/>
                        <a:latin typeface="Arial" pitchFamily="34" charset="0"/>
                        <a:ea typeface="Calibri" pitchFamily="34" charset="0"/>
                      </a:endParaRPr>
                    </a:p>
                  </a:txBody>
                  <a:tcPr marT="45728" marB="45728"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2"/>
                          </a:solidFill>
                          <a:effectLst/>
                          <a:latin typeface="Comic Sans MS" pitchFamily="66" charset="0"/>
                          <a:ea typeface="ＭＳ Ｐゴシック" pitchFamily="34" charset="-128"/>
                        </a:rPr>
                        <a:t>$4,175,000,000</a:t>
                      </a:r>
                      <a:r>
                        <a:rPr kumimoji="0" lang="en-US" sz="1200" b="0" i="0" u="none" strike="noStrike" cap="none" normalizeH="0" baseline="0" smtClean="0">
                          <a:ln>
                            <a:noFill/>
                          </a:ln>
                          <a:solidFill>
                            <a:schemeClr val="tx1"/>
                          </a:solidFill>
                          <a:effectLst/>
                          <a:latin typeface="Comic Sans MS" pitchFamily="66" charset="0"/>
                          <a:ea typeface="ＭＳ Ｐゴシック" pitchFamily="34" charset="-128"/>
                        </a:rPr>
                        <a:t>*</a:t>
                      </a:r>
                    </a:p>
                  </a:txBody>
                  <a:tcPr marT="45728" marB="45728" horzOverflow="overflow">
                    <a:lnL>
                      <a:noFill/>
                    </a:lnL>
                    <a:lnR w="28575" cap="flat" cmpd="sng" algn="ctr">
                      <a:solidFill>
                        <a:schemeClr val="tx1"/>
                      </a:solidFill>
                      <a:prstDash val="solid"/>
                      <a:round/>
                      <a:headEnd type="none" w="med" len="med"/>
                      <a:tailEnd type="none" w="lg" len="lg"/>
                    </a:lnR>
                    <a:lnT>
                      <a:noFill/>
                    </a:lnT>
                    <a:lnB>
                      <a:noFill/>
                    </a:lnB>
                    <a:lnTlToBr>
                      <a:noFill/>
                    </a:lnTlToBr>
                    <a:lnBlToTr>
                      <a:noFill/>
                    </a:lnBlToTr>
                    <a:noFill/>
                  </a:tcPr>
                </a:tc>
              </a:tr>
              <a:tr h="8223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omic Sans MS" pitchFamily="66" charset="0"/>
                          <a:ea typeface="Calibri" pitchFamily="34" charset="0"/>
                        </a:rPr>
                        <a:t>KC-135 Strato-tanker</a:t>
                      </a:r>
                      <a:endParaRPr kumimoji="0" lang="en-US" sz="1800" b="1" i="0" u="none" strike="noStrike" cap="none" normalizeH="0" baseline="0" smtClean="0">
                        <a:ln>
                          <a:noFill/>
                        </a:ln>
                        <a:solidFill>
                          <a:schemeClr val="tx1"/>
                        </a:solidFill>
                        <a:effectLst/>
                        <a:latin typeface="Arial" pitchFamily="34" charset="0"/>
                        <a:ea typeface="Calibri" pitchFamily="34" charset="0"/>
                      </a:endParaRPr>
                    </a:p>
                  </a:txBody>
                  <a:tcPr marT="45728" marB="45728" horzOverflow="overflow">
                    <a:lnL w="28575" cap="flat" cmpd="sng" algn="ctr">
                      <a:solidFill>
                        <a:schemeClr val="tx1"/>
                      </a:solidFill>
                      <a:prstDash val="solid"/>
                      <a:round/>
                      <a:headEnd type="none" w="med" len="med"/>
                      <a:tailEnd type="none" w="lg" len="lg"/>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Calibri" pitchFamily="34" charset="0"/>
                        </a:rPr>
                        <a:t>91 tons</a:t>
                      </a:r>
                      <a:endParaRPr kumimoji="0" lang="en-US" sz="1800" b="0" i="0" u="none" strike="noStrike" cap="none" normalizeH="0" baseline="0" smtClean="0">
                        <a:ln>
                          <a:noFill/>
                        </a:ln>
                        <a:solidFill>
                          <a:schemeClr val="tx1"/>
                        </a:solidFill>
                        <a:effectLst/>
                        <a:latin typeface="Arial" pitchFamily="34" charset="0"/>
                        <a:ea typeface="Calibri" pitchFamily="34" charset="0"/>
                      </a:endParaRPr>
                    </a:p>
                  </a:txBody>
                  <a:tcPr marT="45728" marB="45728"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Calibri" pitchFamily="34" charset="0"/>
                        </a:rPr>
                        <a:t>15</a:t>
                      </a:r>
                      <a:endParaRPr kumimoji="0" lang="en-US" sz="1800" b="0" i="0" u="none" strike="noStrike" cap="none" normalizeH="0" baseline="0" smtClean="0">
                        <a:ln>
                          <a:noFill/>
                        </a:ln>
                        <a:solidFill>
                          <a:schemeClr val="tx1"/>
                        </a:solidFill>
                        <a:effectLst/>
                        <a:latin typeface="Arial" pitchFamily="34" charset="0"/>
                        <a:ea typeface="Calibri" pitchFamily="34" charset="0"/>
                      </a:endParaRPr>
                    </a:p>
                  </a:txBody>
                  <a:tcPr marT="45728" marB="45728"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Calibri" pitchFamily="34" charset="0"/>
                        </a:rPr>
                        <a:t>15 planes</a:t>
                      </a:r>
                      <a:br>
                        <a:rPr kumimoji="0" lang="en-US" sz="1200" b="0" i="0" u="none" strike="noStrike" cap="none" normalizeH="0" baseline="0" smtClean="0">
                          <a:ln>
                            <a:noFill/>
                          </a:ln>
                          <a:solidFill>
                            <a:schemeClr val="tx1"/>
                          </a:solidFill>
                          <a:effectLst/>
                          <a:latin typeface="Comic Sans MS" pitchFamily="66" charset="0"/>
                          <a:ea typeface="Calibri" pitchFamily="34" charset="0"/>
                        </a:rPr>
                      </a:br>
                      <a:r>
                        <a:rPr kumimoji="0" lang="en-US" sz="1200" b="0" i="0" u="none" strike="noStrike" cap="none" normalizeH="0" baseline="0" smtClean="0">
                          <a:ln>
                            <a:noFill/>
                          </a:ln>
                          <a:solidFill>
                            <a:schemeClr val="tx1"/>
                          </a:solidFill>
                          <a:effectLst/>
                          <a:latin typeface="Comic Sans MS" pitchFamily="66" charset="0"/>
                          <a:ea typeface="Calibri" pitchFamily="34" charset="0"/>
                        </a:rPr>
                        <a:t>3 flights/day</a:t>
                      </a:r>
                      <a:endParaRPr kumimoji="0" lang="en-US" sz="1800" b="0" i="0" u="none" strike="noStrike" cap="none" normalizeH="0" baseline="0" smtClean="0">
                        <a:ln>
                          <a:noFill/>
                        </a:ln>
                        <a:solidFill>
                          <a:schemeClr val="tx1"/>
                        </a:solidFill>
                        <a:effectLst/>
                        <a:latin typeface="Arial" pitchFamily="34" charset="0"/>
                        <a:ea typeface="Calibri" pitchFamily="34" charset="0"/>
                      </a:endParaRPr>
                    </a:p>
                  </a:txBody>
                  <a:tcPr marT="45728" marB="45728"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Calibri" pitchFamily="34" charset="0"/>
                        </a:rPr>
                        <a:t>$50,292,000 </a:t>
                      </a:r>
                      <a:endParaRPr kumimoji="0" lang="en-US" sz="1800" b="0" i="0" u="none" strike="noStrike" cap="none" normalizeH="0" baseline="0" smtClean="0">
                        <a:ln>
                          <a:noFill/>
                        </a:ln>
                        <a:solidFill>
                          <a:schemeClr val="tx1"/>
                        </a:solidFill>
                        <a:effectLst/>
                        <a:latin typeface="Arial" pitchFamily="34" charset="0"/>
                        <a:ea typeface="Calibri" pitchFamily="34" charset="0"/>
                      </a:endParaRPr>
                    </a:p>
                  </a:txBody>
                  <a:tcPr marT="45728" marB="45728"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omic Sans MS" pitchFamily="66" charset="0"/>
                          <a:ea typeface="Calibri" pitchFamily="34" charset="0"/>
                        </a:rPr>
                        <a:t>$755,000,000</a:t>
                      </a:r>
                      <a:r>
                        <a:rPr kumimoji="0" lang="en-US" sz="1200" b="0" i="0" u="none" strike="noStrike" cap="none" normalizeH="0" baseline="0" smtClean="0">
                          <a:ln>
                            <a:noFill/>
                          </a:ln>
                          <a:solidFill>
                            <a:schemeClr val="tx1"/>
                          </a:solidFill>
                          <a:effectLst/>
                          <a:latin typeface="Comic Sans MS" pitchFamily="66" charset="0"/>
                          <a:ea typeface="Calibri" pitchFamily="34" charset="0"/>
                        </a:rPr>
                        <a:t/>
                      </a:r>
                      <a:br>
                        <a:rPr kumimoji="0" lang="en-US" sz="1200" b="0" i="0" u="none" strike="noStrike" cap="none" normalizeH="0" baseline="0" smtClean="0">
                          <a:ln>
                            <a:noFill/>
                          </a:ln>
                          <a:solidFill>
                            <a:schemeClr val="tx1"/>
                          </a:solidFill>
                          <a:effectLst/>
                          <a:latin typeface="Comic Sans MS" pitchFamily="66" charset="0"/>
                          <a:ea typeface="Calibri" pitchFamily="34" charset="0"/>
                        </a:rPr>
                      </a:br>
                      <a:r>
                        <a:rPr kumimoji="0" lang="en-US" sz="1200" b="0" i="0" u="none" strike="noStrike" cap="none" normalizeH="0" baseline="0" smtClean="0">
                          <a:ln>
                            <a:noFill/>
                          </a:ln>
                          <a:solidFill>
                            <a:schemeClr val="tx1"/>
                          </a:solidFill>
                          <a:effectLst/>
                          <a:latin typeface="Comic Sans MS" pitchFamily="66" charset="0"/>
                          <a:ea typeface="Calibri" pitchFamily="34" charset="0"/>
                        </a:rPr>
                        <a:t>but there are already more than 481, and they will become surplus</a:t>
                      </a:r>
                      <a:endParaRPr kumimoji="0" lang="en-US" sz="1800" b="0" i="0" u="none" strike="noStrike" cap="none" normalizeH="0" baseline="0" smtClean="0">
                        <a:ln>
                          <a:noFill/>
                        </a:ln>
                        <a:solidFill>
                          <a:schemeClr val="tx1"/>
                        </a:solidFill>
                        <a:effectLst/>
                        <a:latin typeface="Arial" pitchFamily="34" charset="0"/>
                        <a:ea typeface="Calibri" pitchFamily="34" charset="0"/>
                      </a:endParaRPr>
                    </a:p>
                  </a:txBody>
                  <a:tcPr marT="45728" marB="45728"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2"/>
                          </a:solidFill>
                          <a:effectLst/>
                          <a:latin typeface="Comic Sans MS" pitchFamily="66" charset="0"/>
                          <a:ea typeface="ＭＳ Ｐゴシック" pitchFamily="34" charset="-128"/>
                        </a:rPr>
                        <a:t>$375,000,000</a:t>
                      </a:r>
                      <a:r>
                        <a:rPr kumimoji="0" lang="en-US" sz="1200" b="0" i="0" u="none" strike="noStrike" cap="none" normalizeH="0" baseline="0" smtClean="0">
                          <a:ln>
                            <a:noFill/>
                          </a:ln>
                          <a:solidFill>
                            <a:schemeClr val="tx2"/>
                          </a:solidFill>
                          <a:effectLst/>
                          <a:latin typeface="Comic Sans MS" pitchFamily="66" charset="0"/>
                          <a:ea typeface="ＭＳ Ｐゴシック" pitchFamily="34" charset="-128"/>
                        </a:rPr>
                        <a:t> </a:t>
                      </a:r>
                      <a:r>
                        <a:rPr kumimoji="0" lang="en-US" sz="1200" b="0" i="0" u="none" strike="noStrike" cap="none" normalizeH="0" baseline="0" smtClean="0">
                          <a:ln>
                            <a:noFill/>
                          </a:ln>
                          <a:solidFill>
                            <a:schemeClr val="tx1"/>
                          </a:solidFill>
                          <a:effectLst/>
                          <a:latin typeface="Comic Sans MS" pitchFamily="66" charset="0"/>
                          <a:ea typeface="Calibri" pitchFamily="34" charset="0"/>
                        </a:rPr>
                        <a:t> </a:t>
                      </a:r>
                    </a:p>
                  </a:txBody>
                  <a:tcPr marT="45728" marB="45728" horzOverflow="overflow">
                    <a:lnL>
                      <a:noFill/>
                    </a:lnL>
                    <a:lnR w="28575" cap="flat" cmpd="sng" algn="ctr">
                      <a:solidFill>
                        <a:schemeClr val="tx1"/>
                      </a:solidFill>
                      <a:prstDash val="solid"/>
                      <a:round/>
                      <a:headEnd type="none" w="med" len="med"/>
                      <a:tailEnd type="none" w="lg" len="lg"/>
                    </a:lnR>
                    <a:lnT>
                      <a:noFill/>
                    </a:lnT>
                    <a:lnB>
                      <a:noFill/>
                    </a:lnB>
                    <a:lnTlToBr>
                      <a:noFill/>
                    </a:lnTlToBr>
                    <a:lnBlToTr>
                      <a:noFill/>
                    </a:lnBlToTr>
                    <a:noFill/>
                  </a:tcPr>
                </a:tc>
              </a:tr>
              <a:tr h="457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omic Sans MS" pitchFamily="66" charset="0"/>
                          <a:ea typeface="Calibri" pitchFamily="34" charset="0"/>
                        </a:rPr>
                        <a:t>KC-10 Extender</a:t>
                      </a:r>
                      <a:endParaRPr kumimoji="0" lang="en-US" sz="1800" b="1" i="0" u="none" strike="noStrike" cap="none" normalizeH="0" baseline="0" smtClean="0">
                        <a:ln>
                          <a:noFill/>
                        </a:ln>
                        <a:solidFill>
                          <a:schemeClr val="tx1"/>
                        </a:solidFill>
                        <a:effectLst/>
                        <a:latin typeface="Arial" pitchFamily="34" charset="0"/>
                        <a:ea typeface="Calibri" pitchFamily="34" charset="0"/>
                      </a:endParaRPr>
                    </a:p>
                  </a:txBody>
                  <a:tcPr marT="45728" marB="45728" horzOverflow="overflow">
                    <a:lnL w="28575" cap="flat" cmpd="sng" algn="ctr">
                      <a:solidFill>
                        <a:schemeClr val="tx1"/>
                      </a:solidFill>
                      <a:prstDash val="solid"/>
                      <a:round/>
                      <a:headEnd type="none" w="med" len="med"/>
                      <a:tailEnd type="none" w="lg" len="lg"/>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Calibri" pitchFamily="34" charset="0"/>
                        </a:rPr>
                        <a:t>160 tons</a:t>
                      </a:r>
                      <a:endParaRPr kumimoji="0" lang="en-US" sz="1800" b="0" i="0" u="none" strike="noStrike" cap="none" normalizeH="0" baseline="0" smtClean="0">
                        <a:ln>
                          <a:noFill/>
                        </a:ln>
                        <a:solidFill>
                          <a:schemeClr val="tx1"/>
                        </a:solidFill>
                        <a:effectLst/>
                        <a:latin typeface="Arial" pitchFamily="34" charset="0"/>
                        <a:ea typeface="Calibri" pitchFamily="34" charset="0"/>
                      </a:endParaRPr>
                    </a:p>
                  </a:txBody>
                  <a:tcPr marT="45728" marB="45728"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Calibri" pitchFamily="34" charset="0"/>
                        </a:rPr>
                        <a:t>13</a:t>
                      </a:r>
                      <a:endParaRPr kumimoji="0" lang="en-US" sz="1800" b="0" i="0" u="none" strike="noStrike" cap="none" normalizeH="0" baseline="0" smtClean="0">
                        <a:ln>
                          <a:noFill/>
                        </a:ln>
                        <a:solidFill>
                          <a:schemeClr val="tx1"/>
                        </a:solidFill>
                        <a:effectLst/>
                        <a:latin typeface="Arial" pitchFamily="34" charset="0"/>
                        <a:ea typeface="Calibri" pitchFamily="34" charset="0"/>
                      </a:endParaRPr>
                    </a:p>
                  </a:txBody>
                  <a:tcPr marT="45728" marB="45728"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Calibri" pitchFamily="34" charset="0"/>
                        </a:rPr>
                        <a:t>9 planes</a:t>
                      </a:r>
                      <a:br>
                        <a:rPr kumimoji="0" lang="en-US" sz="1200" b="0" i="0" u="none" strike="noStrike" cap="none" normalizeH="0" baseline="0" smtClean="0">
                          <a:ln>
                            <a:noFill/>
                          </a:ln>
                          <a:solidFill>
                            <a:schemeClr val="tx1"/>
                          </a:solidFill>
                          <a:effectLst/>
                          <a:latin typeface="Comic Sans MS" pitchFamily="66" charset="0"/>
                          <a:ea typeface="Calibri" pitchFamily="34" charset="0"/>
                        </a:rPr>
                      </a:br>
                      <a:r>
                        <a:rPr kumimoji="0" lang="en-US" sz="1200" b="0" i="0" u="none" strike="noStrike" cap="none" normalizeH="0" baseline="0" smtClean="0">
                          <a:ln>
                            <a:noFill/>
                          </a:ln>
                          <a:solidFill>
                            <a:schemeClr val="tx1"/>
                          </a:solidFill>
                          <a:effectLst/>
                          <a:latin typeface="Comic Sans MS" pitchFamily="66" charset="0"/>
                          <a:ea typeface="Calibri" pitchFamily="34" charset="0"/>
                        </a:rPr>
                        <a:t>3 flights/day</a:t>
                      </a:r>
                      <a:endParaRPr kumimoji="0" lang="en-US" sz="1800" b="0" i="0" u="none" strike="noStrike" cap="none" normalizeH="0" baseline="0" smtClean="0">
                        <a:ln>
                          <a:noFill/>
                        </a:ln>
                        <a:solidFill>
                          <a:schemeClr val="tx1"/>
                        </a:solidFill>
                        <a:effectLst/>
                        <a:latin typeface="Arial" pitchFamily="34" charset="0"/>
                        <a:ea typeface="Calibri" pitchFamily="34" charset="0"/>
                      </a:endParaRPr>
                    </a:p>
                  </a:txBody>
                  <a:tcPr marT="45728" marB="45728"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Calibri" pitchFamily="34" charset="0"/>
                        </a:rPr>
                        <a:t>$112,000,000 </a:t>
                      </a:r>
                      <a:endParaRPr kumimoji="0" lang="en-US" sz="1800" b="0" i="0" u="none" strike="noStrike" cap="none" normalizeH="0" baseline="0" smtClean="0">
                        <a:ln>
                          <a:noFill/>
                        </a:ln>
                        <a:solidFill>
                          <a:schemeClr val="tx1"/>
                        </a:solidFill>
                        <a:effectLst/>
                        <a:latin typeface="Arial" pitchFamily="34" charset="0"/>
                        <a:ea typeface="Calibri" pitchFamily="34" charset="0"/>
                      </a:endParaRPr>
                    </a:p>
                  </a:txBody>
                  <a:tcPr marT="45728" marB="45728"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omic Sans MS" pitchFamily="66" charset="0"/>
                          <a:ea typeface="Calibri" pitchFamily="34" charset="0"/>
                        </a:rPr>
                        <a:t>$1,000,000,000</a:t>
                      </a:r>
                      <a:r>
                        <a:rPr kumimoji="0" lang="en-US" sz="1200" b="0" i="0" u="none" strike="noStrike" cap="none" normalizeH="0" baseline="0" smtClean="0">
                          <a:ln>
                            <a:noFill/>
                          </a:ln>
                          <a:solidFill>
                            <a:schemeClr val="tx1"/>
                          </a:solidFill>
                          <a:effectLst/>
                          <a:latin typeface="Comic Sans MS" pitchFamily="66" charset="0"/>
                          <a:ea typeface="Calibri" pitchFamily="34" charset="0"/>
                        </a:rPr>
                        <a:t/>
                      </a:r>
                      <a:br>
                        <a:rPr kumimoji="0" lang="en-US" sz="1200" b="0" i="0" u="none" strike="noStrike" cap="none" normalizeH="0" baseline="0" smtClean="0">
                          <a:ln>
                            <a:noFill/>
                          </a:ln>
                          <a:solidFill>
                            <a:schemeClr val="tx1"/>
                          </a:solidFill>
                          <a:effectLst/>
                          <a:latin typeface="Comic Sans MS" pitchFamily="66" charset="0"/>
                          <a:ea typeface="Calibri" pitchFamily="34" charset="0"/>
                        </a:rPr>
                      </a:br>
                      <a:r>
                        <a:rPr kumimoji="0" lang="en-US" sz="1200" b="0" i="0" u="none" strike="noStrike" cap="none" normalizeH="0" baseline="0" smtClean="0">
                          <a:ln>
                            <a:noFill/>
                          </a:ln>
                          <a:solidFill>
                            <a:schemeClr val="tx1"/>
                          </a:solidFill>
                          <a:effectLst/>
                          <a:latin typeface="Comic Sans MS" pitchFamily="66" charset="0"/>
                          <a:ea typeface="Calibri" pitchFamily="34" charset="0"/>
                        </a:rPr>
                        <a:t>but there are already 59</a:t>
                      </a:r>
                      <a:endParaRPr kumimoji="0" lang="en-US" sz="1800" b="0" i="0" u="none" strike="noStrike" cap="none" normalizeH="0" baseline="0" smtClean="0">
                        <a:ln>
                          <a:noFill/>
                        </a:ln>
                        <a:solidFill>
                          <a:schemeClr val="tx1"/>
                        </a:solidFill>
                        <a:effectLst/>
                        <a:latin typeface="Arial" pitchFamily="34" charset="0"/>
                        <a:ea typeface="Calibri" pitchFamily="34" charset="0"/>
                      </a:endParaRPr>
                    </a:p>
                  </a:txBody>
                  <a:tcPr marT="45728" marB="45728"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2"/>
                          </a:solidFill>
                          <a:effectLst/>
                          <a:latin typeface="Comic Sans MS" pitchFamily="66" charset="0"/>
                          <a:ea typeface="ＭＳ Ｐゴシック" pitchFamily="34" charset="-128"/>
                        </a:rPr>
                        <a:t>$225,000,000</a:t>
                      </a:r>
                      <a:r>
                        <a:rPr kumimoji="0" lang="en-US" sz="1200" b="0" i="0" u="none" strike="noStrike" cap="none" normalizeH="0" baseline="0" smtClean="0">
                          <a:ln>
                            <a:noFill/>
                          </a:ln>
                          <a:solidFill>
                            <a:schemeClr val="tx2"/>
                          </a:solidFill>
                          <a:effectLst/>
                          <a:latin typeface="Comic Sans MS" pitchFamily="66" charset="0"/>
                          <a:ea typeface="ＭＳ Ｐゴシック" pitchFamily="34" charset="-128"/>
                        </a:rPr>
                        <a:t>*</a:t>
                      </a:r>
                    </a:p>
                  </a:txBody>
                  <a:tcPr marT="45728" marB="45728" horzOverflow="overflow">
                    <a:lnL>
                      <a:noFill/>
                    </a:lnL>
                    <a:lnR w="28575" cap="flat" cmpd="sng" algn="ctr">
                      <a:solidFill>
                        <a:schemeClr val="tx1"/>
                      </a:solidFill>
                      <a:prstDash val="solid"/>
                      <a:round/>
                      <a:headEnd type="none" w="med" len="med"/>
                      <a:tailEnd type="none" w="lg" len="lg"/>
                    </a:lnR>
                    <a:lnT>
                      <a:noFill/>
                    </a:lnT>
                    <a:lnB>
                      <a:noFill/>
                    </a:lnB>
                    <a:lnTlToBr>
                      <a:noFill/>
                    </a:lnTlToBr>
                    <a:lnBlToTr>
                      <a:noFill/>
                    </a:lnBlToTr>
                    <a:noFill/>
                  </a:tcPr>
                </a:tc>
              </a:tr>
              <a:tr h="457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omic Sans MS" pitchFamily="66" charset="0"/>
                          <a:ea typeface="Calibri" pitchFamily="34" charset="0"/>
                        </a:rPr>
                        <a:t>Balloons</a:t>
                      </a:r>
                      <a:endParaRPr kumimoji="0" lang="en-US" sz="1800" b="1" i="0" u="none" strike="noStrike" cap="none" normalizeH="0" baseline="0" smtClean="0">
                        <a:ln>
                          <a:noFill/>
                        </a:ln>
                        <a:solidFill>
                          <a:schemeClr val="tx1"/>
                        </a:solidFill>
                        <a:effectLst/>
                        <a:latin typeface="Arial" pitchFamily="34" charset="0"/>
                        <a:ea typeface="Calibri" pitchFamily="34" charset="0"/>
                      </a:endParaRPr>
                    </a:p>
                  </a:txBody>
                  <a:tcPr marT="45728" marB="45728" horzOverflow="overflow">
                    <a:lnL w="28575" cap="flat" cmpd="sng" algn="ctr">
                      <a:solidFill>
                        <a:schemeClr val="tx1"/>
                      </a:solidFill>
                      <a:prstDash val="solid"/>
                      <a:round/>
                      <a:headEnd type="none" w="med" len="med"/>
                      <a:tailEnd type="none" w="lg" len="lg"/>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Calibri" pitchFamily="34" charset="0"/>
                        </a:rPr>
                        <a:t>4 tons</a:t>
                      </a:r>
                      <a:endParaRPr kumimoji="0" lang="en-US" sz="1800" b="0" i="0" u="none" strike="noStrike" cap="none" normalizeH="0" baseline="0" smtClean="0">
                        <a:ln>
                          <a:noFill/>
                        </a:ln>
                        <a:solidFill>
                          <a:schemeClr val="tx1"/>
                        </a:solidFill>
                        <a:effectLst/>
                        <a:latin typeface="Arial" pitchFamily="34" charset="0"/>
                        <a:ea typeface="Calibri" pitchFamily="34" charset="0"/>
                      </a:endParaRPr>
                    </a:p>
                  </a:txBody>
                  <a:tcPr marT="45728" marB="45728"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ＭＳ Ｐゴシック" pitchFamily="34" charset="-128"/>
                        </a:rPr>
                        <a:t>30</a:t>
                      </a:r>
                    </a:p>
                  </a:txBody>
                  <a:tcPr marT="45728" marB="45728"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Calibri" pitchFamily="34" charset="0"/>
                        </a:rPr>
                        <a:t>37,000</a:t>
                      </a:r>
                      <a:br>
                        <a:rPr kumimoji="0" lang="en-US" sz="1200" b="0" i="0" u="none" strike="noStrike" cap="none" normalizeH="0" baseline="0" smtClean="0">
                          <a:ln>
                            <a:noFill/>
                          </a:ln>
                          <a:solidFill>
                            <a:schemeClr val="tx1"/>
                          </a:solidFill>
                          <a:effectLst/>
                          <a:latin typeface="Comic Sans MS" pitchFamily="66" charset="0"/>
                          <a:ea typeface="Calibri" pitchFamily="34" charset="0"/>
                        </a:rPr>
                      </a:br>
                      <a:r>
                        <a:rPr kumimoji="0" lang="en-US" sz="1200" b="0" i="0" u="none" strike="noStrike" cap="none" normalizeH="0" baseline="0" smtClean="0">
                          <a:ln>
                            <a:noFill/>
                          </a:ln>
                          <a:solidFill>
                            <a:schemeClr val="tx1"/>
                          </a:solidFill>
                          <a:effectLst/>
                          <a:latin typeface="Comic Sans MS" pitchFamily="66" charset="0"/>
                          <a:ea typeface="Calibri" pitchFamily="34" charset="0"/>
                        </a:rPr>
                        <a:t>per day</a:t>
                      </a:r>
                      <a:endParaRPr kumimoji="0" lang="en-US" sz="1800" b="0" i="0" u="none" strike="noStrike" cap="none" normalizeH="0" baseline="0" smtClean="0">
                        <a:ln>
                          <a:noFill/>
                        </a:ln>
                        <a:solidFill>
                          <a:schemeClr val="tx1"/>
                        </a:solidFill>
                        <a:effectLst/>
                        <a:latin typeface="Arial" pitchFamily="34" charset="0"/>
                        <a:ea typeface="Calibri" pitchFamily="34" charset="0"/>
                      </a:endParaRPr>
                    </a:p>
                  </a:txBody>
                  <a:tcPr marT="45728" marB="45728"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Calibri" pitchFamily="34" charset="0"/>
                        </a:rPr>
                        <a:t>$1,711 </a:t>
                      </a:r>
                      <a:endParaRPr kumimoji="0" lang="en-US" sz="1800" b="0" i="0" u="none" strike="noStrike" cap="none" normalizeH="0" baseline="0" smtClean="0">
                        <a:ln>
                          <a:noFill/>
                        </a:ln>
                        <a:solidFill>
                          <a:schemeClr val="tx1"/>
                        </a:solidFill>
                        <a:effectLst/>
                        <a:latin typeface="Arial" pitchFamily="34" charset="0"/>
                        <a:ea typeface="Calibri" pitchFamily="34" charset="0"/>
                      </a:endParaRPr>
                    </a:p>
                  </a:txBody>
                  <a:tcPr marT="45728" marB="45728"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a typeface="ＭＳ Ｐゴシック" pitchFamily="34" charset="-128"/>
                      </a:endParaRPr>
                    </a:p>
                  </a:txBody>
                  <a:tcPr marT="45728" marB="45728"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omic Sans MS" pitchFamily="66" charset="0"/>
                          <a:ea typeface="Calibri" pitchFamily="34" charset="0"/>
                        </a:rPr>
                        <a:t>$30,000,000,000</a:t>
                      </a:r>
                      <a:endParaRPr kumimoji="0" lang="en-US" sz="1800" b="1" i="0" u="none" strike="noStrike" cap="none" normalizeH="0" baseline="0" smtClean="0">
                        <a:ln>
                          <a:noFill/>
                        </a:ln>
                        <a:solidFill>
                          <a:schemeClr val="tx1"/>
                        </a:solidFill>
                        <a:effectLst/>
                        <a:latin typeface="Arial" pitchFamily="34" charset="0"/>
                        <a:ea typeface="Calibri" pitchFamily="34" charset="0"/>
                      </a:endParaRPr>
                    </a:p>
                  </a:txBody>
                  <a:tcPr marT="45728" marB="45728" horzOverflow="overflow">
                    <a:lnL>
                      <a:noFill/>
                    </a:lnL>
                    <a:lnR w="28575" cap="flat" cmpd="sng" algn="ctr">
                      <a:solidFill>
                        <a:schemeClr val="tx1"/>
                      </a:solidFill>
                      <a:prstDash val="solid"/>
                      <a:round/>
                      <a:headEnd type="none" w="med" len="med"/>
                      <a:tailEnd type="none" w="lg" len="lg"/>
                    </a:lnR>
                    <a:lnT>
                      <a:noFill/>
                    </a:lnT>
                    <a:lnB>
                      <a:noFill/>
                    </a:lnB>
                    <a:lnTlToBr>
                      <a:noFill/>
                    </a:lnTlToBr>
                    <a:lnBlToTr>
                      <a:noFill/>
                    </a:lnBlToTr>
                    <a:noFill/>
                  </a:tcPr>
                </a:tc>
              </a:tr>
              <a:tr h="457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omic Sans MS" pitchFamily="66" charset="0"/>
                          <a:ea typeface="Calibri" pitchFamily="34" charset="0"/>
                        </a:rPr>
                        <a:t>Naval Rifles</a:t>
                      </a:r>
                      <a:endParaRPr kumimoji="0" lang="en-US" sz="1800" b="1" i="0" u="none" strike="noStrike" cap="none" normalizeH="0" baseline="0" smtClean="0">
                        <a:ln>
                          <a:noFill/>
                        </a:ln>
                        <a:solidFill>
                          <a:schemeClr val="tx1"/>
                        </a:solidFill>
                        <a:effectLst/>
                        <a:latin typeface="Arial" pitchFamily="34" charset="0"/>
                        <a:ea typeface="Calibri" pitchFamily="34" charset="0"/>
                      </a:endParaRPr>
                    </a:p>
                  </a:txBody>
                  <a:tcPr marT="45728" marB="45728" horzOverflow="overflow">
                    <a:lnL w="28575" cap="flat" cmpd="sng" algn="ctr">
                      <a:solidFill>
                        <a:schemeClr val="tx1"/>
                      </a:solidFill>
                      <a:prstDash val="solid"/>
                      <a:round/>
                      <a:headEnd type="none" w="med" len="med"/>
                      <a:tailEnd type="none" w="lg" len="lg"/>
                    </a:lnL>
                    <a:lnR>
                      <a:noFill/>
                    </a:lnR>
                    <a:lnT>
                      <a:noFill/>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Calibri" pitchFamily="34" charset="0"/>
                        </a:rPr>
                        <a:t>500 kg</a:t>
                      </a:r>
                      <a:endParaRPr kumimoji="0" lang="en-US" sz="1800" b="0" i="0" u="none" strike="noStrike" cap="none" normalizeH="0" baseline="0" smtClean="0">
                        <a:ln>
                          <a:noFill/>
                        </a:ln>
                        <a:solidFill>
                          <a:schemeClr val="tx1"/>
                        </a:solidFill>
                        <a:effectLst/>
                        <a:latin typeface="Arial" pitchFamily="34" charset="0"/>
                        <a:ea typeface="Calibri" pitchFamily="34" charset="0"/>
                      </a:endParaRPr>
                    </a:p>
                  </a:txBody>
                  <a:tcPr marT="45728" marB="45728" horzOverflow="overflow">
                    <a:lnL>
                      <a:noFill/>
                    </a:lnL>
                    <a:lnR>
                      <a:noFill/>
                    </a:lnR>
                    <a:lnT>
                      <a:noFill/>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ＭＳ Ｐゴシック" pitchFamily="34" charset="-128"/>
                        </a:rPr>
                        <a:t>20</a:t>
                      </a:r>
                    </a:p>
                  </a:txBody>
                  <a:tcPr marT="45728" marB="45728" horzOverflow="overflow">
                    <a:lnL>
                      <a:noFill/>
                    </a:lnL>
                    <a:lnR>
                      <a:noFill/>
                    </a:lnR>
                    <a:lnT>
                      <a:noFill/>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Calibri" pitchFamily="34" charset="0"/>
                        </a:rPr>
                        <a:t>8,000 shots</a:t>
                      </a:r>
                      <a:br>
                        <a:rPr kumimoji="0" lang="en-US" sz="1200" b="0" i="0" u="none" strike="noStrike" cap="none" normalizeH="0" baseline="0" smtClean="0">
                          <a:ln>
                            <a:noFill/>
                          </a:ln>
                          <a:solidFill>
                            <a:schemeClr val="tx1"/>
                          </a:solidFill>
                          <a:effectLst/>
                          <a:latin typeface="Comic Sans MS" pitchFamily="66" charset="0"/>
                          <a:ea typeface="Calibri" pitchFamily="34" charset="0"/>
                        </a:rPr>
                      </a:br>
                      <a:r>
                        <a:rPr kumimoji="0" lang="en-US" sz="1200" b="0" i="0" u="none" strike="noStrike" cap="none" normalizeH="0" baseline="0" smtClean="0">
                          <a:ln>
                            <a:noFill/>
                          </a:ln>
                          <a:solidFill>
                            <a:schemeClr val="tx1"/>
                          </a:solidFill>
                          <a:effectLst/>
                          <a:latin typeface="Comic Sans MS" pitchFamily="66" charset="0"/>
                          <a:ea typeface="Calibri" pitchFamily="34" charset="0"/>
                        </a:rPr>
                        <a:t>per day</a:t>
                      </a:r>
                      <a:endParaRPr kumimoji="0" lang="en-US" sz="1800" b="0" i="0" u="none" strike="noStrike" cap="none" normalizeH="0" baseline="0" smtClean="0">
                        <a:ln>
                          <a:noFill/>
                        </a:ln>
                        <a:solidFill>
                          <a:schemeClr val="tx1"/>
                        </a:solidFill>
                        <a:effectLst/>
                        <a:latin typeface="Arial" pitchFamily="34" charset="0"/>
                        <a:ea typeface="Calibri" pitchFamily="34" charset="0"/>
                      </a:endParaRPr>
                    </a:p>
                  </a:txBody>
                  <a:tcPr marT="45728" marB="45728" horzOverflow="overflow">
                    <a:lnL>
                      <a:noFill/>
                    </a:lnL>
                    <a:lnR>
                      <a:noFill/>
                    </a:lnR>
                    <a:lnT>
                      <a:noFill/>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a typeface="ＭＳ Ｐゴシック" pitchFamily="34" charset="-128"/>
                      </a:endParaRPr>
                    </a:p>
                  </a:txBody>
                  <a:tcPr marT="45728" marB="45728" horzOverflow="overflow">
                    <a:lnL>
                      <a:noFill/>
                    </a:lnL>
                    <a:lnR>
                      <a:noFill/>
                    </a:lnR>
                    <a:lnT>
                      <a:noFill/>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a typeface="ＭＳ Ｐゴシック" pitchFamily="34" charset="-128"/>
                      </a:endParaRPr>
                    </a:p>
                  </a:txBody>
                  <a:tcPr marT="45728" marB="45728" horzOverflow="overflow">
                    <a:lnL>
                      <a:noFill/>
                    </a:lnL>
                    <a:lnR>
                      <a:noFill/>
                    </a:lnR>
                    <a:lnT>
                      <a:noFill/>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omic Sans MS" pitchFamily="66" charset="0"/>
                          <a:ea typeface="Calibri" pitchFamily="34" charset="0"/>
                        </a:rPr>
                        <a:t>$30,000,000,000</a:t>
                      </a:r>
                      <a:endParaRPr kumimoji="0" lang="en-US" sz="1800" b="1" i="0" u="none" strike="noStrike" cap="none" normalizeH="0" baseline="0" smtClean="0">
                        <a:ln>
                          <a:noFill/>
                        </a:ln>
                        <a:solidFill>
                          <a:schemeClr val="tx1"/>
                        </a:solidFill>
                        <a:effectLst/>
                        <a:latin typeface="Arial" pitchFamily="34" charset="0"/>
                        <a:ea typeface="Calibri" pitchFamily="34" charset="0"/>
                      </a:endParaRPr>
                    </a:p>
                  </a:txBody>
                  <a:tcPr marT="45728" marB="45728" horzOverflow="overflow">
                    <a:lnL>
                      <a:noFill/>
                    </a:lnL>
                    <a:lnR w="28575" cap="flat" cmpd="sng" algn="ctr">
                      <a:solidFill>
                        <a:schemeClr val="tx1"/>
                      </a:solidFill>
                      <a:prstDash val="solid"/>
                      <a:round/>
                      <a:headEnd type="none" w="med" len="med"/>
                      <a:tailEnd type="none" w="lg" len="lg"/>
                    </a:lnR>
                    <a:lnT>
                      <a:noFill/>
                    </a:lnT>
                    <a:lnB w="28575" cap="flat" cmpd="sng" algn="ctr">
                      <a:solidFill>
                        <a:schemeClr val="tx1"/>
                      </a:solidFill>
                      <a:prstDash val="solid"/>
                      <a:round/>
                      <a:headEnd type="none" w="med" len="med"/>
                      <a:tailEnd type="none" w="lg" len="lg"/>
                    </a:lnB>
                    <a:lnTlToBr>
                      <a:noFill/>
                    </a:lnTlToBr>
                    <a:lnBlToTr>
                      <a:noFill/>
                    </a:lnBlToTr>
                    <a:noFill/>
                  </a:tcPr>
                </a:tc>
              </a:tr>
            </a:tbl>
          </a:graphicData>
        </a:graphic>
      </p:graphicFrame>
      <p:grpSp>
        <p:nvGrpSpPr>
          <p:cNvPr id="2" name="Group 82"/>
          <p:cNvGrpSpPr>
            <a:grpSpLocks/>
          </p:cNvGrpSpPr>
          <p:nvPr/>
        </p:nvGrpSpPr>
        <p:grpSpPr bwMode="auto">
          <a:xfrm>
            <a:off x="131763" y="2973388"/>
            <a:ext cx="8678862" cy="828675"/>
            <a:chOff x="83" y="1873"/>
            <a:chExt cx="5467" cy="522"/>
          </a:xfrm>
        </p:grpSpPr>
        <p:grpSp>
          <p:nvGrpSpPr>
            <p:cNvPr id="185396" name="Group 58"/>
            <p:cNvGrpSpPr>
              <a:grpSpLocks/>
            </p:cNvGrpSpPr>
            <p:nvPr/>
          </p:nvGrpSpPr>
          <p:grpSpPr bwMode="auto">
            <a:xfrm>
              <a:off x="88" y="1879"/>
              <a:ext cx="796" cy="168"/>
              <a:chOff x="1940" y="3068"/>
              <a:chExt cx="796" cy="168"/>
            </a:xfrm>
          </p:grpSpPr>
          <p:sp>
            <p:nvSpPr>
              <p:cNvPr id="185406" name="Line 59"/>
              <p:cNvSpPr>
                <a:spLocks noChangeShapeType="1"/>
              </p:cNvSpPr>
              <p:nvPr/>
            </p:nvSpPr>
            <p:spPr bwMode="auto">
              <a:xfrm>
                <a:off x="1944" y="3078"/>
                <a:ext cx="792" cy="158"/>
              </a:xfrm>
              <a:prstGeom prst="line">
                <a:avLst/>
              </a:prstGeom>
              <a:noFill/>
              <a:ln w="38100">
                <a:solidFill>
                  <a:srgbClr val="FF0000"/>
                </a:solidFill>
                <a:round/>
                <a:headEnd/>
                <a:tailEnd type="none" w="lg" len="lg"/>
              </a:ln>
            </p:spPr>
            <p:txBody>
              <a:bodyPr/>
              <a:lstStyle/>
              <a:p>
                <a:endParaRPr lang="en-US"/>
              </a:p>
            </p:txBody>
          </p:sp>
          <p:sp>
            <p:nvSpPr>
              <p:cNvPr id="185407" name="Line 60"/>
              <p:cNvSpPr>
                <a:spLocks noChangeShapeType="1"/>
              </p:cNvSpPr>
              <p:nvPr/>
            </p:nvSpPr>
            <p:spPr bwMode="auto">
              <a:xfrm flipV="1">
                <a:off x="1940" y="3068"/>
                <a:ext cx="792" cy="166"/>
              </a:xfrm>
              <a:prstGeom prst="line">
                <a:avLst/>
              </a:prstGeom>
              <a:noFill/>
              <a:ln w="38100">
                <a:solidFill>
                  <a:srgbClr val="FF0000"/>
                </a:solidFill>
                <a:round/>
                <a:headEnd/>
                <a:tailEnd type="none" w="lg" len="lg"/>
              </a:ln>
            </p:spPr>
            <p:txBody>
              <a:bodyPr/>
              <a:lstStyle/>
              <a:p>
                <a:endParaRPr lang="en-US"/>
              </a:p>
            </p:txBody>
          </p:sp>
        </p:grpSp>
        <p:grpSp>
          <p:nvGrpSpPr>
            <p:cNvPr id="185397" name="Group 61"/>
            <p:cNvGrpSpPr>
              <a:grpSpLocks/>
            </p:cNvGrpSpPr>
            <p:nvPr/>
          </p:nvGrpSpPr>
          <p:grpSpPr bwMode="auto">
            <a:xfrm>
              <a:off x="83" y="2227"/>
              <a:ext cx="796" cy="168"/>
              <a:chOff x="1940" y="3068"/>
              <a:chExt cx="796" cy="168"/>
            </a:xfrm>
          </p:grpSpPr>
          <p:sp>
            <p:nvSpPr>
              <p:cNvPr id="185404" name="Line 62"/>
              <p:cNvSpPr>
                <a:spLocks noChangeShapeType="1"/>
              </p:cNvSpPr>
              <p:nvPr/>
            </p:nvSpPr>
            <p:spPr bwMode="auto">
              <a:xfrm>
                <a:off x="1944" y="3078"/>
                <a:ext cx="792" cy="158"/>
              </a:xfrm>
              <a:prstGeom prst="line">
                <a:avLst/>
              </a:prstGeom>
              <a:noFill/>
              <a:ln w="38100">
                <a:solidFill>
                  <a:srgbClr val="FF0000"/>
                </a:solidFill>
                <a:round/>
                <a:headEnd/>
                <a:tailEnd type="none" w="lg" len="lg"/>
              </a:ln>
            </p:spPr>
            <p:txBody>
              <a:bodyPr/>
              <a:lstStyle/>
              <a:p>
                <a:endParaRPr lang="en-US"/>
              </a:p>
            </p:txBody>
          </p:sp>
          <p:sp>
            <p:nvSpPr>
              <p:cNvPr id="185405" name="Line 63"/>
              <p:cNvSpPr>
                <a:spLocks noChangeShapeType="1"/>
              </p:cNvSpPr>
              <p:nvPr/>
            </p:nvSpPr>
            <p:spPr bwMode="auto">
              <a:xfrm flipV="1">
                <a:off x="1940" y="3068"/>
                <a:ext cx="792" cy="166"/>
              </a:xfrm>
              <a:prstGeom prst="line">
                <a:avLst/>
              </a:prstGeom>
              <a:noFill/>
              <a:ln w="38100">
                <a:solidFill>
                  <a:srgbClr val="FF0000"/>
                </a:solidFill>
                <a:round/>
                <a:headEnd/>
                <a:tailEnd type="none" w="lg" len="lg"/>
              </a:ln>
            </p:spPr>
            <p:txBody>
              <a:bodyPr/>
              <a:lstStyle/>
              <a:p>
                <a:endParaRPr lang="en-US"/>
              </a:p>
            </p:txBody>
          </p:sp>
        </p:grpSp>
        <p:grpSp>
          <p:nvGrpSpPr>
            <p:cNvPr id="185398" name="Group 70"/>
            <p:cNvGrpSpPr>
              <a:grpSpLocks/>
            </p:cNvGrpSpPr>
            <p:nvPr/>
          </p:nvGrpSpPr>
          <p:grpSpPr bwMode="auto">
            <a:xfrm>
              <a:off x="4754" y="2178"/>
              <a:ext cx="796" cy="168"/>
              <a:chOff x="1940" y="3068"/>
              <a:chExt cx="796" cy="168"/>
            </a:xfrm>
          </p:grpSpPr>
          <p:sp>
            <p:nvSpPr>
              <p:cNvPr id="185402" name="Line 71"/>
              <p:cNvSpPr>
                <a:spLocks noChangeShapeType="1"/>
              </p:cNvSpPr>
              <p:nvPr/>
            </p:nvSpPr>
            <p:spPr bwMode="auto">
              <a:xfrm>
                <a:off x="1944" y="3078"/>
                <a:ext cx="792" cy="158"/>
              </a:xfrm>
              <a:prstGeom prst="line">
                <a:avLst/>
              </a:prstGeom>
              <a:noFill/>
              <a:ln w="38100">
                <a:solidFill>
                  <a:srgbClr val="FF0000"/>
                </a:solidFill>
                <a:round/>
                <a:headEnd/>
                <a:tailEnd type="none" w="lg" len="lg"/>
              </a:ln>
            </p:spPr>
            <p:txBody>
              <a:bodyPr/>
              <a:lstStyle/>
              <a:p>
                <a:endParaRPr lang="en-US"/>
              </a:p>
            </p:txBody>
          </p:sp>
          <p:sp>
            <p:nvSpPr>
              <p:cNvPr id="185403" name="Line 72"/>
              <p:cNvSpPr>
                <a:spLocks noChangeShapeType="1"/>
              </p:cNvSpPr>
              <p:nvPr/>
            </p:nvSpPr>
            <p:spPr bwMode="auto">
              <a:xfrm flipV="1">
                <a:off x="1940" y="3068"/>
                <a:ext cx="792" cy="166"/>
              </a:xfrm>
              <a:prstGeom prst="line">
                <a:avLst/>
              </a:prstGeom>
              <a:noFill/>
              <a:ln w="38100">
                <a:solidFill>
                  <a:srgbClr val="FF0000"/>
                </a:solidFill>
                <a:round/>
                <a:headEnd/>
                <a:tailEnd type="none" w="lg" len="lg"/>
              </a:ln>
            </p:spPr>
            <p:txBody>
              <a:bodyPr/>
              <a:lstStyle/>
              <a:p>
                <a:endParaRPr lang="en-US"/>
              </a:p>
            </p:txBody>
          </p:sp>
        </p:grpSp>
        <p:grpSp>
          <p:nvGrpSpPr>
            <p:cNvPr id="185399" name="Group 73"/>
            <p:cNvGrpSpPr>
              <a:grpSpLocks/>
            </p:cNvGrpSpPr>
            <p:nvPr/>
          </p:nvGrpSpPr>
          <p:grpSpPr bwMode="auto">
            <a:xfrm>
              <a:off x="4746" y="1873"/>
              <a:ext cx="796" cy="168"/>
              <a:chOff x="1940" y="3068"/>
              <a:chExt cx="796" cy="168"/>
            </a:xfrm>
          </p:grpSpPr>
          <p:sp>
            <p:nvSpPr>
              <p:cNvPr id="185400" name="Line 74"/>
              <p:cNvSpPr>
                <a:spLocks noChangeShapeType="1"/>
              </p:cNvSpPr>
              <p:nvPr/>
            </p:nvSpPr>
            <p:spPr bwMode="auto">
              <a:xfrm>
                <a:off x="1944" y="3078"/>
                <a:ext cx="792" cy="158"/>
              </a:xfrm>
              <a:prstGeom prst="line">
                <a:avLst/>
              </a:prstGeom>
              <a:noFill/>
              <a:ln w="38100">
                <a:solidFill>
                  <a:srgbClr val="FF0000"/>
                </a:solidFill>
                <a:round/>
                <a:headEnd/>
                <a:tailEnd type="none" w="lg" len="lg"/>
              </a:ln>
            </p:spPr>
            <p:txBody>
              <a:bodyPr/>
              <a:lstStyle/>
              <a:p>
                <a:endParaRPr lang="en-US"/>
              </a:p>
            </p:txBody>
          </p:sp>
          <p:sp>
            <p:nvSpPr>
              <p:cNvPr id="185401" name="Line 75"/>
              <p:cNvSpPr>
                <a:spLocks noChangeShapeType="1"/>
              </p:cNvSpPr>
              <p:nvPr/>
            </p:nvSpPr>
            <p:spPr bwMode="auto">
              <a:xfrm flipV="1">
                <a:off x="1940" y="3068"/>
                <a:ext cx="792" cy="166"/>
              </a:xfrm>
              <a:prstGeom prst="line">
                <a:avLst/>
              </a:prstGeom>
              <a:noFill/>
              <a:ln w="38100">
                <a:solidFill>
                  <a:srgbClr val="FF0000"/>
                </a:solidFill>
                <a:round/>
                <a:headEnd/>
                <a:tailEnd type="none" w="lg" len="lg"/>
              </a:ln>
            </p:spPr>
            <p:txBody>
              <a:bodyPr/>
              <a:lstStyle/>
              <a:p>
                <a:endParaRPr lang="en-US"/>
              </a:p>
            </p:txBody>
          </p:sp>
        </p:grpSp>
      </p:grpSp>
      <p:sp>
        <p:nvSpPr>
          <p:cNvPr id="836684" name="Text Box 76"/>
          <p:cNvSpPr txBox="1">
            <a:spLocks noChangeArrowheads="1"/>
          </p:cNvSpPr>
          <p:nvPr/>
        </p:nvSpPr>
        <p:spPr bwMode="auto">
          <a:xfrm>
            <a:off x="211138" y="4133850"/>
            <a:ext cx="8686800" cy="1954213"/>
          </a:xfrm>
          <a:prstGeom prst="rect">
            <a:avLst/>
          </a:prstGeom>
          <a:noFill/>
          <a:ln w="28575">
            <a:solidFill>
              <a:schemeClr val="tx1"/>
            </a:solidFill>
            <a:miter lim="800000"/>
            <a:headEnd/>
            <a:tailEnd type="none" w="lg" len="lg"/>
          </a:ln>
        </p:spPr>
        <p:txBody>
          <a:bodyPr>
            <a:spAutoFit/>
          </a:bodyPr>
          <a:lstStyle/>
          <a:p>
            <a:pPr marL="400050" indent="-400050" algn="ctr">
              <a:spcBef>
                <a:spcPct val="25000"/>
              </a:spcBef>
            </a:pPr>
            <a:r>
              <a:rPr lang="en-US" sz="2200" b="1"/>
              <a:t>Conclusions</a:t>
            </a:r>
          </a:p>
          <a:p>
            <a:pPr marL="400050" indent="-400050">
              <a:spcBef>
                <a:spcPct val="25000"/>
              </a:spcBef>
            </a:pPr>
            <a:r>
              <a:rPr lang="en-US" sz="2200">
                <a:solidFill>
                  <a:schemeClr val="accent2"/>
                </a:solidFill>
              </a:rPr>
              <a:t>1.  Using airplanes for geoengineering would not be costly, especially with existing military planes, but there are still questions about whether desirable aerosols could be created.</a:t>
            </a:r>
          </a:p>
          <a:p>
            <a:pPr marL="400050" indent="-400050">
              <a:spcBef>
                <a:spcPct val="25000"/>
              </a:spcBef>
            </a:pPr>
            <a:r>
              <a:rPr lang="en-US" sz="2200"/>
              <a:t>2.  There are still many reasons not to do geoengineering.</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66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684" grpId="0" animBg="1"/>
    </p:bldLst>
  </p:timing>
</p:sld>
</file>

<file path=ppt/slides/slide2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6370" name="Text Box 2"/>
          <p:cNvSpPr txBox="1">
            <a:spLocks noChangeArrowheads="1"/>
          </p:cNvSpPr>
          <p:nvPr/>
        </p:nvSpPr>
        <p:spPr bwMode="auto">
          <a:xfrm>
            <a:off x="463550" y="1257300"/>
            <a:ext cx="8066088" cy="3743325"/>
          </a:xfrm>
          <a:prstGeom prst="rect">
            <a:avLst/>
          </a:prstGeom>
          <a:noFill/>
          <a:ln w="38100">
            <a:noFill/>
            <a:miter lim="800000"/>
            <a:headEnd/>
            <a:tailEnd type="none" w="lg" len="lg"/>
          </a:ln>
        </p:spPr>
        <p:txBody>
          <a:bodyPr>
            <a:spAutoFit/>
          </a:bodyPr>
          <a:lstStyle/>
          <a:p>
            <a:pPr algn="ctr"/>
            <a:r>
              <a:rPr lang="en-US"/>
              <a:t>Crude estimates show it would cost a few billion dollars to build a system, cost a few billion dollars per year to operate, and take less than a decade to implement.</a:t>
            </a:r>
          </a:p>
          <a:p>
            <a:pPr>
              <a:spcBef>
                <a:spcPct val="50000"/>
              </a:spcBef>
            </a:pPr>
            <a:endParaRPr lang="en-US"/>
          </a:p>
          <a:p>
            <a:pPr algn="ctr">
              <a:spcBef>
                <a:spcPct val="50000"/>
              </a:spcBef>
            </a:pPr>
            <a:r>
              <a:rPr lang="en-US"/>
              <a:t>Is this inexpensive?</a:t>
            </a:r>
          </a:p>
          <a:p>
            <a:pPr algn="ctr">
              <a:spcBef>
                <a:spcPct val="50000"/>
              </a:spcBef>
            </a:pPr>
            <a:endParaRPr lang="en-US"/>
          </a:p>
          <a:p>
            <a:pPr algn="ctr">
              <a:spcBef>
                <a:spcPct val="50000"/>
              </a:spcBef>
            </a:pPr>
            <a:r>
              <a:rPr lang="en-US"/>
              <a:t>Some say </a:t>
            </a:r>
            <a:r>
              <a:rPr lang="ja-JP" altLang="en-US"/>
              <a:t>“</a:t>
            </a:r>
            <a:r>
              <a:rPr lang="en-US" altLang="ja-JP"/>
              <a:t>yes</a:t>
            </a:r>
            <a:r>
              <a:rPr lang="ja-JP" altLang="en-US"/>
              <a:t>”</a:t>
            </a:r>
            <a:r>
              <a:rPr lang="en-US" altLang="ja-JP"/>
              <a:t> compared to other government expenditures or oil company profits.</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ext Box 2"/>
          <p:cNvSpPr txBox="1">
            <a:spLocks noChangeArrowheads="1"/>
          </p:cNvSpPr>
          <p:nvPr/>
        </p:nvSpPr>
        <p:spPr bwMode="auto">
          <a:xfrm>
            <a:off x="327025" y="306388"/>
            <a:ext cx="4432300" cy="4664075"/>
          </a:xfrm>
          <a:prstGeom prst="rect">
            <a:avLst/>
          </a:prstGeom>
          <a:noFill/>
          <a:ln w="9525">
            <a:noFill/>
            <a:miter lim="800000"/>
            <a:headEnd/>
            <a:tailEnd/>
          </a:ln>
        </p:spPr>
        <p:txBody>
          <a:bodyPr>
            <a:spAutoFit/>
          </a:bodyPr>
          <a:lstStyle/>
          <a:p>
            <a:pPr marL="285750" indent="-285750">
              <a:spcBef>
                <a:spcPct val="50000"/>
              </a:spcBef>
              <a:buFont typeface="Symbol" pitchFamily="18" charset="2"/>
              <a:buChar char="·"/>
              <a:tabLst>
                <a:tab pos="228600" algn="l"/>
              </a:tabLst>
            </a:pPr>
            <a:r>
              <a:rPr lang="en-US" sz="2000" b="1"/>
              <a:t>There is currently no way to do geoengineering.  No means exist to inject aerosol precursors (gases).</a:t>
            </a:r>
          </a:p>
          <a:p>
            <a:pPr marL="285750" indent="-285750">
              <a:spcBef>
                <a:spcPct val="50000"/>
              </a:spcBef>
              <a:buFont typeface="Symbol" pitchFamily="18" charset="2"/>
              <a:buChar char="·"/>
              <a:tabLst>
                <a:tab pos="228600" algn="l"/>
              </a:tabLst>
            </a:pPr>
            <a:r>
              <a:rPr lang="en-US" sz="2000" b="1"/>
              <a:t>Even if we could get the gases up there, we do not yet understand how to produce particles of the appropriate size.</a:t>
            </a:r>
          </a:p>
          <a:p>
            <a:pPr marL="285750" indent="-285750">
              <a:spcBef>
                <a:spcPct val="50000"/>
              </a:spcBef>
              <a:buFont typeface="Symbol" pitchFamily="18" charset="2"/>
              <a:buChar char="·"/>
              <a:tabLst>
                <a:tab pos="228600" algn="l"/>
              </a:tabLst>
            </a:pPr>
            <a:r>
              <a:rPr lang="en-US" sz="2000" b="1"/>
              <a:t>Putting sulfur gases into the lower stratosphere with existing military planes would cost a few billion dollars per year.</a:t>
            </a:r>
          </a:p>
        </p:txBody>
      </p:sp>
      <p:pic>
        <p:nvPicPr>
          <p:cNvPr id="187395" name="Picture 3" descr="24opart"/>
          <p:cNvPicPr>
            <a:picLocks noChangeAspect="1" noChangeArrowheads="1"/>
          </p:cNvPicPr>
          <p:nvPr/>
        </p:nvPicPr>
        <p:blipFill>
          <a:blip r:embed="rId3" cstate="print"/>
          <a:srcRect/>
          <a:stretch>
            <a:fillRect/>
          </a:stretch>
        </p:blipFill>
        <p:spPr bwMode="auto">
          <a:xfrm>
            <a:off x="5133975" y="850900"/>
            <a:ext cx="3786188" cy="4365625"/>
          </a:xfrm>
          <a:prstGeom prst="rect">
            <a:avLst/>
          </a:prstGeom>
          <a:noFill/>
          <a:ln w="9525">
            <a:noFill/>
            <a:miter lim="800000"/>
            <a:headEnd/>
            <a:tailEnd/>
          </a:ln>
        </p:spPr>
      </p:pic>
      <p:sp>
        <p:nvSpPr>
          <p:cNvPr id="187396" name="Text Box 4"/>
          <p:cNvSpPr txBox="1">
            <a:spLocks noChangeArrowheads="1"/>
          </p:cNvSpPr>
          <p:nvPr/>
        </p:nvSpPr>
        <p:spPr bwMode="auto">
          <a:xfrm>
            <a:off x="5691188" y="5354638"/>
            <a:ext cx="2970212" cy="639762"/>
          </a:xfrm>
          <a:prstGeom prst="rect">
            <a:avLst/>
          </a:prstGeom>
          <a:noFill/>
          <a:ln w="9525">
            <a:noFill/>
            <a:miter lim="800000"/>
            <a:headEnd/>
            <a:tailEnd/>
          </a:ln>
        </p:spPr>
        <p:txBody>
          <a:bodyPr>
            <a:spAutoFit/>
          </a:bodyPr>
          <a:lstStyle/>
          <a:p>
            <a:pPr algn="ctr">
              <a:spcBef>
                <a:spcPct val="50000"/>
              </a:spcBef>
            </a:pPr>
            <a:r>
              <a:rPr lang="en-US" sz="1200"/>
              <a:t>© New York Times</a:t>
            </a:r>
            <a:br>
              <a:rPr lang="en-US" sz="1200"/>
            </a:br>
            <a:r>
              <a:rPr lang="en-US" sz="1200"/>
              <a:t>Henning Wagenbreth</a:t>
            </a:r>
            <a:br>
              <a:rPr lang="en-US" sz="1200"/>
            </a:br>
            <a:r>
              <a:rPr lang="en-US" sz="1200"/>
              <a:t>Oct. 24, 2007</a:t>
            </a:r>
          </a:p>
        </p:txBody>
      </p:sp>
      <p:sp>
        <p:nvSpPr>
          <p:cNvPr id="187397" name="Text Box 6"/>
          <p:cNvSpPr txBox="1">
            <a:spLocks noChangeArrowheads="1"/>
          </p:cNvSpPr>
          <p:nvPr/>
        </p:nvSpPr>
        <p:spPr bwMode="auto">
          <a:xfrm>
            <a:off x="300038" y="5122863"/>
            <a:ext cx="3713162" cy="1042987"/>
          </a:xfrm>
          <a:prstGeom prst="rect">
            <a:avLst/>
          </a:prstGeom>
          <a:solidFill>
            <a:schemeClr val="bg1"/>
          </a:solidFill>
          <a:ln w="38100">
            <a:solidFill>
              <a:schemeClr val="tx1"/>
            </a:solidFill>
            <a:miter lim="800000"/>
            <a:headEnd/>
            <a:tailEnd type="none" w="lg" len="lg"/>
          </a:ln>
        </p:spPr>
        <p:txBody>
          <a:bodyPr>
            <a:spAutoFit/>
          </a:bodyPr>
          <a:lstStyle/>
          <a:p>
            <a:pPr>
              <a:spcBef>
                <a:spcPct val="50000"/>
              </a:spcBef>
            </a:pPr>
            <a:r>
              <a:rPr lang="en-US" sz="1200"/>
              <a:t>Robock, Alan, Allison B. Marquardt, Ben Kravitz, and Georgiy Stenchikov, 2009:  The benefits, risks, and costs of stratospheric geoengineering. </a:t>
            </a:r>
            <a:r>
              <a:rPr lang="en-US" sz="1200" i="1"/>
              <a:t>Geophys. Res. Lett.</a:t>
            </a:r>
            <a:r>
              <a:rPr lang="en-US" sz="1200"/>
              <a:t>, </a:t>
            </a:r>
            <a:r>
              <a:rPr lang="en-US" sz="1200" b="1"/>
              <a:t>36</a:t>
            </a:r>
            <a:r>
              <a:rPr lang="en-US" sz="1200"/>
              <a:t>, L19703, doi:10.1029/2009GL039209.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8418" name="Text Box 2"/>
          <p:cNvSpPr txBox="1">
            <a:spLocks noChangeArrowheads="1"/>
          </p:cNvSpPr>
          <p:nvPr/>
        </p:nvSpPr>
        <p:spPr bwMode="auto">
          <a:xfrm>
            <a:off x="1143000" y="0"/>
            <a:ext cx="6858000" cy="457200"/>
          </a:xfrm>
          <a:prstGeom prst="rect">
            <a:avLst/>
          </a:prstGeom>
          <a:noFill/>
          <a:ln w="9525">
            <a:noFill/>
            <a:miter lim="800000"/>
            <a:headEnd/>
            <a:tailEnd/>
          </a:ln>
        </p:spPr>
        <p:txBody>
          <a:bodyPr>
            <a:spAutoFit/>
          </a:bodyPr>
          <a:lstStyle/>
          <a:p>
            <a:pPr algn="ctr">
              <a:spcBef>
                <a:spcPct val="50000"/>
              </a:spcBef>
            </a:pPr>
            <a:r>
              <a:rPr lang="en-US" b="1">
                <a:solidFill>
                  <a:schemeClr val="accent2"/>
                </a:solidFill>
              </a:rPr>
              <a:t>Reasons geoengineering may be a bad idea</a:t>
            </a:r>
          </a:p>
        </p:txBody>
      </p:sp>
      <p:sp>
        <p:nvSpPr>
          <p:cNvPr id="188419" name="Text Box 3"/>
          <p:cNvSpPr txBox="1">
            <a:spLocks noChangeArrowheads="1"/>
          </p:cNvSpPr>
          <p:nvPr/>
        </p:nvSpPr>
        <p:spPr bwMode="auto">
          <a:xfrm>
            <a:off x="304800" y="457200"/>
            <a:ext cx="8458200" cy="1768475"/>
          </a:xfrm>
          <a:prstGeom prst="rect">
            <a:avLst/>
          </a:prstGeom>
          <a:noFill/>
          <a:ln w="9525">
            <a:noFill/>
            <a:miter lim="800000"/>
            <a:headEnd/>
            <a:tailEnd/>
          </a:ln>
        </p:spPr>
        <p:txBody>
          <a:bodyPr>
            <a:spAutoFit/>
          </a:bodyPr>
          <a:lstStyle/>
          <a:p>
            <a:pPr marL="800100" indent="-800100">
              <a:spcAft>
                <a:spcPct val="50000"/>
              </a:spcAft>
              <a:tabLst>
                <a:tab pos="342900" algn="dec"/>
                <a:tab pos="571500" algn="l"/>
              </a:tabLst>
            </a:pPr>
            <a:r>
              <a:rPr lang="en-US" sz="2000" b="1"/>
              <a:t>Unknowns</a:t>
            </a:r>
            <a:endParaRPr lang="en-US" sz="2000"/>
          </a:p>
          <a:p>
            <a:pPr marL="800100" indent="-800100">
              <a:tabLst>
                <a:tab pos="342900" algn="dec"/>
                <a:tab pos="571500" algn="l"/>
              </a:tabLst>
            </a:pPr>
            <a:r>
              <a:rPr lang="en-US" sz="2000"/>
              <a:t>	</a:t>
            </a:r>
            <a:r>
              <a:rPr lang="en-US" sz="2000" b="1">
                <a:sym typeface="Wingdings" pitchFamily="2" charset="2"/>
              </a:rPr>
              <a:t></a:t>
            </a:r>
            <a:r>
              <a:rPr lang="en-US" sz="2000"/>
              <a:t>12.	Human error</a:t>
            </a:r>
          </a:p>
          <a:p>
            <a:pPr marL="800100" indent="-800100">
              <a:tabLst>
                <a:tab pos="342900" algn="dec"/>
                <a:tab pos="571500" algn="l"/>
              </a:tabLst>
            </a:pPr>
            <a:r>
              <a:rPr lang="en-US" sz="2000"/>
              <a:t>	</a:t>
            </a:r>
            <a:r>
              <a:rPr lang="en-US" sz="2000" b="1">
                <a:sym typeface="Wingdings" pitchFamily="2" charset="2"/>
              </a:rPr>
              <a:t></a:t>
            </a:r>
            <a:r>
              <a:rPr lang="en-US" sz="2000"/>
              <a:t>13.	Unexpected consequences (How well can we predict the expected effects of geoengineering?  What about unforeseen effects?)</a:t>
            </a:r>
          </a:p>
        </p:txBody>
      </p:sp>
      <p:sp>
        <p:nvSpPr>
          <p:cNvPr id="188420" name="Text Box 4"/>
          <p:cNvSpPr txBox="1">
            <a:spLocks noChangeArrowheads="1"/>
          </p:cNvSpPr>
          <p:nvPr/>
        </p:nvSpPr>
        <p:spPr bwMode="auto">
          <a:xfrm>
            <a:off x="304800" y="2286000"/>
            <a:ext cx="8763000" cy="3902075"/>
          </a:xfrm>
          <a:prstGeom prst="rect">
            <a:avLst/>
          </a:prstGeom>
          <a:noFill/>
          <a:ln w="9525">
            <a:noFill/>
            <a:miter lim="800000"/>
            <a:headEnd/>
            <a:tailEnd/>
          </a:ln>
        </p:spPr>
        <p:txBody>
          <a:bodyPr>
            <a:spAutoFit/>
          </a:bodyPr>
          <a:lstStyle/>
          <a:p>
            <a:pPr marL="800100" indent="-800100">
              <a:spcAft>
                <a:spcPct val="50000"/>
              </a:spcAft>
              <a:tabLst>
                <a:tab pos="342900" algn="dec"/>
                <a:tab pos="571500" algn="l"/>
              </a:tabLst>
            </a:pPr>
            <a:r>
              <a:rPr lang="en-US" sz="2000" b="1"/>
              <a:t>Political, ethical and moral issues</a:t>
            </a:r>
            <a:endParaRPr lang="en-US" sz="2000"/>
          </a:p>
          <a:p>
            <a:pPr marL="800100" indent="-800100">
              <a:tabLst>
                <a:tab pos="342900" algn="dec"/>
                <a:tab pos="571500" algn="l"/>
              </a:tabLst>
            </a:pPr>
            <a:r>
              <a:rPr lang="en-US" sz="2000" b="1">
                <a:sym typeface="Wingdings" pitchFamily="2" charset="2"/>
              </a:rPr>
              <a:t></a:t>
            </a:r>
            <a:r>
              <a:rPr lang="en-US" sz="2000"/>
              <a:t>	14.	Schemes perceived to work will lessen the incentive to mitigate greenhouse gas emissions</a:t>
            </a:r>
          </a:p>
          <a:p>
            <a:pPr marL="800100" indent="-800100">
              <a:tabLst>
                <a:tab pos="342900" algn="dec"/>
                <a:tab pos="571500" algn="l"/>
              </a:tabLst>
            </a:pPr>
            <a:r>
              <a:rPr lang="en-US" sz="2000"/>
              <a:t>	</a:t>
            </a:r>
            <a:r>
              <a:rPr lang="en-US" sz="2000" b="1">
                <a:sym typeface="Wingdings" pitchFamily="2" charset="2"/>
              </a:rPr>
              <a:t></a:t>
            </a:r>
            <a:r>
              <a:rPr lang="en-US" sz="2000"/>
              <a:t>15.	Use of the technology for military purposes.  Are we developing weapons?</a:t>
            </a:r>
          </a:p>
          <a:p>
            <a:pPr marL="800100" indent="-800100">
              <a:tabLst>
                <a:tab pos="342900" algn="dec"/>
                <a:tab pos="571500" algn="l"/>
              </a:tabLst>
            </a:pPr>
            <a:r>
              <a:rPr lang="en-US" sz="2000" b="1">
                <a:sym typeface="Wingdings" pitchFamily="2" charset="2"/>
              </a:rPr>
              <a:t></a:t>
            </a:r>
            <a:r>
              <a:rPr lang="en-US" sz="2000"/>
              <a:t>16.	Commercial control of technology</a:t>
            </a:r>
          </a:p>
          <a:p>
            <a:pPr marL="800100" indent="-800100">
              <a:tabLst>
                <a:tab pos="342900" algn="dec"/>
                <a:tab pos="571500" algn="l"/>
              </a:tabLst>
            </a:pPr>
            <a:r>
              <a:rPr lang="en-US" sz="2000" b="1">
                <a:sym typeface="Wingdings" pitchFamily="2" charset="2"/>
              </a:rPr>
              <a:t></a:t>
            </a:r>
            <a:r>
              <a:rPr lang="en-US" sz="2000"/>
              <a:t>17.	Violates UN Convention on the Prohibition of Military or Any Other Hostile Use of Environmental Modification Techniques </a:t>
            </a:r>
          </a:p>
          <a:p>
            <a:pPr marL="800100" indent="-800100">
              <a:tabLst>
                <a:tab pos="342900" algn="dec"/>
                <a:tab pos="571500" algn="l"/>
              </a:tabLst>
            </a:pPr>
            <a:r>
              <a:rPr lang="en-US" sz="2000"/>
              <a:t>	X18. Could be tremendously expensive</a:t>
            </a:r>
          </a:p>
          <a:p>
            <a:pPr marL="800100" indent="-800100">
              <a:tabLst>
                <a:tab pos="342900" algn="dec"/>
                <a:tab pos="571500" algn="l"/>
              </a:tabLst>
            </a:pPr>
            <a:r>
              <a:rPr lang="en-US" sz="2000"/>
              <a:t>	</a:t>
            </a:r>
            <a:r>
              <a:rPr lang="en-US" sz="2000" b="1">
                <a:sym typeface="Wingdings" pitchFamily="2" charset="2"/>
              </a:rPr>
              <a:t></a:t>
            </a:r>
            <a:r>
              <a:rPr lang="en-US" sz="2000"/>
              <a:t>19. Even if it works, whose hand will be on the thermostat?  How could the world agree on the optimal climate?</a:t>
            </a:r>
          </a:p>
          <a:p>
            <a:pPr marL="800100" indent="-800100">
              <a:tabLst>
                <a:tab pos="342900" algn="dec"/>
                <a:tab pos="571500" algn="l"/>
              </a:tabLst>
            </a:pPr>
            <a:r>
              <a:rPr lang="en-US" sz="2000" b="1">
                <a:sym typeface="Wingdings" pitchFamily="2" charset="2"/>
              </a:rPr>
              <a:t></a:t>
            </a:r>
            <a:r>
              <a:rPr lang="en-US" sz="2000"/>
              <a:t>20. Who has the moral right to advertently modify the global climate?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9442" name="Picture 1" descr="IMG_2218.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89443" name="TextBox 3"/>
          <p:cNvSpPr txBox="1">
            <a:spLocks noChangeArrowheads="1"/>
          </p:cNvSpPr>
          <p:nvPr/>
        </p:nvSpPr>
        <p:spPr bwMode="auto">
          <a:xfrm>
            <a:off x="574675" y="5721350"/>
            <a:ext cx="7932738" cy="461963"/>
          </a:xfrm>
          <a:prstGeom prst="rect">
            <a:avLst/>
          </a:prstGeom>
          <a:noFill/>
          <a:ln w="9525">
            <a:noFill/>
            <a:miter lim="800000"/>
            <a:headEnd/>
            <a:tailEnd/>
          </a:ln>
        </p:spPr>
        <p:txBody>
          <a:bodyPr>
            <a:spAutoFit/>
          </a:bodyPr>
          <a:lstStyle/>
          <a:p>
            <a:pPr algn="ctr"/>
            <a:r>
              <a:rPr lang="en-US" u="sng">
                <a:solidFill>
                  <a:srgbClr val="FFFF00"/>
                </a:solidFill>
              </a:rPr>
              <a:t>Mauna Kea Observatory, Big Island, Hawaii</a:t>
            </a:r>
          </a:p>
        </p:txBody>
      </p:sp>
      <p:sp>
        <p:nvSpPr>
          <p:cNvPr id="189444" name="TextBox 4"/>
          <p:cNvSpPr txBox="1">
            <a:spLocks noChangeArrowheads="1"/>
          </p:cNvSpPr>
          <p:nvPr/>
        </p:nvSpPr>
        <p:spPr bwMode="auto">
          <a:xfrm>
            <a:off x="1212850" y="4627563"/>
            <a:ext cx="7688263" cy="461962"/>
          </a:xfrm>
          <a:prstGeom prst="rect">
            <a:avLst/>
          </a:prstGeom>
          <a:noFill/>
          <a:ln w="9525">
            <a:noFill/>
            <a:miter lim="800000"/>
            <a:headEnd/>
            <a:tailEnd/>
          </a:ln>
        </p:spPr>
        <p:txBody>
          <a:bodyPr>
            <a:spAutoFit/>
          </a:bodyPr>
          <a:lstStyle/>
          <a:p>
            <a:pPr algn="ctr"/>
            <a:r>
              <a:rPr lang="en-US">
                <a:solidFill>
                  <a:srgbClr val="FFFF00"/>
                </a:solidFill>
              </a:rPr>
              <a:t>Subaru (8-m mirror)       Keck 1 and 2 (10-m mirrors)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466" name="Picture 1" descr="IMG_2349.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90467" name="TextBox 2"/>
          <p:cNvSpPr txBox="1">
            <a:spLocks noChangeArrowheads="1"/>
          </p:cNvSpPr>
          <p:nvPr/>
        </p:nvSpPr>
        <p:spPr bwMode="auto">
          <a:xfrm>
            <a:off x="547688" y="5992813"/>
            <a:ext cx="7931150" cy="460375"/>
          </a:xfrm>
          <a:prstGeom prst="rect">
            <a:avLst/>
          </a:prstGeom>
          <a:noFill/>
          <a:ln w="9525">
            <a:noFill/>
            <a:miter lim="800000"/>
            <a:headEnd/>
            <a:tailEnd/>
          </a:ln>
        </p:spPr>
        <p:txBody>
          <a:bodyPr>
            <a:spAutoFit/>
          </a:bodyPr>
          <a:lstStyle/>
          <a:p>
            <a:pPr algn="ctr"/>
            <a:r>
              <a:rPr lang="en-US" u="sng">
                <a:solidFill>
                  <a:srgbClr val="FFFF00"/>
                </a:solidFill>
              </a:rPr>
              <a:t>Haleakala Observatories, Maui, Hawaii</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1490" name="Picture 2"/>
          <p:cNvPicPr>
            <a:picLocks noChangeAspect="1" noChangeArrowheads="1"/>
          </p:cNvPicPr>
          <p:nvPr/>
        </p:nvPicPr>
        <p:blipFill>
          <a:blip r:embed="rId3" cstate="print"/>
          <a:srcRect/>
          <a:stretch>
            <a:fillRect/>
          </a:stretch>
        </p:blipFill>
        <p:spPr bwMode="auto">
          <a:xfrm>
            <a:off x="898525" y="844550"/>
            <a:ext cx="7334250" cy="4295775"/>
          </a:xfrm>
          <a:prstGeom prst="rect">
            <a:avLst/>
          </a:prstGeom>
          <a:noFill/>
          <a:ln w="38100">
            <a:noFill/>
            <a:miter lim="800000"/>
            <a:headEnd/>
            <a:tailEnd type="none" w="lg" len="lg"/>
          </a:ln>
        </p:spPr>
      </p:pic>
      <p:sp>
        <p:nvSpPr>
          <p:cNvPr id="191491" name="TextBox 2"/>
          <p:cNvSpPr txBox="1">
            <a:spLocks noChangeArrowheads="1"/>
          </p:cNvSpPr>
          <p:nvPr/>
        </p:nvSpPr>
        <p:spPr bwMode="auto">
          <a:xfrm>
            <a:off x="657225" y="211138"/>
            <a:ext cx="7840663" cy="461962"/>
          </a:xfrm>
          <a:prstGeom prst="rect">
            <a:avLst/>
          </a:prstGeom>
          <a:noFill/>
          <a:ln w="9525">
            <a:noFill/>
            <a:miter lim="800000"/>
            <a:headEnd/>
            <a:tailEnd/>
          </a:ln>
        </p:spPr>
        <p:txBody>
          <a:bodyPr>
            <a:spAutoFit/>
          </a:bodyPr>
          <a:lstStyle/>
          <a:p>
            <a:pPr algn="ctr"/>
            <a:r>
              <a:rPr lang="en-US"/>
              <a:t>Passive solar homes require direct sunlight in winter.</a:t>
            </a:r>
          </a:p>
        </p:txBody>
      </p:sp>
      <p:sp>
        <p:nvSpPr>
          <p:cNvPr id="191492" name="TextBox 3"/>
          <p:cNvSpPr txBox="1">
            <a:spLocks noChangeArrowheads="1"/>
          </p:cNvSpPr>
          <p:nvPr/>
        </p:nvSpPr>
        <p:spPr bwMode="auto">
          <a:xfrm>
            <a:off x="163513" y="5402263"/>
            <a:ext cx="8799512" cy="739775"/>
          </a:xfrm>
          <a:prstGeom prst="rect">
            <a:avLst/>
          </a:prstGeom>
          <a:noFill/>
          <a:ln w="9525">
            <a:noFill/>
            <a:miter lim="800000"/>
            <a:headEnd/>
            <a:tailEnd/>
          </a:ln>
        </p:spPr>
        <p:txBody>
          <a:bodyPr>
            <a:spAutoFit/>
          </a:bodyPr>
          <a:lstStyle/>
          <a:p>
            <a:pPr algn="ctr"/>
            <a:r>
              <a:rPr lang="en-US" sz="1400"/>
              <a:t>ENERGY SMARTS: CHECKLIST TO DETERMINE ENERGY EFFICIENCY OF A HOME</a:t>
            </a:r>
            <a:br>
              <a:rPr lang="en-US" sz="1400"/>
            </a:br>
            <a:r>
              <a:rPr lang="en-US" sz="1400"/>
              <a:t>Leona K. Hawks, Utah State University</a:t>
            </a:r>
          </a:p>
          <a:p>
            <a:pPr algn="ctr"/>
            <a:r>
              <a:rPr lang="en-US" sz="1400">
                <a:hlinkClick r:id="rId4"/>
              </a:rPr>
              <a:t>http://www.builditsolar.com/Projects/SolarHomes/UtahExtFact_Sheet_3.pdf</a:t>
            </a:r>
            <a:endParaRPr lang="en-US" sz="140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304800" y="5875338"/>
            <a:ext cx="8610600" cy="336550"/>
          </a:xfrm>
          <a:prstGeom prst="rect">
            <a:avLst/>
          </a:prstGeom>
          <a:noFill/>
          <a:ln w="38100">
            <a:noFill/>
            <a:miter lim="800000"/>
            <a:headEnd/>
            <a:tailEnd type="none" w="lg" len="lg"/>
          </a:ln>
        </p:spPr>
        <p:txBody>
          <a:bodyPr>
            <a:spAutoFit/>
          </a:bodyPr>
          <a:lstStyle/>
          <a:p>
            <a:pPr algn="ctr" eaLnBrk="0" hangingPunct="0">
              <a:spcBef>
                <a:spcPct val="50000"/>
              </a:spcBef>
            </a:pPr>
            <a:r>
              <a:rPr lang="en-US" sz="1600"/>
              <a:t>IPCC AR4 Simulations  (from 13 different climate models from around the world)</a:t>
            </a:r>
          </a:p>
        </p:txBody>
      </p:sp>
      <p:pic>
        <p:nvPicPr>
          <p:cNvPr id="29699" name="Picture 3"/>
          <p:cNvPicPr>
            <a:picLocks noChangeAspect="1" noChangeArrowheads="1"/>
          </p:cNvPicPr>
          <p:nvPr/>
        </p:nvPicPr>
        <p:blipFill>
          <a:blip r:embed="rId3" cstate="print"/>
          <a:srcRect t="52121"/>
          <a:stretch>
            <a:fillRect/>
          </a:stretch>
        </p:blipFill>
        <p:spPr bwMode="auto">
          <a:xfrm>
            <a:off x="381000" y="633413"/>
            <a:ext cx="8305800" cy="5249862"/>
          </a:xfrm>
          <a:prstGeom prst="rect">
            <a:avLst/>
          </a:prstGeom>
          <a:noFill/>
          <a:ln w="38100">
            <a:noFill/>
            <a:miter lim="800000"/>
            <a:headEnd/>
            <a:tailEnd type="none" w="lg" len="lg"/>
          </a:ln>
        </p:spPr>
      </p:pic>
      <p:pic>
        <p:nvPicPr>
          <p:cNvPr id="29700" name="Picture 4"/>
          <p:cNvPicPr>
            <a:picLocks noChangeAspect="1" noChangeArrowheads="1"/>
          </p:cNvPicPr>
          <p:nvPr/>
        </p:nvPicPr>
        <p:blipFill>
          <a:blip r:embed="rId3" cstate="print"/>
          <a:srcRect b="94440"/>
          <a:stretch>
            <a:fillRect/>
          </a:stretch>
        </p:blipFill>
        <p:spPr bwMode="auto">
          <a:xfrm>
            <a:off x="381000" y="228600"/>
            <a:ext cx="8305800" cy="609600"/>
          </a:xfrm>
          <a:prstGeom prst="rect">
            <a:avLst/>
          </a:prstGeom>
          <a:noFill/>
          <a:ln w="38100">
            <a:noFill/>
            <a:miter lim="800000"/>
            <a:headEnd/>
            <a:tailEnd type="none" w="lg" len="lg"/>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2514" name="Text Box 2"/>
          <p:cNvSpPr txBox="1">
            <a:spLocks noChangeArrowheads="1"/>
          </p:cNvSpPr>
          <p:nvPr/>
        </p:nvSpPr>
        <p:spPr bwMode="auto">
          <a:xfrm>
            <a:off x="360363" y="28575"/>
            <a:ext cx="8456612" cy="6186488"/>
          </a:xfrm>
          <a:prstGeom prst="rect">
            <a:avLst/>
          </a:prstGeom>
          <a:noFill/>
          <a:ln w="9525">
            <a:noFill/>
            <a:miter lim="800000"/>
            <a:headEnd/>
            <a:tailEnd/>
          </a:ln>
        </p:spPr>
        <p:txBody>
          <a:bodyPr>
            <a:spAutoFit/>
          </a:bodyPr>
          <a:lstStyle/>
          <a:p>
            <a:pPr algn="ctr">
              <a:spcAft>
                <a:spcPts val="600"/>
              </a:spcAft>
            </a:pPr>
            <a:r>
              <a:rPr lang="en-US" sz="2800" b="1">
                <a:solidFill>
                  <a:schemeClr val="accent2"/>
                </a:solidFill>
              </a:rPr>
              <a:t>Conclusions</a:t>
            </a:r>
          </a:p>
          <a:p>
            <a:pPr>
              <a:spcAft>
                <a:spcPts val="600"/>
              </a:spcAft>
            </a:pPr>
            <a:r>
              <a:rPr lang="en-US"/>
              <a:t>Of the 20 reasons why geoengineering may be a bad idea: </a:t>
            </a:r>
          </a:p>
          <a:p>
            <a:pPr algn="ctr">
              <a:spcAft>
                <a:spcPts val="600"/>
              </a:spcAft>
            </a:pPr>
            <a:r>
              <a:rPr lang="en-US">
                <a:sym typeface="Wingdings" pitchFamily="2" charset="2"/>
              </a:rPr>
              <a:t>17 </a:t>
            </a:r>
            <a:r>
              <a:rPr lang="en-US" b="1">
                <a:sym typeface="Wingdings" pitchFamily="2" charset="2"/>
              </a:rPr>
              <a:t>    </a:t>
            </a:r>
            <a:r>
              <a:rPr lang="en-US">
                <a:sym typeface="Wingdings" pitchFamily="2" charset="2"/>
              </a:rPr>
              <a:t>2 X       1 ?</a:t>
            </a:r>
          </a:p>
          <a:p>
            <a:pPr algn="ctr">
              <a:spcAft>
                <a:spcPts val="600"/>
              </a:spcAft>
            </a:pPr>
            <a:r>
              <a:rPr lang="en-US" b="1">
                <a:solidFill>
                  <a:schemeClr val="accent2"/>
                </a:solidFill>
                <a:sym typeface="Wingdings" pitchFamily="2" charset="2"/>
              </a:rPr>
              <a:t>Since then I have added 9 more reasons:</a:t>
            </a:r>
          </a:p>
          <a:p>
            <a:pPr algn="ctr">
              <a:buFont typeface="Wingdings" pitchFamily="2" charset="2"/>
              <a:buChar char="ü"/>
            </a:pPr>
            <a:r>
              <a:rPr lang="en-US">
                <a:solidFill>
                  <a:schemeClr val="accent2"/>
                </a:solidFill>
                <a:sym typeface="Wingdings" pitchFamily="2" charset="2"/>
              </a:rPr>
              <a:t>It might mess up Earth-based optical astronomy.</a:t>
            </a:r>
          </a:p>
          <a:p>
            <a:pPr algn="ctr">
              <a:buFont typeface="Wingdings" pitchFamily="2" charset="2"/>
              <a:buChar char="ü"/>
            </a:pPr>
            <a:r>
              <a:rPr lang="en-US">
                <a:solidFill>
                  <a:schemeClr val="accent2"/>
                </a:solidFill>
                <a:sym typeface="Wingdings" pitchFamily="2" charset="2"/>
              </a:rPr>
              <a:t>It would affect nighttime stargazing.</a:t>
            </a:r>
          </a:p>
          <a:p>
            <a:pPr algn="ctr">
              <a:buFont typeface="Wingdings" pitchFamily="2" charset="2"/>
              <a:buChar char="ü"/>
            </a:pPr>
            <a:r>
              <a:rPr lang="en-US">
                <a:solidFill>
                  <a:schemeClr val="accent2"/>
                </a:solidFill>
                <a:sym typeface="Wingdings" pitchFamily="2" charset="2"/>
              </a:rPr>
              <a:t>It would mess up satellite remote sensing of Earth.</a:t>
            </a:r>
          </a:p>
          <a:p>
            <a:pPr algn="ctr">
              <a:buFont typeface="Wingdings" pitchFamily="2" charset="2"/>
              <a:buChar char="ü"/>
            </a:pPr>
            <a:r>
              <a:rPr lang="en-US">
                <a:solidFill>
                  <a:schemeClr val="accent2"/>
                </a:solidFill>
                <a:sym typeface="Wingdings" pitchFamily="2" charset="2"/>
              </a:rPr>
              <a:t>It would make passive solar heating work less well.</a:t>
            </a:r>
          </a:p>
          <a:p>
            <a:pPr algn="ctr">
              <a:buFont typeface="Wingdings" pitchFamily="2" charset="2"/>
              <a:buChar char="ü"/>
            </a:pPr>
            <a:r>
              <a:rPr lang="en-US">
                <a:solidFill>
                  <a:schemeClr val="accent2"/>
                </a:solidFill>
                <a:sym typeface="Wingdings" pitchFamily="2" charset="2"/>
              </a:rPr>
              <a:t>More sunburn from diffuse light and no sunscreen.</a:t>
            </a:r>
          </a:p>
          <a:p>
            <a:pPr algn="ctr">
              <a:buFont typeface="Wingdings" pitchFamily="2" charset="2"/>
              <a:buChar char="ü"/>
            </a:pPr>
            <a:r>
              <a:rPr lang="en-US">
                <a:solidFill>
                  <a:schemeClr val="accent2"/>
                </a:solidFill>
                <a:sym typeface="Wingdings" pitchFamily="2" charset="2"/>
              </a:rPr>
              <a:t>Effects on airplanes flying in stratosphere.</a:t>
            </a:r>
          </a:p>
          <a:p>
            <a:pPr algn="ctr">
              <a:buFont typeface="Wingdings" pitchFamily="2" charset="2"/>
              <a:buChar char="ü"/>
            </a:pPr>
            <a:r>
              <a:rPr lang="en-US">
                <a:solidFill>
                  <a:schemeClr val="accent2"/>
                </a:solidFill>
                <a:sym typeface="Wingdings" pitchFamily="2" charset="2"/>
              </a:rPr>
              <a:t>Effects on electrical properties of atmosphere.</a:t>
            </a:r>
          </a:p>
          <a:p>
            <a:pPr algn="ctr">
              <a:buFont typeface="Wingdings" pitchFamily="2" charset="2"/>
              <a:buChar char="ü"/>
            </a:pPr>
            <a:r>
              <a:rPr lang="en-US">
                <a:solidFill>
                  <a:schemeClr val="accent2"/>
                </a:solidFill>
                <a:sym typeface="Wingdings" pitchFamily="2" charset="2"/>
              </a:rPr>
              <a:t>Impacts on tropospheric chemistry.</a:t>
            </a:r>
          </a:p>
          <a:p>
            <a:pPr algn="ctr">
              <a:buFont typeface="Wingdings" pitchFamily="2" charset="2"/>
              <a:buChar char="ü"/>
            </a:pPr>
            <a:r>
              <a:rPr lang="en-US">
                <a:solidFill>
                  <a:schemeClr val="accent2"/>
                </a:solidFill>
                <a:sym typeface="Wingdings" pitchFamily="2" charset="2"/>
              </a:rPr>
              <a:t>Societal disruption, conflict between countries.</a:t>
            </a:r>
          </a:p>
          <a:p>
            <a:pPr algn="ctr">
              <a:spcBef>
                <a:spcPct val="50000"/>
              </a:spcBef>
            </a:pPr>
            <a:r>
              <a:rPr lang="en-US" b="1">
                <a:sym typeface="Wingdings" pitchFamily="2" charset="2"/>
              </a:rPr>
              <a:t>As of now, there are at least 26 reasons why geoengineering is a bad idea.</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46183" name="Group 71"/>
          <p:cNvGraphicFramePr>
            <a:graphicFrameLocks noGrp="1"/>
          </p:cNvGraphicFramePr>
          <p:nvPr/>
        </p:nvGraphicFramePr>
        <p:xfrm>
          <a:off x="168275" y="174625"/>
          <a:ext cx="8975725" cy="6448100"/>
        </p:xfrm>
        <a:graphic>
          <a:graphicData uri="http://schemas.openxmlformats.org/drawingml/2006/table">
            <a:tbl>
              <a:tblPr/>
              <a:tblGrid>
                <a:gridCol w="3771900"/>
                <a:gridCol w="5203825"/>
              </a:tblGrid>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a:t>
                      </a:r>
                      <a:r>
                        <a:rPr kumimoji="0" lang="en-US" sz="1400" b="1" i="0" u="sng" strike="noStrike" cap="none" normalizeH="0" baseline="0" dirty="0" smtClean="0">
                          <a:ln>
                            <a:noFill/>
                          </a:ln>
                          <a:solidFill>
                            <a:schemeClr val="tx1"/>
                          </a:solidFill>
                          <a:effectLst/>
                          <a:latin typeface="Comic Sans MS" pitchFamily="66" charset="0"/>
                          <a:ea typeface="Calibri" pitchFamily="34" charset="0"/>
                        </a:rPr>
                        <a:t>Benefits</a:t>
                      </a:r>
                      <a:endParaRPr kumimoji="0" lang="en-US" sz="1400" b="0" i="0" u="sng" strike="noStrike" cap="none" normalizeH="0" baseline="0" dirty="0" smtClean="0">
                        <a:ln>
                          <a:noFill/>
                        </a:ln>
                        <a:solidFill>
                          <a:schemeClr val="tx1"/>
                        </a:solidFill>
                        <a:effectLst/>
                        <a:latin typeface="Comic Sans MS" pitchFamily="66" charset="0"/>
                        <a:ea typeface="Calibri" pitchFamily="34" charset="0"/>
                      </a:endParaRP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omic Sans MS" pitchFamily="66" charset="0"/>
                          <a:ea typeface="Calibri" pitchFamily="34" charset="0"/>
                        </a:rPr>
                        <a:t>                                        </a:t>
                      </a:r>
                      <a:r>
                        <a:rPr kumimoji="0" lang="en-US" sz="1400" b="1" i="0" u="sng" strike="noStrike" cap="none" normalizeH="0" baseline="0" smtClean="0">
                          <a:ln>
                            <a:noFill/>
                          </a:ln>
                          <a:solidFill>
                            <a:schemeClr val="tx1"/>
                          </a:solidFill>
                          <a:effectLst/>
                          <a:latin typeface="Comic Sans MS" pitchFamily="66" charset="0"/>
                          <a:ea typeface="Calibri" pitchFamily="34" charset="0"/>
                        </a:rPr>
                        <a:t>Risks</a:t>
                      </a:r>
                      <a:endParaRPr kumimoji="0" lang="en-US" sz="1400" b="0" i="0" u="sng" strike="noStrike" cap="none" normalizeH="0" baseline="0" smtClean="0">
                        <a:ln>
                          <a:noFill/>
                        </a:ln>
                        <a:solidFill>
                          <a:schemeClr val="tx1"/>
                        </a:solidFill>
                        <a:effectLst/>
                        <a:latin typeface="Comic Sans MS" pitchFamily="66" charset="0"/>
                        <a:ea typeface="Calibri" pitchFamily="34" charset="0"/>
                      </a:endParaRPr>
                    </a:p>
                  </a:txBody>
                  <a:tcPr marT="45718" marB="45718" horzOverflow="overflow">
                    <a:lnL>
                      <a:noFill/>
                    </a:lnL>
                    <a:lnR>
                      <a:noFill/>
                    </a:lnR>
                    <a:lnT>
                      <a:noFill/>
                    </a:lnT>
                    <a:lnB>
                      <a:noFill/>
                    </a:lnB>
                    <a:lnTlToBr>
                      <a:noFill/>
                    </a:lnTlToBr>
                    <a:lnBlToTr>
                      <a:noFill/>
                    </a:lnBlToTr>
                    <a:noFill/>
                  </a:tcPr>
                </a:tc>
              </a:tr>
              <a:tr h="228388">
                <a:tc rowSpan="6">
                  <a:txBody>
                    <a:bodyPr/>
                    <a:lstStyle/>
                    <a:p>
                      <a:pPr marL="347663" marR="0" lvl="0" indent="-347663"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a:t>
                      </a:r>
                      <a:r>
                        <a:rPr kumimoji="0" lang="en-US" sz="1400" b="1" i="0" u="none" strike="noStrike" kern="1200" cap="none" normalizeH="0" baseline="0" dirty="0" smtClean="0">
                          <a:ln>
                            <a:noFill/>
                          </a:ln>
                          <a:solidFill>
                            <a:schemeClr val="tx1"/>
                          </a:solidFill>
                          <a:effectLst/>
                          <a:latin typeface="Comic Sans MS" pitchFamily="66" charset="0"/>
                          <a:ea typeface="Calibri" pitchFamily="34" charset="0"/>
                          <a:cs typeface="+mn-cs"/>
                        </a:rPr>
                        <a:t> Reduce surface air temperatures, which could reduce or reverse negative impacts of global warming, including floods, droughts, stronger storms, sea ice melting, land-based ice sheet melting, and sea level rise</a:t>
                      </a: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1.  Drought in Africa and Asia</a:t>
                      </a:r>
                    </a:p>
                  </a:txBody>
                  <a:tcPr marT="0" marB="0" horzOverflow="overflow">
                    <a:lnL>
                      <a:noFill/>
                    </a:lnL>
                    <a:lnR>
                      <a:noFill/>
                    </a:lnR>
                    <a:lnT>
                      <a:noFill/>
                    </a:lnT>
                    <a:lnB>
                      <a:noFill/>
                    </a:lnB>
                    <a:lnTlToBr>
                      <a:noFill/>
                    </a:lnTlToBr>
                    <a:lnBlToTr>
                      <a:noFill/>
                    </a:lnBlToTr>
                    <a:noFill/>
                  </a:tcPr>
                </a:tc>
              </a:tr>
              <a:tr h="228388">
                <a:tc vMerge="1">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Comic Sans MS" pitchFamily="66" charset="0"/>
                        <a:ea typeface="Calibri" pitchFamily="34" charset="0"/>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2.  Perturb ecology with more diffuse radiation</a:t>
                      </a:r>
                    </a:p>
                  </a:txBody>
                  <a:tcPr marT="0" marB="0" horzOverflow="overflow">
                    <a:lnL>
                      <a:noFill/>
                    </a:lnL>
                    <a:lnR>
                      <a:noFill/>
                    </a:lnR>
                    <a:lnT>
                      <a:noFill/>
                    </a:lnT>
                    <a:lnB>
                      <a:noFill/>
                    </a:lnB>
                    <a:lnTlToBr>
                      <a:noFill/>
                    </a:lnTlToBr>
                    <a:lnBlToTr>
                      <a:noFill/>
                    </a:lnBlToTr>
                    <a:noFill/>
                  </a:tcPr>
                </a:tc>
              </a:tr>
              <a:tr h="228388">
                <a:tc vMerge="1">
                  <a:txBody>
                    <a:bodyPr/>
                    <a:lstStyle/>
                    <a:p>
                      <a:pPr marL="227013" marR="0" lvl="0" indent="-227013" algn="l" defTabSz="914400" rtl="0" eaLnBrk="1" fontAlgn="base" latinLnBrk="0" hangingPunct="1">
                        <a:lnSpc>
                          <a:spcPct val="100000"/>
                        </a:lnSpc>
                        <a:spcBef>
                          <a:spcPts val="5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Comic Sans MS" pitchFamily="66" charset="0"/>
                        <a:ea typeface="Calibri" pitchFamily="34" charset="0"/>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3.  Ozone depletion</a:t>
                      </a:r>
                    </a:p>
                  </a:txBody>
                  <a:tcPr marT="0" marB="0" horzOverflow="overflow">
                    <a:lnL>
                      <a:noFill/>
                    </a:lnL>
                    <a:lnR>
                      <a:noFill/>
                    </a:lnR>
                    <a:lnT>
                      <a:noFill/>
                    </a:lnT>
                    <a:lnB>
                      <a:noFill/>
                    </a:lnB>
                    <a:lnTlToBr>
                      <a:noFill/>
                    </a:lnTlToBr>
                    <a:lnBlToTr>
                      <a:noFill/>
                    </a:lnBlToTr>
                    <a:noFill/>
                  </a:tcPr>
                </a:tc>
              </a:tr>
              <a:tr h="228388">
                <a:tc vMerge="1">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Comic Sans MS" pitchFamily="66" charset="0"/>
                        <a:ea typeface="Calibri" pitchFamily="34" charset="0"/>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4.  Continued ocean acidification</a:t>
                      </a:r>
                    </a:p>
                  </a:txBody>
                  <a:tcPr marT="0" marB="0" horzOverflow="overflow">
                    <a:lnL>
                      <a:noFill/>
                    </a:lnL>
                    <a:lnR>
                      <a:noFill/>
                    </a:lnR>
                    <a:lnT>
                      <a:noFill/>
                    </a:lnT>
                    <a:lnB>
                      <a:noFill/>
                    </a:lnB>
                    <a:lnTlToBr>
                      <a:noFill/>
                    </a:lnTlToBr>
                    <a:lnBlToTr>
                      <a:noFill/>
                    </a:lnBlToTr>
                    <a:noFill/>
                  </a:tcPr>
                </a:tc>
              </a:tr>
              <a:tr h="228388">
                <a:tc vMerge="1">
                  <a:txBody>
                    <a:bodyPr/>
                    <a:lstStyle/>
                    <a:p>
                      <a:endParaRPr lang="en-US"/>
                    </a:p>
                  </a:txBody>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5.  Impacts on tropospheric chemistry</a:t>
                      </a:r>
                    </a:p>
                  </a:txBody>
                  <a:tcPr marT="0" marB="0" horzOverflow="overflow">
                    <a:lnL>
                      <a:noFill/>
                    </a:lnL>
                    <a:lnR>
                      <a:noFill/>
                    </a:lnR>
                    <a:lnT>
                      <a:noFill/>
                    </a:lnT>
                    <a:lnB>
                      <a:noFill/>
                    </a:lnB>
                    <a:lnTlToBr>
                      <a:noFill/>
                    </a:lnTlToBr>
                    <a:lnBlToTr>
                      <a:noFill/>
                    </a:lnBlToTr>
                    <a:noFill/>
                  </a:tcPr>
                </a:tc>
              </a:tr>
              <a:tr h="228388">
                <a:tc vMerge="1">
                  <a:txBody>
                    <a:bodyPr/>
                    <a:lstStyle/>
                    <a:p>
                      <a:endParaRPr lang="en-US"/>
                    </a:p>
                  </a:txBody>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6.  Whiter skies</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  Increase plant productivity</a:t>
                      </a: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7.  Less solar electricity generation</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3.  Increase terrestrial CO</a:t>
                      </a:r>
                      <a:r>
                        <a:rPr kumimoji="0" lang="en-US" sz="1400" b="1" i="0" u="none" strike="noStrike" cap="none" normalizeH="0" baseline="-30000" dirty="0" smtClean="0">
                          <a:ln>
                            <a:noFill/>
                          </a:ln>
                          <a:solidFill>
                            <a:schemeClr val="tx1"/>
                          </a:solidFill>
                          <a:effectLst/>
                          <a:latin typeface="Comic Sans MS" pitchFamily="66" charset="0"/>
                          <a:ea typeface="Calibri" pitchFamily="34" charset="0"/>
                        </a:rPr>
                        <a:t>2</a:t>
                      </a: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sink</a:t>
                      </a: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8.  Degrade passive solar heating</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ＭＳ Ｐゴシック" pitchFamily="34" charset="-128"/>
                        </a:rPr>
                        <a:t>4.  Beautiful red and yellow sunsets</a:t>
                      </a: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9.  Rapid warming if stopped</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ＭＳ Ｐゴシック" pitchFamily="34" charset="-128"/>
                        </a:rPr>
                        <a:t>5.  Unexpected benefits</a:t>
                      </a:r>
                      <a:endParaRPr kumimoji="0" lang="en-US" sz="1400" b="0" i="0" u="none" strike="noStrike" cap="none" normalizeH="0" baseline="0" dirty="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10.  Cannot stop effects quickly</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11.  Human error</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12.  Unexpected consequences</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13.  Commercial control</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14.  Military use of technology</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15.  </a:t>
                      </a:r>
                      <a:r>
                        <a:rPr kumimoji="0" lang="en-US" sz="1400" b="1" i="0" u="none" strike="noStrike" kern="1200" cap="none" normalizeH="0" baseline="0" dirty="0" smtClean="0">
                          <a:ln>
                            <a:noFill/>
                          </a:ln>
                          <a:solidFill>
                            <a:schemeClr val="tx1"/>
                          </a:solidFill>
                          <a:effectLst/>
                          <a:latin typeface="Comic Sans MS" pitchFamily="66" charset="0"/>
                          <a:ea typeface="Calibri" pitchFamily="34" charset="0"/>
                          <a:cs typeface="+mn-cs"/>
                        </a:rPr>
                        <a:t>Societal disruption, conflict between countries</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16.  Conflicts with current treaties</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17.  Whose hand on the thermostat?</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18.  Effects on airplanes flying in stratosphere </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2"/>
                          </a:solidFill>
                          <a:effectLst/>
                          <a:latin typeface="Comic Sans MS" pitchFamily="66" charset="0"/>
                          <a:ea typeface="ＭＳ Ｐゴシック" pitchFamily="34" charset="-128"/>
                        </a:rPr>
                        <a:t>19.  Effects on electrical properties of atmosphere</a:t>
                      </a:r>
                      <a:r>
                        <a:rPr kumimoji="0" lang="en-US" sz="1400" b="0" i="0" u="none" strike="noStrike" cap="none" normalizeH="0" baseline="0" dirty="0" smtClean="0">
                          <a:ln>
                            <a:noFill/>
                          </a:ln>
                          <a:solidFill>
                            <a:schemeClr val="tx2"/>
                          </a:solidFill>
                          <a:effectLst/>
                          <a:latin typeface="Comic Sans MS" pitchFamily="66" charset="0"/>
                          <a:ea typeface="ＭＳ Ｐゴシック" pitchFamily="34" charset="-128"/>
                        </a:rPr>
                        <a:t> </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20.  Environmental impact of implementation</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21.  Degrade terrestrial optical astronomy</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22.  Affect stargazing</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23.  Affect satellite remote sensing</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460375" marR="0" lvl="0" indent="-460375"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24.  More sunburn</a:t>
                      </a:r>
                    </a:p>
                  </a:txBody>
                  <a:tcPr marT="0" marB="0" horzOverflow="overflow">
                    <a:lnL>
                      <a:noFill/>
                    </a:lnL>
                    <a:lnR>
                      <a:noFill/>
                    </a:lnR>
                    <a:lnT>
                      <a:noFill/>
                    </a:lnT>
                    <a:lnB>
                      <a:noFill/>
                    </a:lnB>
                    <a:lnTlToBr>
                      <a:noFill/>
                    </a:lnTlToBr>
                    <a:lnBlToTr>
                      <a:noFill/>
                    </a:lnBlToTr>
                    <a:noFill/>
                  </a:tcPr>
                </a:tc>
              </a:tr>
              <a:tr h="42703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25.  Moral hazard – the prospect of it working would</a:t>
                      </a:r>
                    </a:p>
                    <a:p>
                      <a:pPr marL="0" marR="0" lvl="0" indent="0" algn="l" defTabSz="914400" rtl="0" eaLnBrk="1" fontAlgn="base" latinLnBrk="0" hangingPunct="1">
                        <a:lnSpc>
                          <a:spcPct val="100000"/>
                        </a:lnSpc>
                        <a:spcBef>
                          <a:spcPct val="0"/>
                        </a:spcBef>
                        <a:spcAft>
                          <a:spcPts val="50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reduce drive for mitigation</a:t>
                      </a:r>
                    </a:p>
                  </a:txBody>
                  <a:tcPr marT="0" marB="0" horzOverflow="overflow">
                    <a:lnL>
                      <a:noFill/>
                    </a:lnL>
                    <a:lnR>
                      <a:noFill/>
                    </a:lnR>
                    <a:lnT>
                      <a:noFill/>
                    </a:lnT>
                    <a:lnB>
                      <a:noFill/>
                    </a:lnB>
                    <a:lnTlToBr>
                      <a:noFill/>
                    </a:lnTlToBr>
                    <a:lnBlToTr>
                      <a:noFill/>
                    </a:lnBlToTr>
                    <a:solidFill>
                      <a:srgbClr val="99CCFF"/>
                    </a:solidFill>
                  </a:tcPr>
                </a:tc>
              </a:tr>
              <a:tr h="234950">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26.  Moral authority – do we have the right to do this?</a:t>
                      </a:r>
                    </a:p>
                  </a:txBody>
                  <a:tcPr marT="0" marB="0" horzOverflow="overflow">
                    <a:lnL>
                      <a:noFill/>
                    </a:lnL>
                    <a:lnR>
                      <a:noFill/>
                    </a:lnR>
                    <a:lnT>
                      <a:noFill/>
                    </a:lnT>
                    <a:lnB>
                      <a:noFill/>
                    </a:lnB>
                    <a:lnTlToBr>
                      <a:noFill/>
                    </a:lnTlToBr>
                    <a:lnBlToTr>
                      <a:noFill/>
                    </a:lnBlToTr>
                    <a:solidFill>
                      <a:srgbClr val="99CCFF"/>
                    </a:solidFill>
                  </a:tcPr>
                </a:tc>
              </a:tr>
            </a:tbl>
          </a:graphicData>
        </a:graphic>
      </p:graphicFrame>
      <p:sp>
        <p:nvSpPr>
          <p:cNvPr id="908367" name="Text Box 79"/>
          <p:cNvSpPr txBox="1">
            <a:spLocks noChangeArrowheads="1"/>
          </p:cNvSpPr>
          <p:nvPr/>
        </p:nvSpPr>
        <p:spPr bwMode="auto">
          <a:xfrm>
            <a:off x="333375" y="2867025"/>
            <a:ext cx="3222625" cy="830263"/>
          </a:xfrm>
          <a:prstGeom prst="rect">
            <a:avLst/>
          </a:prstGeom>
          <a:noFill/>
          <a:ln w="38100">
            <a:solidFill>
              <a:schemeClr val="tx1"/>
            </a:solidFill>
            <a:miter lim="800000"/>
            <a:headEnd/>
            <a:tailEnd type="none" w="lg" len="lg"/>
          </a:ln>
        </p:spPr>
        <p:txBody>
          <a:bodyPr>
            <a:spAutoFit/>
          </a:bodyPr>
          <a:lstStyle/>
          <a:p>
            <a:pPr algn="ctr">
              <a:spcBef>
                <a:spcPct val="50000"/>
              </a:spcBef>
            </a:pPr>
            <a:r>
              <a:rPr lang="en-US" sz="1600" b="1" dirty="0">
                <a:solidFill>
                  <a:srgbClr val="C00000"/>
                </a:solidFill>
              </a:rPr>
              <a:t>Each of these needs to be quantified so that society can make informed decisions.</a:t>
            </a:r>
          </a:p>
        </p:txBody>
      </p:sp>
      <p:sp>
        <p:nvSpPr>
          <p:cNvPr id="908368" name="Text Box 80"/>
          <p:cNvSpPr txBox="1">
            <a:spLocks noChangeArrowheads="1"/>
          </p:cNvSpPr>
          <p:nvPr/>
        </p:nvSpPr>
        <p:spPr bwMode="auto">
          <a:xfrm>
            <a:off x="1714500" y="-20638"/>
            <a:ext cx="5502275" cy="396876"/>
          </a:xfrm>
          <a:prstGeom prst="rect">
            <a:avLst/>
          </a:prstGeom>
          <a:noFill/>
          <a:ln w="38100">
            <a:noFill/>
            <a:miter lim="800000"/>
            <a:headEnd/>
            <a:tailEnd type="none" w="lg" len="lg"/>
          </a:ln>
          <a:effectLst/>
        </p:spPr>
        <p:txBody>
          <a:bodyPr>
            <a:spAutoFit/>
          </a:bodyPr>
          <a:lstStyle/>
          <a:p>
            <a:pPr algn="ctr">
              <a:spcBef>
                <a:spcPct val="50000"/>
              </a:spcBef>
              <a:defRPr/>
            </a:pPr>
            <a:r>
              <a:rPr lang="en-US" sz="2000" b="1" u="sng" dirty="0">
                <a:solidFill>
                  <a:schemeClr val="accent6"/>
                </a:solidFill>
                <a:ea typeface="+mn-ea"/>
              </a:rPr>
              <a:t>Stratospheric Geoengineering </a:t>
            </a:r>
          </a:p>
        </p:txBody>
      </p:sp>
      <p:sp>
        <p:nvSpPr>
          <p:cNvPr id="193590" name="Text Box 82"/>
          <p:cNvSpPr txBox="1">
            <a:spLocks noChangeArrowheads="1"/>
          </p:cNvSpPr>
          <p:nvPr/>
        </p:nvSpPr>
        <p:spPr bwMode="auto">
          <a:xfrm>
            <a:off x="120650" y="3851275"/>
            <a:ext cx="3713163" cy="860425"/>
          </a:xfrm>
          <a:prstGeom prst="rect">
            <a:avLst/>
          </a:prstGeom>
          <a:solidFill>
            <a:schemeClr val="bg1"/>
          </a:solidFill>
          <a:ln w="38100">
            <a:solidFill>
              <a:schemeClr val="tx1"/>
            </a:solidFill>
            <a:miter lim="800000"/>
            <a:headEnd/>
            <a:tailEnd type="none" w="lg" len="lg"/>
          </a:ln>
        </p:spPr>
        <p:txBody>
          <a:bodyPr>
            <a:spAutoFit/>
          </a:bodyPr>
          <a:lstStyle/>
          <a:p>
            <a:pPr>
              <a:spcBef>
                <a:spcPct val="50000"/>
              </a:spcBef>
            </a:pPr>
            <a:r>
              <a:rPr lang="en-US" sz="1200"/>
              <a:t>Robock, Alan, 2008:  20 reasons why geoengineering may be a bad idea.  </a:t>
            </a:r>
            <a:r>
              <a:rPr lang="en-US" sz="1200" i="1"/>
              <a:t>Bull. Atomic Scientists</a:t>
            </a:r>
            <a:r>
              <a:rPr lang="en-US" sz="1200"/>
              <a:t>, </a:t>
            </a:r>
            <a:r>
              <a:rPr lang="en-US" sz="1200" b="1"/>
              <a:t>64</a:t>
            </a:r>
            <a:r>
              <a:rPr lang="en-US" sz="1200"/>
              <a:t>, No. 2, 14-18, 59, doi:10.2968/064002006. </a:t>
            </a:r>
          </a:p>
        </p:txBody>
      </p:sp>
      <p:sp>
        <p:nvSpPr>
          <p:cNvPr id="193591" name="Text Box 83"/>
          <p:cNvSpPr txBox="1">
            <a:spLocks noChangeArrowheads="1"/>
          </p:cNvSpPr>
          <p:nvPr/>
        </p:nvSpPr>
        <p:spPr bwMode="auto">
          <a:xfrm>
            <a:off x="127000" y="4821238"/>
            <a:ext cx="3713163" cy="1042987"/>
          </a:xfrm>
          <a:prstGeom prst="rect">
            <a:avLst/>
          </a:prstGeom>
          <a:solidFill>
            <a:schemeClr val="bg1"/>
          </a:solidFill>
          <a:ln w="38100">
            <a:solidFill>
              <a:schemeClr val="tx1"/>
            </a:solidFill>
            <a:miter lim="800000"/>
            <a:headEnd/>
            <a:tailEnd type="none" w="lg" len="lg"/>
          </a:ln>
        </p:spPr>
        <p:txBody>
          <a:bodyPr>
            <a:spAutoFit/>
          </a:bodyPr>
          <a:lstStyle/>
          <a:p>
            <a:pPr>
              <a:spcBef>
                <a:spcPct val="50000"/>
              </a:spcBef>
            </a:pPr>
            <a:r>
              <a:rPr lang="en-US" sz="1200"/>
              <a:t>Robock, Alan, Allison B. Marquardt, Ben Kravitz, and Georgiy Stenchikov, 2009:  The benefits, risks, and costs of stratospheric geoengineering. </a:t>
            </a:r>
            <a:r>
              <a:rPr lang="en-US" sz="1200" i="1"/>
              <a:t>Geophys. Res. Lett.</a:t>
            </a:r>
            <a:r>
              <a:rPr lang="en-US" sz="1200"/>
              <a:t>, </a:t>
            </a:r>
            <a:r>
              <a:rPr lang="en-US" sz="1200" b="1"/>
              <a:t>36</a:t>
            </a:r>
            <a:r>
              <a:rPr lang="en-US" sz="1200"/>
              <a:t>, L19703, doi:10.1029/2009GL039209. </a:t>
            </a:r>
          </a:p>
        </p:txBody>
      </p:sp>
      <p:sp>
        <p:nvSpPr>
          <p:cNvPr id="193592" name="Text Box 83"/>
          <p:cNvSpPr txBox="1">
            <a:spLocks noChangeArrowheads="1"/>
          </p:cNvSpPr>
          <p:nvPr/>
        </p:nvSpPr>
        <p:spPr bwMode="auto">
          <a:xfrm>
            <a:off x="133350" y="5989638"/>
            <a:ext cx="3713163" cy="830997"/>
          </a:xfrm>
          <a:prstGeom prst="rect">
            <a:avLst/>
          </a:prstGeom>
          <a:solidFill>
            <a:schemeClr val="bg1"/>
          </a:solidFill>
          <a:ln w="38100">
            <a:solidFill>
              <a:schemeClr val="tx1"/>
            </a:solidFill>
            <a:miter lim="800000"/>
            <a:headEnd/>
            <a:tailEnd type="none" w="lg" len="lg"/>
          </a:ln>
        </p:spPr>
        <p:txBody>
          <a:bodyPr>
            <a:spAutoFit/>
          </a:bodyPr>
          <a:lstStyle/>
          <a:p>
            <a:pPr>
              <a:spcBef>
                <a:spcPct val="50000"/>
              </a:spcBef>
            </a:pPr>
            <a:r>
              <a:rPr lang="en-US" sz="1200" dirty="0"/>
              <a:t>Robock, Alan, 2014: Stratospheric aerosol </a:t>
            </a:r>
            <a:r>
              <a:rPr lang="en-US" sz="1200" dirty="0" smtClean="0"/>
              <a:t>geoengineering. </a:t>
            </a:r>
            <a:r>
              <a:rPr lang="en-US" sz="1200" i="1" dirty="0" smtClean="0"/>
              <a:t>Issues </a:t>
            </a:r>
            <a:r>
              <a:rPr lang="en-US" sz="1200" i="1" dirty="0"/>
              <a:t>Env. Sci. Tech</a:t>
            </a:r>
            <a:r>
              <a:rPr lang="en-US" sz="1200" i="1" dirty="0" smtClean="0"/>
              <a:t>.</a:t>
            </a:r>
            <a:r>
              <a:rPr lang="en-US" sz="1200" dirty="0" smtClean="0"/>
              <a:t> (Special issue “Geoengineering of the Climate System”), </a:t>
            </a:r>
            <a:r>
              <a:rPr lang="en-US" sz="1200" b="1" dirty="0" smtClean="0"/>
              <a:t>38</a:t>
            </a:r>
            <a:r>
              <a:rPr lang="en-US" sz="1200" dirty="0" smtClean="0"/>
              <a:t>, 162-185.</a:t>
            </a:r>
            <a:endParaRPr lang="en-US" sz="1200"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83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8367" grpId="0" animBg="1"/>
    </p:bldLst>
  </p:timing>
</p:sld>
</file>

<file path=ppt/slides/slide2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46183" name="Group 71"/>
          <p:cNvGraphicFramePr>
            <a:graphicFrameLocks noGrp="1"/>
          </p:cNvGraphicFramePr>
          <p:nvPr/>
        </p:nvGraphicFramePr>
        <p:xfrm>
          <a:off x="168275" y="174625"/>
          <a:ext cx="8975725" cy="6448100"/>
        </p:xfrm>
        <a:graphic>
          <a:graphicData uri="http://schemas.openxmlformats.org/drawingml/2006/table">
            <a:tbl>
              <a:tblPr/>
              <a:tblGrid>
                <a:gridCol w="3771900"/>
                <a:gridCol w="5203825"/>
              </a:tblGrid>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a:t>
                      </a:r>
                      <a:r>
                        <a:rPr kumimoji="0" lang="en-US" sz="1400" b="1" i="0" u="sng" strike="noStrike" cap="none" normalizeH="0" baseline="0" dirty="0" smtClean="0">
                          <a:ln>
                            <a:noFill/>
                          </a:ln>
                          <a:solidFill>
                            <a:schemeClr val="tx1"/>
                          </a:solidFill>
                          <a:effectLst/>
                          <a:latin typeface="Comic Sans MS" pitchFamily="66" charset="0"/>
                          <a:ea typeface="Calibri" pitchFamily="34" charset="0"/>
                        </a:rPr>
                        <a:t>Benefits</a:t>
                      </a:r>
                      <a:endParaRPr kumimoji="0" lang="en-US" sz="1400" b="0" i="0" u="sng" strike="noStrike" cap="none" normalizeH="0" baseline="0" dirty="0" smtClean="0">
                        <a:ln>
                          <a:noFill/>
                        </a:ln>
                        <a:solidFill>
                          <a:schemeClr val="tx1"/>
                        </a:solidFill>
                        <a:effectLst/>
                        <a:latin typeface="Comic Sans MS" pitchFamily="66" charset="0"/>
                        <a:ea typeface="Calibri" pitchFamily="34" charset="0"/>
                      </a:endParaRP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a:t>
                      </a:r>
                      <a:r>
                        <a:rPr kumimoji="0" lang="en-US" sz="1400" b="1" i="0" u="sng" strike="noStrike" cap="none" normalizeH="0" baseline="0" dirty="0" smtClean="0">
                          <a:ln>
                            <a:noFill/>
                          </a:ln>
                          <a:solidFill>
                            <a:schemeClr val="tx1"/>
                          </a:solidFill>
                          <a:effectLst/>
                          <a:latin typeface="Comic Sans MS" pitchFamily="66" charset="0"/>
                          <a:ea typeface="Calibri" pitchFamily="34" charset="0"/>
                        </a:rPr>
                        <a:t>Risks</a:t>
                      </a:r>
                      <a:endParaRPr kumimoji="0" lang="en-US" sz="1400" b="0" i="0" u="sng" strike="noStrike" cap="none" normalizeH="0" baseline="0" dirty="0" smtClean="0">
                        <a:ln>
                          <a:noFill/>
                        </a:ln>
                        <a:solidFill>
                          <a:schemeClr val="tx1"/>
                        </a:solidFill>
                        <a:effectLst/>
                        <a:latin typeface="Comic Sans MS" pitchFamily="66" charset="0"/>
                        <a:ea typeface="Calibri" pitchFamily="34" charset="0"/>
                      </a:endParaRPr>
                    </a:p>
                  </a:txBody>
                  <a:tcPr marT="45718" marB="45718" horzOverflow="overflow">
                    <a:lnL>
                      <a:noFill/>
                    </a:lnL>
                    <a:lnR>
                      <a:noFill/>
                    </a:lnR>
                    <a:lnT>
                      <a:noFill/>
                    </a:lnT>
                    <a:lnB>
                      <a:noFill/>
                    </a:lnB>
                    <a:lnTlToBr>
                      <a:noFill/>
                    </a:lnTlToBr>
                    <a:lnBlToTr>
                      <a:noFill/>
                    </a:lnBlToTr>
                    <a:noFill/>
                  </a:tcPr>
                </a:tc>
              </a:tr>
              <a:tr h="228388">
                <a:tc rowSpan="6">
                  <a:txBody>
                    <a:bodyPr/>
                    <a:lstStyle/>
                    <a:p>
                      <a:pPr marL="347663" marR="0" lvl="0" indent="-347663"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rgbClr val="C00000"/>
                          </a:solidFill>
                          <a:effectLst/>
                          <a:latin typeface="Comic Sans MS" pitchFamily="66" charset="0"/>
                          <a:ea typeface="Calibri" pitchFamily="34" charset="0"/>
                        </a:rPr>
                        <a:t>1.</a:t>
                      </a:r>
                      <a:r>
                        <a:rPr kumimoji="0" lang="en-US" sz="1400" b="1" i="0" u="none" strike="noStrike" kern="1200" cap="none" normalizeH="0" baseline="0" dirty="0" smtClean="0">
                          <a:ln>
                            <a:noFill/>
                          </a:ln>
                          <a:solidFill>
                            <a:srgbClr val="C00000"/>
                          </a:solidFill>
                          <a:effectLst/>
                          <a:latin typeface="Comic Sans MS" pitchFamily="66" charset="0"/>
                          <a:ea typeface="Calibri" pitchFamily="34" charset="0"/>
                          <a:cs typeface="+mn-cs"/>
                        </a:rPr>
                        <a:t> Reduce surface air temperatures</a:t>
                      </a:r>
                      <a:r>
                        <a:rPr kumimoji="0" lang="en-US" sz="1400" b="1" i="0" u="none" strike="noStrike" kern="1200" cap="none" normalizeH="0" baseline="0" dirty="0" smtClean="0">
                          <a:ln>
                            <a:noFill/>
                          </a:ln>
                          <a:solidFill>
                            <a:schemeClr val="tx1"/>
                          </a:solidFill>
                          <a:effectLst/>
                          <a:latin typeface="Comic Sans MS" pitchFamily="66" charset="0"/>
                          <a:ea typeface="Calibri" pitchFamily="34" charset="0"/>
                          <a:cs typeface="+mn-cs"/>
                        </a:rPr>
                        <a:t>,</a:t>
                      </a:r>
                      <a:r>
                        <a:rPr kumimoji="0" lang="en-US" sz="1400" b="1" i="0" u="none" strike="noStrike" kern="1200" cap="none" normalizeH="0" baseline="0" dirty="0" smtClean="0">
                          <a:ln>
                            <a:noFill/>
                          </a:ln>
                          <a:solidFill>
                            <a:srgbClr val="C00000"/>
                          </a:solidFill>
                          <a:effectLst/>
                          <a:latin typeface="Comic Sans MS" pitchFamily="66" charset="0"/>
                          <a:ea typeface="Calibri" pitchFamily="34" charset="0"/>
                          <a:cs typeface="+mn-cs"/>
                        </a:rPr>
                        <a:t> which could reduce or reverse negative impacts of global warming, including floods, droughts, stronger storms, sea ice melting, land-based ice sheet melting, and sea level rise</a:t>
                      </a: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a:t>
                      </a:r>
                      <a:r>
                        <a:rPr kumimoji="0" lang="en-US" sz="1400" b="1" i="0" u="none" strike="noStrike" cap="none" normalizeH="0" baseline="0" dirty="0" smtClean="0">
                          <a:ln>
                            <a:noFill/>
                          </a:ln>
                          <a:solidFill>
                            <a:srgbClr val="C00000"/>
                          </a:solidFill>
                          <a:effectLst/>
                          <a:latin typeface="Comic Sans MS" pitchFamily="66" charset="0"/>
                          <a:ea typeface="Calibri" pitchFamily="34" charset="0"/>
                        </a:rPr>
                        <a:t>1.  Drought in Africa and Asia</a:t>
                      </a:r>
                    </a:p>
                  </a:txBody>
                  <a:tcPr marT="0" marB="0" horzOverflow="overflow">
                    <a:lnL>
                      <a:noFill/>
                    </a:lnL>
                    <a:lnR>
                      <a:noFill/>
                    </a:lnR>
                    <a:lnT>
                      <a:noFill/>
                    </a:lnT>
                    <a:lnB>
                      <a:noFill/>
                    </a:lnB>
                    <a:lnTlToBr>
                      <a:noFill/>
                    </a:lnTlToBr>
                    <a:lnBlToTr>
                      <a:noFill/>
                    </a:lnBlToTr>
                    <a:noFill/>
                  </a:tcPr>
                </a:tc>
              </a:tr>
              <a:tr h="228388">
                <a:tc vMerge="1">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Comic Sans MS" pitchFamily="66" charset="0"/>
                        <a:ea typeface="Calibri" pitchFamily="34" charset="0"/>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2.  Perturb ecology with more diffuse radiation</a:t>
                      </a:r>
                    </a:p>
                  </a:txBody>
                  <a:tcPr marT="0" marB="0" horzOverflow="overflow">
                    <a:lnL>
                      <a:noFill/>
                    </a:lnL>
                    <a:lnR>
                      <a:noFill/>
                    </a:lnR>
                    <a:lnT>
                      <a:noFill/>
                    </a:lnT>
                    <a:lnB>
                      <a:noFill/>
                    </a:lnB>
                    <a:lnTlToBr>
                      <a:noFill/>
                    </a:lnTlToBr>
                    <a:lnBlToTr>
                      <a:noFill/>
                    </a:lnBlToTr>
                    <a:noFill/>
                  </a:tcPr>
                </a:tc>
              </a:tr>
              <a:tr h="228388">
                <a:tc vMerge="1">
                  <a:txBody>
                    <a:bodyPr/>
                    <a:lstStyle/>
                    <a:p>
                      <a:pPr marL="227013" marR="0" lvl="0" indent="-227013" algn="l" defTabSz="914400" rtl="0" eaLnBrk="1" fontAlgn="base" latinLnBrk="0" hangingPunct="1">
                        <a:lnSpc>
                          <a:spcPct val="100000"/>
                        </a:lnSpc>
                        <a:spcBef>
                          <a:spcPts val="5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Comic Sans MS" pitchFamily="66" charset="0"/>
                        <a:ea typeface="Calibri" pitchFamily="34" charset="0"/>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a:t>
                      </a:r>
                      <a:r>
                        <a:rPr kumimoji="0" lang="en-US" sz="1400" b="1" i="0" u="none" strike="noStrike" cap="none" normalizeH="0" baseline="0" dirty="0" smtClean="0">
                          <a:ln>
                            <a:noFill/>
                          </a:ln>
                          <a:solidFill>
                            <a:srgbClr val="C00000"/>
                          </a:solidFill>
                          <a:effectLst/>
                          <a:latin typeface="Comic Sans MS" pitchFamily="66" charset="0"/>
                          <a:ea typeface="Calibri" pitchFamily="34" charset="0"/>
                        </a:rPr>
                        <a:t>3.  Ozone depletion</a:t>
                      </a:r>
                    </a:p>
                  </a:txBody>
                  <a:tcPr marT="0" marB="0" horzOverflow="overflow">
                    <a:lnL>
                      <a:noFill/>
                    </a:lnL>
                    <a:lnR>
                      <a:noFill/>
                    </a:lnR>
                    <a:lnT>
                      <a:noFill/>
                    </a:lnT>
                    <a:lnB>
                      <a:noFill/>
                    </a:lnB>
                    <a:lnTlToBr>
                      <a:noFill/>
                    </a:lnTlToBr>
                    <a:lnBlToTr>
                      <a:noFill/>
                    </a:lnBlToTr>
                    <a:noFill/>
                  </a:tcPr>
                </a:tc>
              </a:tr>
              <a:tr h="228388">
                <a:tc vMerge="1">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Comic Sans MS" pitchFamily="66" charset="0"/>
                        <a:ea typeface="Calibri" pitchFamily="34" charset="0"/>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4.  Continued ocean acidification</a:t>
                      </a:r>
                    </a:p>
                  </a:txBody>
                  <a:tcPr marT="0" marB="0" horzOverflow="overflow">
                    <a:lnL>
                      <a:noFill/>
                    </a:lnL>
                    <a:lnR>
                      <a:noFill/>
                    </a:lnR>
                    <a:lnT>
                      <a:noFill/>
                    </a:lnT>
                    <a:lnB>
                      <a:noFill/>
                    </a:lnB>
                    <a:lnTlToBr>
                      <a:noFill/>
                    </a:lnTlToBr>
                    <a:lnBlToTr>
                      <a:noFill/>
                    </a:lnBlToTr>
                    <a:noFill/>
                  </a:tcPr>
                </a:tc>
              </a:tr>
              <a:tr h="228388">
                <a:tc vMerge="1">
                  <a:txBody>
                    <a:bodyPr/>
                    <a:lstStyle/>
                    <a:p>
                      <a:endParaRPr lang="en-US"/>
                    </a:p>
                  </a:txBody>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5.  Impacts on tropospheric chemistry</a:t>
                      </a:r>
                    </a:p>
                  </a:txBody>
                  <a:tcPr marT="0" marB="0" horzOverflow="overflow">
                    <a:lnL>
                      <a:noFill/>
                    </a:lnL>
                    <a:lnR>
                      <a:noFill/>
                    </a:lnR>
                    <a:lnT>
                      <a:noFill/>
                    </a:lnT>
                    <a:lnB>
                      <a:noFill/>
                    </a:lnB>
                    <a:lnTlToBr>
                      <a:noFill/>
                    </a:lnTlToBr>
                    <a:lnBlToTr>
                      <a:noFill/>
                    </a:lnBlToTr>
                    <a:noFill/>
                  </a:tcPr>
                </a:tc>
              </a:tr>
              <a:tr h="228388">
                <a:tc vMerge="1">
                  <a:txBody>
                    <a:bodyPr/>
                    <a:lstStyle/>
                    <a:p>
                      <a:endParaRPr lang="en-US"/>
                    </a:p>
                  </a:txBody>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6.  Whiter skies</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  Increase plant productivity</a:t>
                      </a: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7.  Less solar electricity generation</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3.  Increase terrestrial CO</a:t>
                      </a:r>
                      <a:r>
                        <a:rPr kumimoji="0" lang="en-US" sz="1400" b="1" i="0" u="none" strike="noStrike" cap="none" normalizeH="0" baseline="-30000" dirty="0" smtClean="0">
                          <a:ln>
                            <a:noFill/>
                          </a:ln>
                          <a:solidFill>
                            <a:schemeClr val="tx1"/>
                          </a:solidFill>
                          <a:effectLst/>
                          <a:latin typeface="Comic Sans MS" pitchFamily="66" charset="0"/>
                          <a:ea typeface="Calibri" pitchFamily="34" charset="0"/>
                        </a:rPr>
                        <a:t>2</a:t>
                      </a: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sink</a:t>
                      </a: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8.  Degrade passive solar heating</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ＭＳ Ｐゴシック" pitchFamily="34" charset="-128"/>
                        </a:rPr>
                        <a:t>4.  Beautiful red and yellow sunsets</a:t>
                      </a: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a:t>
                      </a:r>
                      <a:r>
                        <a:rPr kumimoji="0" lang="en-US" sz="1400" b="1" i="0" u="none" strike="noStrike" cap="none" normalizeH="0" baseline="0" dirty="0" smtClean="0">
                          <a:ln>
                            <a:noFill/>
                          </a:ln>
                          <a:solidFill>
                            <a:srgbClr val="C00000"/>
                          </a:solidFill>
                          <a:effectLst/>
                          <a:latin typeface="Comic Sans MS" pitchFamily="66" charset="0"/>
                          <a:ea typeface="Calibri" pitchFamily="34" charset="0"/>
                        </a:rPr>
                        <a:t>9.  Rapid warming if stopped</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ＭＳ Ｐゴシック" pitchFamily="34" charset="-128"/>
                        </a:rPr>
                        <a:t>5.  Unexpected benefits</a:t>
                      </a:r>
                      <a:endParaRPr kumimoji="0" lang="en-US" sz="1400" b="0" i="0" u="none" strike="noStrike" cap="none" normalizeH="0" baseline="0" dirty="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10.  Cannot stop effects quickly</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11.  Human error</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12.  Unexpected consequences</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13.  Commercial control</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14.  Military use of technology</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15.  </a:t>
                      </a:r>
                      <a:r>
                        <a:rPr kumimoji="0" lang="en-US" sz="1400" b="1" i="0" u="none" strike="noStrike" kern="1200" cap="none" normalizeH="0" baseline="0" dirty="0" smtClean="0">
                          <a:ln>
                            <a:noFill/>
                          </a:ln>
                          <a:solidFill>
                            <a:schemeClr val="tx1"/>
                          </a:solidFill>
                          <a:effectLst/>
                          <a:latin typeface="Comic Sans MS" pitchFamily="66" charset="0"/>
                          <a:ea typeface="Calibri" pitchFamily="34" charset="0"/>
                          <a:cs typeface="+mn-cs"/>
                        </a:rPr>
                        <a:t>Societal disruption, conflict between countries</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16.  Conflicts with current treaties</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17.  Whose hand on the thermostat?</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18.  Effects on airplanes flying in stratosphere </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2"/>
                          </a:solidFill>
                          <a:effectLst/>
                          <a:latin typeface="Comic Sans MS" pitchFamily="66" charset="0"/>
                          <a:ea typeface="ＭＳ Ｐゴシック" pitchFamily="34" charset="-128"/>
                        </a:rPr>
                        <a:t>19.  Effects on electrical properties of atmosphere</a:t>
                      </a:r>
                      <a:r>
                        <a:rPr kumimoji="0" lang="en-US" sz="1400" b="0" i="0" u="none" strike="noStrike" cap="none" normalizeH="0" baseline="0" dirty="0" smtClean="0">
                          <a:ln>
                            <a:noFill/>
                          </a:ln>
                          <a:solidFill>
                            <a:schemeClr val="tx2"/>
                          </a:solidFill>
                          <a:effectLst/>
                          <a:latin typeface="Comic Sans MS" pitchFamily="66" charset="0"/>
                          <a:ea typeface="ＭＳ Ｐゴシック" pitchFamily="34" charset="-128"/>
                        </a:rPr>
                        <a:t> </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20.  Environmental impact of implementation</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21.  Degrade terrestrial optical astronomy</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22.  Affect stargazing</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23.  Affect satellite remote sensing</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460375" marR="0" lvl="0" indent="-460375"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24.  More sunburn</a:t>
                      </a:r>
                    </a:p>
                  </a:txBody>
                  <a:tcPr marT="0" marB="0" horzOverflow="overflow">
                    <a:lnL>
                      <a:noFill/>
                    </a:lnL>
                    <a:lnR>
                      <a:noFill/>
                    </a:lnR>
                    <a:lnT>
                      <a:noFill/>
                    </a:lnT>
                    <a:lnB>
                      <a:noFill/>
                    </a:lnB>
                    <a:lnTlToBr>
                      <a:noFill/>
                    </a:lnTlToBr>
                    <a:lnBlToTr>
                      <a:noFill/>
                    </a:lnBlToTr>
                    <a:noFill/>
                  </a:tcPr>
                </a:tc>
              </a:tr>
              <a:tr h="42703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25.  Moral hazard – the prospect of it working would</a:t>
                      </a:r>
                    </a:p>
                    <a:p>
                      <a:pPr marL="0" marR="0" lvl="0" indent="0" algn="l" defTabSz="914400" rtl="0" eaLnBrk="1" fontAlgn="base" latinLnBrk="0" hangingPunct="1">
                        <a:lnSpc>
                          <a:spcPct val="100000"/>
                        </a:lnSpc>
                        <a:spcBef>
                          <a:spcPct val="0"/>
                        </a:spcBef>
                        <a:spcAft>
                          <a:spcPts val="50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reduce drive for mitigation</a:t>
                      </a:r>
                    </a:p>
                  </a:txBody>
                  <a:tcPr marT="0" marB="0" horzOverflow="overflow">
                    <a:lnL>
                      <a:noFill/>
                    </a:lnL>
                    <a:lnR>
                      <a:noFill/>
                    </a:lnR>
                    <a:lnT>
                      <a:noFill/>
                    </a:lnT>
                    <a:lnB>
                      <a:noFill/>
                    </a:lnB>
                    <a:lnTlToBr>
                      <a:noFill/>
                    </a:lnTlToBr>
                    <a:lnBlToTr>
                      <a:noFill/>
                    </a:lnBlToTr>
                    <a:solidFill>
                      <a:srgbClr val="99CCFF"/>
                    </a:solidFill>
                  </a:tcPr>
                </a:tc>
              </a:tr>
              <a:tr h="234950">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26.  Moral authority – do we have the right to do this?</a:t>
                      </a:r>
                    </a:p>
                  </a:txBody>
                  <a:tcPr marT="0" marB="0" horzOverflow="overflow">
                    <a:lnL>
                      <a:noFill/>
                    </a:lnL>
                    <a:lnR>
                      <a:noFill/>
                    </a:lnR>
                    <a:lnT>
                      <a:noFill/>
                    </a:lnT>
                    <a:lnB>
                      <a:noFill/>
                    </a:lnB>
                    <a:lnTlToBr>
                      <a:noFill/>
                    </a:lnTlToBr>
                    <a:lnBlToTr>
                      <a:noFill/>
                    </a:lnBlToTr>
                    <a:solidFill>
                      <a:srgbClr val="99CCFF"/>
                    </a:solidFill>
                  </a:tcPr>
                </a:tc>
              </a:tr>
            </a:tbl>
          </a:graphicData>
        </a:graphic>
      </p:graphicFrame>
      <p:sp>
        <p:nvSpPr>
          <p:cNvPr id="908367" name="Text Box 79"/>
          <p:cNvSpPr txBox="1">
            <a:spLocks noChangeArrowheads="1"/>
          </p:cNvSpPr>
          <p:nvPr/>
        </p:nvSpPr>
        <p:spPr bwMode="auto">
          <a:xfrm>
            <a:off x="326118" y="2932340"/>
            <a:ext cx="3222625" cy="338554"/>
          </a:xfrm>
          <a:prstGeom prst="rect">
            <a:avLst/>
          </a:prstGeom>
          <a:noFill/>
          <a:ln w="38100">
            <a:solidFill>
              <a:schemeClr val="tx1"/>
            </a:solidFill>
            <a:miter lim="800000"/>
            <a:headEnd/>
            <a:tailEnd type="none" w="lg" len="lg"/>
          </a:ln>
        </p:spPr>
        <p:txBody>
          <a:bodyPr>
            <a:spAutoFit/>
          </a:bodyPr>
          <a:lstStyle/>
          <a:p>
            <a:pPr algn="ctr">
              <a:spcBef>
                <a:spcPct val="50000"/>
              </a:spcBef>
            </a:pPr>
            <a:r>
              <a:rPr lang="en-US" sz="1600" b="1" dirty="0" smtClean="0">
                <a:solidFill>
                  <a:srgbClr val="C00000"/>
                </a:solidFill>
              </a:rPr>
              <a:t>Being addressed by GeoMIP</a:t>
            </a:r>
          </a:p>
        </p:txBody>
      </p:sp>
      <p:sp>
        <p:nvSpPr>
          <p:cNvPr id="908368" name="Text Box 80"/>
          <p:cNvSpPr txBox="1">
            <a:spLocks noChangeArrowheads="1"/>
          </p:cNvSpPr>
          <p:nvPr/>
        </p:nvSpPr>
        <p:spPr bwMode="auto">
          <a:xfrm>
            <a:off x="1714500" y="-20638"/>
            <a:ext cx="5502275" cy="396876"/>
          </a:xfrm>
          <a:prstGeom prst="rect">
            <a:avLst/>
          </a:prstGeom>
          <a:noFill/>
          <a:ln w="38100">
            <a:noFill/>
            <a:miter lim="800000"/>
            <a:headEnd/>
            <a:tailEnd type="none" w="lg" len="lg"/>
          </a:ln>
          <a:effectLst/>
        </p:spPr>
        <p:txBody>
          <a:bodyPr>
            <a:spAutoFit/>
          </a:bodyPr>
          <a:lstStyle/>
          <a:p>
            <a:pPr algn="ctr">
              <a:spcBef>
                <a:spcPct val="50000"/>
              </a:spcBef>
              <a:defRPr/>
            </a:pPr>
            <a:r>
              <a:rPr lang="en-US" sz="2000" b="1" u="sng" dirty="0">
                <a:solidFill>
                  <a:schemeClr val="accent6"/>
                </a:solidFill>
                <a:ea typeface="+mn-ea"/>
              </a:rPr>
              <a:t>Stratospheric Geoengineering </a:t>
            </a:r>
          </a:p>
        </p:txBody>
      </p:sp>
      <p:sp>
        <p:nvSpPr>
          <p:cNvPr id="193590" name="Text Box 82"/>
          <p:cNvSpPr txBox="1">
            <a:spLocks noChangeArrowheads="1"/>
          </p:cNvSpPr>
          <p:nvPr/>
        </p:nvSpPr>
        <p:spPr bwMode="auto">
          <a:xfrm>
            <a:off x="120650" y="3851275"/>
            <a:ext cx="3713163" cy="860425"/>
          </a:xfrm>
          <a:prstGeom prst="rect">
            <a:avLst/>
          </a:prstGeom>
          <a:solidFill>
            <a:schemeClr val="bg1"/>
          </a:solidFill>
          <a:ln w="38100">
            <a:solidFill>
              <a:schemeClr val="tx1"/>
            </a:solidFill>
            <a:miter lim="800000"/>
            <a:headEnd/>
            <a:tailEnd type="none" w="lg" len="lg"/>
          </a:ln>
        </p:spPr>
        <p:txBody>
          <a:bodyPr>
            <a:spAutoFit/>
          </a:bodyPr>
          <a:lstStyle/>
          <a:p>
            <a:pPr>
              <a:spcBef>
                <a:spcPct val="50000"/>
              </a:spcBef>
            </a:pPr>
            <a:r>
              <a:rPr lang="en-US" sz="1200"/>
              <a:t>Robock, Alan, 2008:  20 reasons why geoengineering may be a bad idea.  </a:t>
            </a:r>
            <a:r>
              <a:rPr lang="en-US" sz="1200" i="1"/>
              <a:t>Bull. Atomic Scientists</a:t>
            </a:r>
            <a:r>
              <a:rPr lang="en-US" sz="1200"/>
              <a:t>, </a:t>
            </a:r>
            <a:r>
              <a:rPr lang="en-US" sz="1200" b="1"/>
              <a:t>64</a:t>
            </a:r>
            <a:r>
              <a:rPr lang="en-US" sz="1200"/>
              <a:t>, No. 2, 14-18, 59, doi:10.2968/064002006. </a:t>
            </a:r>
          </a:p>
        </p:txBody>
      </p:sp>
      <p:sp>
        <p:nvSpPr>
          <p:cNvPr id="193591" name="Text Box 83"/>
          <p:cNvSpPr txBox="1">
            <a:spLocks noChangeArrowheads="1"/>
          </p:cNvSpPr>
          <p:nvPr/>
        </p:nvSpPr>
        <p:spPr bwMode="auto">
          <a:xfrm>
            <a:off x="127000" y="4821238"/>
            <a:ext cx="3713163" cy="1042987"/>
          </a:xfrm>
          <a:prstGeom prst="rect">
            <a:avLst/>
          </a:prstGeom>
          <a:solidFill>
            <a:schemeClr val="bg1"/>
          </a:solidFill>
          <a:ln w="38100">
            <a:solidFill>
              <a:schemeClr val="tx1"/>
            </a:solidFill>
            <a:miter lim="800000"/>
            <a:headEnd/>
            <a:tailEnd type="none" w="lg" len="lg"/>
          </a:ln>
        </p:spPr>
        <p:txBody>
          <a:bodyPr>
            <a:spAutoFit/>
          </a:bodyPr>
          <a:lstStyle/>
          <a:p>
            <a:pPr>
              <a:spcBef>
                <a:spcPct val="50000"/>
              </a:spcBef>
            </a:pPr>
            <a:r>
              <a:rPr lang="en-US" sz="1200"/>
              <a:t>Robock, Alan, Allison B. Marquardt, Ben Kravitz, and Georgiy Stenchikov, 2009:  The benefits, risks, and costs of stratospheric geoengineering. </a:t>
            </a:r>
            <a:r>
              <a:rPr lang="en-US" sz="1200" i="1"/>
              <a:t>Geophys. Res. Lett.</a:t>
            </a:r>
            <a:r>
              <a:rPr lang="en-US" sz="1200"/>
              <a:t>, </a:t>
            </a:r>
            <a:r>
              <a:rPr lang="en-US" sz="1200" b="1"/>
              <a:t>36</a:t>
            </a:r>
            <a:r>
              <a:rPr lang="en-US" sz="1200"/>
              <a:t>, L19703, doi:10.1029/2009GL039209. </a:t>
            </a:r>
          </a:p>
        </p:txBody>
      </p:sp>
      <p:sp>
        <p:nvSpPr>
          <p:cNvPr id="193592" name="Text Box 83"/>
          <p:cNvSpPr txBox="1">
            <a:spLocks noChangeArrowheads="1"/>
          </p:cNvSpPr>
          <p:nvPr/>
        </p:nvSpPr>
        <p:spPr bwMode="auto">
          <a:xfrm>
            <a:off x="133350" y="5989638"/>
            <a:ext cx="3713163" cy="830997"/>
          </a:xfrm>
          <a:prstGeom prst="rect">
            <a:avLst/>
          </a:prstGeom>
          <a:solidFill>
            <a:schemeClr val="bg1"/>
          </a:solidFill>
          <a:ln w="38100">
            <a:solidFill>
              <a:schemeClr val="tx1"/>
            </a:solidFill>
            <a:miter lim="800000"/>
            <a:headEnd/>
            <a:tailEnd type="none" w="lg" len="lg"/>
          </a:ln>
        </p:spPr>
        <p:txBody>
          <a:bodyPr>
            <a:spAutoFit/>
          </a:bodyPr>
          <a:lstStyle/>
          <a:p>
            <a:pPr>
              <a:spcBef>
                <a:spcPct val="50000"/>
              </a:spcBef>
            </a:pPr>
            <a:r>
              <a:rPr lang="en-US" sz="1200" dirty="0"/>
              <a:t>Robock, Alan, 2014: Stratospheric aerosol </a:t>
            </a:r>
            <a:r>
              <a:rPr lang="en-US" sz="1200" dirty="0" smtClean="0"/>
              <a:t>geoengineering. </a:t>
            </a:r>
            <a:r>
              <a:rPr lang="en-US" sz="1200" i="1" dirty="0" smtClean="0"/>
              <a:t>Issues </a:t>
            </a:r>
            <a:r>
              <a:rPr lang="en-US" sz="1200" i="1" dirty="0"/>
              <a:t>Env. Sci. Tech</a:t>
            </a:r>
            <a:r>
              <a:rPr lang="en-US" sz="1200" i="1" dirty="0" smtClean="0"/>
              <a:t>.</a:t>
            </a:r>
            <a:r>
              <a:rPr lang="en-US" sz="1200" dirty="0" smtClean="0"/>
              <a:t> (Special issue “Geoengineering of the Climate System”), </a:t>
            </a:r>
            <a:r>
              <a:rPr lang="en-US" sz="1200" b="1" dirty="0" smtClean="0"/>
              <a:t>38</a:t>
            </a:r>
            <a:r>
              <a:rPr lang="en-US" sz="1200" dirty="0" smtClean="0"/>
              <a:t>, 162-185.</a:t>
            </a:r>
            <a:endParaRPr lang="en-US" sz="12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46183" name="Group 71"/>
          <p:cNvGraphicFramePr>
            <a:graphicFrameLocks noGrp="1"/>
          </p:cNvGraphicFramePr>
          <p:nvPr/>
        </p:nvGraphicFramePr>
        <p:xfrm>
          <a:off x="168275" y="174625"/>
          <a:ext cx="8835048" cy="6448100"/>
        </p:xfrm>
        <a:graphic>
          <a:graphicData uri="http://schemas.openxmlformats.org/drawingml/2006/table">
            <a:tbl>
              <a:tblPr/>
              <a:tblGrid>
                <a:gridCol w="3771900"/>
                <a:gridCol w="5063148"/>
              </a:tblGrid>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a:t>
                      </a:r>
                      <a:r>
                        <a:rPr kumimoji="0" lang="en-US" sz="1400" b="1" i="0" u="sng" strike="noStrike" cap="none" normalizeH="0" baseline="0" dirty="0" smtClean="0">
                          <a:ln>
                            <a:noFill/>
                          </a:ln>
                          <a:solidFill>
                            <a:schemeClr val="tx1"/>
                          </a:solidFill>
                          <a:effectLst/>
                          <a:latin typeface="Comic Sans MS" pitchFamily="66" charset="0"/>
                          <a:ea typeface="Calibri" pitchFamily="34" charset="0"/>
                        </a:rPr>
                        <a:t>Benefits</a:t>
                      </a:r>
                      <a:endParaRPr kumimoji="0" lang="en-US" sz="1400" b="0" i="0" u="sng" strike="noStrike" cap="none" normalizeH="0" baseline="0" dirty="0" smtClean="0">
                        <a:ln>
                          <a:noFill/>
                        </a:ln>
                        <a:solidFill>
                          <a:schemeClr val="tx1"/>
                        </a:solidFill>
                        <a:effectLst/>
                        <a:latin typeface="Comic Sans MS" pitchFamily="66" charset="0"/>
                        <a:ea typeface="Calibri" pitchFamily="34" charset="0"/>
                      </a:endParaRP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a:t>
                      </a:r>
                      <a:r>
                        <a:rPr kumimoji="0" lang="en-US" sz="1400" b="1" i="0" u="sng" strike="noStrike" cap="none" normalizeH="0" baseline="0" dirty="0" smtClean="0">
                          <a:ln>
                            <a:noFill/>
                          </a:ln>
                          <a:solidFill>
                            <a:schemeClr val="tx1"/>
                          </a:solidFill>
                          <a:effectLst/>
                          <a:latin typeface="Comic Sans MS" pitchFamily="66" charset="0"/>
                          <a:ea typeface="Calibri" pitchFamily="34" charset="0"/>
                        </a:rPr>
                        <a:t>Risks</a:t>
                      </a:r>
                      <a:endParaRPr kumimoji="0" lang="en-US" sz="1400" b="0" i="0" u="sng" strike="noStrike" cap="none" normalizeH="0" baseline="0" dirty="0" smtClean="0">
                        <a:ln>
                          <a:noFill/>
                        </a:ln>
                        <a:solidFill>
                          <a:schemeClr val="tx1"/>
                        </a:solidFill>
                        <a:effectLst/>
                        <a:latin typeface="Comic Sans MS" pitchFamily="66" charset="0"/>
                        <a:ea typeface="Calibri" pitchFamily="34" charset="0"/>
                      </a:endParaRPr>
                    </a:p>
                  </a:txBody>
                  <a:tcPr marT="45718" marB="45718" horzOverflow="overflow">
                    <a:lnL>
                      <a:noFill/>
                    </a:lnL>
                    <a:lnR>
                      <a:noFill/>
                    </a:lnR>
                    <a:lnT>
                      <a:noFill/>
                    </a:lnT>
                    <a:lnB>
                      <a:noFill/>
                    </a:lnB>
                    <a:lnTlToBr>
                      <a:noFill/>
                    </a:lnTlToBr>
                    <a:lnBlToTr>
                      <a:noFill/>
                    </a:lnBlToTr>
                    <a:noFill/>
                  </a:tcPr>
                </a:tc>
              </a:tr>
              <a:tr h="228388">
                <a:tc rowSpan="6">
                  <a:txBody>
                    <a:bodyPr/>
                    <a:lstStyle/>
                    <a:p>
                      <a:pPr marL="347663" marR="0" lvl="0" indent="-347663"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accent6"/>
                          </a:solidFill>
                          <a:effectLst/>
                          <a:latin typeface="Comic Sans MS" pitchFamily="66" charset="0"/>
                          <a:ea typeface="Calibri" pitchFamily="34" charset="0"/>
                        </a:rPr>
                        <a:t>1.</a:t>
                      </a:r>
                      <a:r>
                        <a:rPr kumimoji="0" lang="en-US" sz="1400" b="1" i="0" u="none" strike="noStrike" kern="1200" cap="none" normalizeH="0" baseline="0" dirty="0" smtClean="0">
                          <a:ln>
                            <a:noFill/>
                          </a:ln>
                          <a:solidFill>
                            <a:schemeClr val="accent6"/>
                          </a:solidFill>
                          <a:effectLst/>
                          <a:latin typeface="Comic Sans MS" pitchFamily="66" charset="0"/>
                          <a:ea typeface="Calibri" pitchFamily="34" charset="0"/>
                          <a:cs typeface="+mn-cs"/>
                        </a:rPr>
                        <a:t> Reduce surface air temperatures, which could reduce or reverse negative impacts of global warming, including floods, droughts, stronger storms, sea ice melting, land-based ice sheet melting, and sea level rise</a:t>
                      </a:r>
                    </a:p>
                  </a:txBody>
                  <a:tcPr marT="0" marB="0" horzOverflow="overflow">
                    <a:lnL>
                      <a:noFill/>
                    </a:lnL>
                    <a:lnR>
                      <a:noFill/>
                    </a:lnR>
                    <a:lnT>
                      <a:noFill/>
                    </a:lnT>
                    <a:lnB>
                      <a:noFill/>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accent6"/>
                          </a:solidFill>
                          <a:effectLst/>
                          <a:latin typeface="Comic Sans MS" pitchFamily="66" charset="0"/>
                          <a:ea typeface="Calibri" pitchFamily="34" charset="0"/>
                        </a:rPr>
                        <a:t> 1.  Drought in Africa and Asia</a:t>
                      </a:r>
                    </a:p>
                  </a:txBody>
                  <a:tcPr marT="0" marB="0" horzOverflow="overflow">
                    <a:lnL>
                      <a:noFill/>
                    </a:lnL>
                    <a:lnR>
                      <a:noFill/>
                    </a:lnR>
                    <a:lnT>
                      <a:noFill/>
                    </a:lnT>
                    <a:lnB>
                      <a:noFill/>
                    </a:lnB>
                    <a:lnTlToBr>
                      <a:noFill/>
                    </a:lnTlToBr>
                    <a:lnBlToTr>
                      <a:noFill/>
                    </a:lnBlToTr>
                    <a:solidFill>
                      <a:srgbClr val="FFFF00"/>
                    </a:solidFill>
                  </a:tcPr>
                </a:tc>
              </a:tr>
              <a:tr h="228388">
                <a:tc vMerge="1">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Comic Sans MS" pitchFamily="66" charset="0"/>
                        <a:ea typeface="Calibri" pitchFamily="34" charset="0"/>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accent6"/>
                          </a:solidFill>
                          <a:effectLst/>
                          <a:latin typeface="Comic Sans MS" pitchFamily="66" charset="0"/>
                          <a:ea typeface="Calibri" pitchFamily="34" charset="0"/>
                        </a:rPr>
                        <a:t> 2.  Perturb ecology with more diffuse radiation</a:t>
                      </a:r>
                    </a:p>
                  </a:txBody>
                  <a:tcPr marT="0" marB="0" horzOverflow="overflow">
                    <a:lnL>
                      <a:noFill/>
                    </a:lnL>
                    <a:lnR>
                      <a:noFill/>
                    </a:lnR>
                    <a:lnT>
                      <a:noFill/>
                    </a:lnT>
                    <a:lnB>
                      <a:noFill/>
                    </a:lnB>
                    <a:lnTlToBr>
                      <a:noFill/>
                    </a:lnTlToBr>
                    <a:lnBlToTr>
                      <a:noFill/>
                    </a:lnBlToTr>
                    <a:solidFill>
                      <a:srgbClr val="FFFF00"/>
                    </a:solidFill>
                  </a:tcPr>
                </a:tc>
              </a:tr>
              <a:tr h="228388">
                <a:tc vMerge="1">
                  <a:txBody>
                    <a:bodyPr/>
                    <a:lstStyle/>
                    <a:p>
                      <a:pPr marL="227013" marR="0" lvl="0" indent="-227013" algn="l" defTabSz="914400" rtl="0" eaLnBrk="1" fontAlgn="base" latinLnBrk="0" hangingPunct="1">
                        <a:lnSpc>
                          <a:spcPct val="100000"/>
                        </a:lnSpc>
                        <a:spcBef>
                          <a:spcPts val="5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Comic Sans MS" pitchFamily="66" charset="0"/>
                        <a:ea typeface="Calibri" pitchFamily="34" charset="0"/>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accent6"/>
                          </a:solidFill>
                          <a:effectLst/>
                          <a:latin typeface="Comic Sans MS" pitchFamily="66" charset="0"/>
                          <a:ea typeface="Calibri" pitchFamily="34" charset="0"/>
                        </a:rPr>
                        <a:t> 3.  Ozone depletion</a:t>
                      </a:r>
                    </a:p>
                  </a:txBody>
                  <a:tcPr marT="0" marB="0" horzOverflow="overflow">
                    <a:lnL>
                      <a:noFill/>
                    </a:lnL>
                    <a:lnR>
                      <a:noFill/>
                    </a:lnR>
                    <a:lnT>
                      <a:noFill/>
                    </a:lnT>
                    <a:lnB>
                      <a:noFill/>
                    </a:lnB>
                    <a:lnTlToBr>
                      <a:noFill/>
                    </a:lnTlToBr>
                    <a:lnBlToTr>
                      <a:noFill/>
                    </a:lnBlToTr>
                    <a:solidFill>
                      <a:srgbClr val="FFFF00"/>
                    </a:solidFill>
                  </a:tcPr>
                </a:tc>
              </a:tr>
              <a:tr h="228388">
                <a:tc vMerge="1">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Comic Sans MS" pitchFamily="66" charset="0"/>
                        <a:ea typeface="Calibri" pitchFamily="34" charset="0"/>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4.  Continued ocean acidification</a:t>
                      </a:r>
                    </a:p>
                  </a:txBody>
                  <a:tcPr marT="0" marB="0" horzOverflow="overflow">
                    <a:lnL>
                      <a:noFill/>
                    </a:lnL>
                    <a:lnR>
                      <a:noFill/>
                    </a:lnR>
                    <a:lnT>
                      <a:noFill/>
                    </a:lnT>
                    <a:lnB>
                      <a:noFill/>
                    </a:lnB>
                    <a:lnTlToBr>
                      <a:noFill/>
                    </a:lnTlToBr>
                    <a:lnBlToTr>
                      <a:noFill/>
                    </a:lnBlToTr>
                    <a:noFill/>
                  </a:tcPr>
                </a:tc>
              </a:tr>
              <a:tr h="228388">
                <a:tc vMerge="1">
                  <a:txBody>
                    <a:bodyPr/>
                    <a:lstStyle/>
                    <a:p>
                      <a:endParaRPr lang="en-US"/>
                    </a:p>
                  </a:txBody>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5.  Impacts on tropospheric chemistry</a:t>
                      </a:r>
                    </a:p>
                  </a:txBody>
                  <a:tcPr marT="0" marB="0" horzOverflow="overflow">
                    <a:lnL>
                      <a:noFill/>
                    </a:lnL>
                    <a:lnR>
                      <a:noFill/>
                    </a:lnR>
                    <a:lnT>
                      <a:noFill/>
                    </a:lnT>
                    <a:lnB>
                      <a:noFill/>
                    </a:lnB>
                    <a:lnTlToBr>
                      <a:noFill/>
                    </a:lnTlToBr>
                    <a:lnBlToTr>
                      <a:noFill/>
                    </a:lnBlToTr>
                    <a:noFill/>
                  </a:tcPr>
                </a:tc>
              </a:tr>
              <a:tr h="228388">
                <a:tc vMerge="1">
                  <a:txBody>
                    <a:bodyPr/>
                    <a:lstStyle/>
                    <a:p>
                      <a:endParaRPr lang="en-US"/>
                    </a:p>
                  </a:txBody>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accent6"/>
                          </a:solidFill>
                          <a:effectLst/>
                          <a:latin typeface="Comic Sans MS" pitchFamily="66" charset="0"/>
                          <a:ea typeface="Calibri" pitchFamily="34" charset="0"/>
                        </a:rPr>
                        <a:t> 6.  Whiter skies</a:t>
                      </a:r>
                    </a:p>
                  </a:txBody>
                  <a:tcPr marT="0" marB="0" horzOverflow="overflow">
                    <a:lnL>
                      <a:noFill/>
                    </a:lnL>
                    <a:lnR>
                      <a:noFill/>
                    </a:lnR>
                    <a:lnT>
                      <a:noFill/>
                    </a:lnT>
                    <a:lnB>
                      <a:noFill/>
                    </a:lnB>
                    <a:lnTlToBr>
                      <a:noFill/>
                    </a:lnTlToBr>
                    <a:lnBlToTr>
                      <a:noFill/>
                    </a:lnBlToTr>
                    <a:solidFill>
                      <a:srgbClr val="FFFF00"/>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accent6"/>
                          </a:solidFill>
                          <a:effectLst/>
                          <a:latin typeface="Comic Sans MS" pitchFamily="66" charset="0"/>
                          <a:ea typeface="Calibri" pitchFamily="34" charset="0"/>
                        </a:rPr>
                        <a:t>2.  Increase plant productivity</a:t>
                      </a:r>
                    </a:p>
                  </a:txBody>
                  <a:tcPr marT="0" marB="0" horzOverflow="overflow">
                    <a:lnL>
                      <a:noFill/>
                    </a:lnL>
                    <a:lnR>
                      <a:noFill/>
                    </a:lnR>
                    <a:lnT>
                      <a:noFill/>
                    </a:lnT>
                    <a:lnB>
                      <a:noFill/>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accent6"/>
                          </a:solidFill>
                          <a:effectLst/>
                          <a:latin typeface="Comic Sans MS" pitchFamily="66" charset="0"/>
                          <a:ea typeface="Calibri" pitchFamily="34" charset="0"/>
                        </a:rPr>
                        <a:t> 7.  Less solar electricity generation</a:t>
                      </a:r>
                    </a:p>
                  </a:txBody>
                  <a:tcPr marT="0" marB="0" horzOverflow="overflow">
                    <a:lnL>
                      <a:noFill/>
                    </a:lnL>
                    <a:lnR>
                      <a:noFill/>
                    </a:lnR>
                    <a:lnT>
                      <a:noFill/>
                    </a:lnT>
                    <a:lnB>
                      <a:noFill/>
                    </a:lnB>
                    <a:lnTlToBr>
                      <a:noFill/>
                    </a:lnTlToBr>
                    <a:lnBlToTr>
                      <a:noFill/>
                    </a:lnBlToTr>
                    <a:solidFill>
                      <a:srgbClr val="FFFF00"/>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accent6"/>
                          </a:solidFill>
                          <a:effectLst/>
                          <a:latin typeface="Comic Sans MS" pitchFamily="66" charset="0"/>
                          <a:ea typeface="Calibri" pitchFamily="34" charset="0"/>
                        </a:rPr>
                        <a:t>3.  Increase terrestrial CO</a:t>
                      </a:r>
                      <a:r>
                        <a:rPr kumimoji="0" lang="en-US" sz="1400" b="1" i="0" u="none" strike="noStrike" cap="none" normalizeH="0" baseline="-30000" dirty="0" smtClean="0">
                          <a:ln>
                            <a:noFill/>
                          </a:ln>
                          <a:solidFill>
                            <a:schemeClr val="accent6"/>
                          </a:solidFill>
                          <a:effectLst/>
                          <a:latin typeface="Comic Sans MS" pitchFamily="66" charset="0"/>
                          <a:ea typeface="Calibri" pitchFamily="34" charset="0"/>
                        </a:rPr>
                        <a:t>2</a:t>
                      </a:r>
                      <a:r>
                        <a:rPr kumimoji="0" lang="en-US" sz="1400" b="1" i="0" u="none" strike="noStrike" cap="none" normalizeH="0" baseline="0" dirty="0" smtClean="0">
                          <a:ln>
                            <a:noFill/>
                          </a:ln>
                          <a:solidFill>
                            <a:schemeClr val="accent6"/>
                          </a:solidFill>
                          <a:effectLst/>
                          <a:latin typeface="Comic Sans MS" pitchFamily="66" charset="0"/>
                          <a:ea typeface="Calibri" pitchFamily="34" charset="0"/>
                        </a:rPr>
                        <a:t> sink</a:t>
                      </a:r>
                    </a:p>
                  </a:txBody>
                  <a:tcPr marT="0" marB="0" horzOverflow="overflow">
                    <a:lnL>
                      <a:noFill/>
                    </a:lnL>
                    <a:lnR>
                      <a:noFill/>
                    </a:lnR>
                    <a:lnT>
                      <a:noFill/>
                    </a:lnT>
                    <a:lnB>
                      <a:noFill/>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8.  Degrade passive solar heating</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accent6"/>
                          </a:solidFill>
                          <a:effectLst/>
                          <a:latin typeface="Comic Sans MS" pitchFamily="66" charset="0"/>
                          <a:ea typeface="ＭＳ Ｐゴシック" pitchFamily="34" charset="-128"/>
                        </a:rPr>
                        <a:t>4.  Beautiful red and yellow sunsets</a:t>
                      </a:r>
                    </a:p>
                  </a:txBody>
                  <a:tcPr marT="0" marB="0" horzOverflow="overflow">
                    <a:lnL>
                      <a:noFill/>
                    </a:lnL>
                    <a:lnR>
                      <a:noFill/>
                    </a:lnR>
                    <a:lnT>
                      <a:noFill/>
                    </a:lnT>
                    <a:lnB>
                      <a:noFill/>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accent6"/>
                          </a:solidFill>
                          <a:effectLst/>
                          <a:latin typeface="Comic Sans MS" pitchFamily="66" charset="0"/>
                          <a:ea typeface="Calibri" pitchFamily="34" charset="0"/>
                        </a:rPr>
                        <a:t> 9.  Rapid warming if stopped</a:t>
                      </a:r>
                    </a:p>
                  </a:txBody>
                  <a:tcPr marT="0" marB="0" horzOverflow="overflow">
                    <a:lnL>
                      <a:noFill/>
                    </a:lnL>
                    <a:lnR>
                      <a:noFill/>
                    </a:lnR>
                    <a:lnT>
                      <a:noFill/>
                    </a:lnT>
                    <a:lnB>
                      <a:noFill/>
                    </a:lnB>
                    <a:lnTlToBr>
                      <a:noFill/>
                    </a:lnTlToBr>
                    <a:lnBlToTr>
                      <a:noFill/>
                    </a:lnBlToTr>
                    <a:solidFill>
                      <a:srgbClr val="FFFF00"/>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ＭＳ Ｐゴシック" pitchFamily="34" charset="-128"/>
                        </a:rPr>
                        <a:t>5.  Unexpected benefits</a:t>
                      </a:r>
                      <a:endParaRPr kumimoji="0" lang="en-US" sz="1400" b="0" i="0" u="none" strike="noStrike" cap="none" normalizeH="0" baseline="0" dirty="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accent6"/>
                          </a:solidFill>
                          <a:effectLst/>
                          <a:latin typeface="Comic Sans MS" pitchFamily="66" charset="0"/>
                          <a:ea typeface="Calibri" pitchFamily="34" charset="0"/>
                        </a:rPr>
                        <a:t>10.  Cannot stop effects quickly</a:t>
                      </a:r>
                    </a:p>
                  </a:txBody>
                  <a:tcPr marT="0" marB="0" horzOverflow="overflow">
                    <a:lnL>
                      <a:noFill/>
                    </a:lnL>
                    <a:lnR>
                      <a:noFill/>
                    </a:lnR>
                    <a:lnT>
                      <a:noFill/>
                    </a:lnT>
                    <a:lnB>
                      <a:noFill/>
                    </a:lnB>
                    <a:lnTlToBr>
                      <a:noFill/>
                    </a:lnTlToBr>
                    <a:lnBlToTr>
                      <a:noFill/>
                    </a:lnBlToTr>
                    <a:solidFill>
                      <a:srgbClr val="FFFF00"/>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11.  Human error</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12.  Unexpected consequences</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13.  Commercial control</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14.  Military use of technology</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15.  </a:t>
                      </a:r>
                      <a:r>
                        <a:rPr kumimoji="0" lang="en-US" sz="1400" b="1" i="0" u="none" strike="noStrike" kern="1200" cap="none" normalizeH="0" baseline="0" dirty="0" smtClean="0">
                          <a:ln>
                            <a:noFill/>
                          </a:ln>
                          <a:solidFill>
                            <a:schemeClr val="tx1"/>
                          </a:solidFill>
                          <a:effectLst/>
                          <a:latin typeface="Comic Sans MS" pitchFamily="66" charset="0"/>
                          <a:ea typeface="Calibri" pitchFamily="34" charset="0"/>
                          <a:cs typeface="+mn-cs"/>
                        </a:rPr>
                        <a:t>Societal disruption, conflict between countries</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16.  Conflicts with current treaties</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17.  Whose hand on the thermostat?</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accent6"/>
                          </a:solidFill>
                          <a:effectLst/>
                          <a:latin typeface="Comic Sans MS" pitchFamily="66" charset="0"/>
                          <a:ea typeface="Calibri" pitchFamily="34" charset="0"/>
                        </a:rPr>
                        <a:t>18.  Effects on airplanes flying in stratosphere </a:t>
                      </a:r>
                    </a:p>
                  </a:txBody>
                  <a:tcPr marT="0" marB="0" horzOverflow="overflow">
                    <a:lnL>
                      <a:noFill/>
                    </a:lnL>
                    <a:lnR>
                      <a:noFill/>
                    </a:lnR>
                    <a:lnT>
                      <a:noFill/>
                    </a:lnT>
                    <a:lnB>
                      <a:noFill/>
                    </a:lnB>
                    <a:lnTlToBr>
                      <a:noFill/>
                    </a:lnTlToBr>
                    <a:lnBlToTr>
                      <a:noFill/>
                    </a:lnBlToTr>
                    <a:solidFill>
                      <a:srgbClr val="FFFF00"/>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2"/>
                          </a:solidFill>
                          <a:effectLst/>
                          <a:latin typeface="Comic Sans MS" pitchFamily="66" charset="0"/>
                          <a:ea typeface="ＭＳ Ｐゴシック" pitchFamily="34" charset="-128"/>
                        </a:rPr>
                        <a:t>19.  Effects on electrical properties of atmosphere</a:t>
                      </a:r>
                      <a:r>
                        <a:rPr kumimoji="0" lang="en-US" sz="1400" b="0" i="0" u="none" strike="noStrike" cap="none" normalizeH="0" baseline="0" dirty="0" smtClean="0">
                          <a:ln>
                            <a:noFill/>
                          </a:ln>
                          <a:solidFill>
                            <a:schemeClr val="tx2"/>
                          </a:solidFill>
                          <a:effectLst/>
                          <a:latin typeface="Comic Sans MS" pitchFamily="66" charset="0"/>
                          <a:ea typeface="ＭＳ Ｐゴシック" pitchFamily="34" charset="-128"/>
                        </a:rPr>
                        <a:t> </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20.  Environmental impact of implementation</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accent6"/>
                          </a:solidFill>
                          <a:effectLst/>
                          <a:latin typeface="Comic Sans MS" pitchFamily="66" charset="0"/>
                          <a:ea typeface="Calibri" pitchFamily="34" charset="0"/>
                        </a:rPr>
                        <a:t>21.  Degrade terrestrial optical astronomy</a:t>
                      </a:r>
                    </a:p>
                  </a:txBody>
                  <a:tcPr marT="0" marB="0" horzOverflow="overflow">
                    <a:lnL>
                      <a:noFill/>
                    </a:lnL>
                    <a:lnR>
                      <a:noFill/>
                    </a:lnR>
                    <a:lnT>
                      <a:noFill/>
                    </a:lnT>
                    <a:lnB>
                      <a:noFill/>
                    </a:lnB>
                    <a:lnTlToBr>
                      <a:noFill/>
                    </a:lnTlToBr>
                    <a:lnBlToTr>
                      <a:noFill/>
                    </a:lnBlToTr>
                    <a:solidFill>
                      <a:srgbClr val="FFFF00"/>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accent6"/>
                          </a:solidFill>
                          <a:effectLst/>
                          <a:latin typeface="Comic Sans MS" pitchFamily="66" charset="0"/>
                          <a:ea typeface="Calibri" pitchFamily="34" charset="0"/>
                        </a:rPr>
                        <a:t>22.  Affect stargazing</a:t>
                      </a:r>
                    </a:p>
                  </a:txBody>
                  <a:tcPr marT="0" marB="0" horzOverflow="overflow">
                    <a:lnL>
                      <a:noFill/>
                    </a:lnL>
                    <a:lnR>
                      <a:noFill/>
                    </a:lnR>
                    <a:lnT>
                      <a:noFill/>
                    </a:lnT>
                    <a:lnB>
                      <a:noFill/>
                    </a:lnB>
                    <a:lnTlToBr>
                      <a:noFill/>
                    </a:lnTlToBr>
                    <a:lnBlToTr>
                      <a:noFill/>
                    </a:lnBlToTr>
                    <a:solidFill>
                      <a:srgbClr val="FFFF00"/>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accent6"/>
                          </a:solidFill>
                          <a:effectLst/>
                          <a:latin typeface="Comic Sans MS" pitchFamily="66" charset="0"/>
                          <a:ea typeface="Calibri" pitchFamily="34" charset="0"/>
                        </a:rPr>
                        <a:t>23.  Affect satellite remote sensing</a:t>
                      </a:r>
                    </a:p>
                  </a:txBody>
                  <a:tcPr marT="0" marB="0" horzOverflow="overflow">
                    <a:lnL>
                      <a:noFill/>
                    </a:lnL>
                    <a:lnR>
                      <a:noFill/>
                    </a:lnR>
                    <a:lnT>
                      <a:noFill/>
                    </a:lnT>
                    <a:lnB>
                      <a:noFill/>
                    </a:lnB>
                    <a:lnTlToBr>
                      <a:noFill/>
                    </a:lnTlToBr>
                    <a:lnBlToTr>
                      <a:noFill/>
                    </a:lnBlToTr>
                    <a:solidFill>
                      <a:srgbClr val="FFFF00"/>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460375" marR="0" lvl="0" indent="-460375"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24.  More sunburn</a:t>
                      </a:r>
                    </a:p>
                  </a:txBody>
                  <a:tcPr marT="0" marB="0" horzOverflow="overflow">
                    <a:lnL>
                      <a:noFill/>
                    </a:lnL>
                    <a:lnR>
                      <a:noFill/>
                    </a:lnR>
                    <a:lnT>
                      <a:noFill/>
                    </a:lnT>
                    <a:lnB>
                      <a:noFill/>
                    </a:lnB>
                    <a:lnTlToBr>
                      <a:noFill/>
                    </a:lnTlToBr>
                    <a:lnBlToTr>
                      <a:noFill/>
                    </a:lnBlToTr>
                    <a:noFill/>
                  </a:tcPr>
                </a:tc>
              </a:tr>
              <a:tr h="42703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25.  Moral hazard – the prospect of it working would</a:t>
                      </a:r>
                    </a:p>
                    <a:p>
                      <a:pPr marL="0" marR="0" lvl="0" indent="0" algn="l" defTabSz="914400" rtl="0" eaLnBrk="1" fontAlgn="base" latinLnBrk="0" hangingPunct="1">
                        <a:lnSpc>
                          <a:spcPct val="100000"/>
                        </a:lnSpc>
                        <a:spcBef>
                          <a:spcPct val="0"/>
                        </a:spcBef>
                        <a:spcAft>
                          <a:spcPts val="50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reduce drive for mitigation</a:t>
                      </a:r>
                    </a:p>
                  </a:txBody>
                  <a:tcPr marT="0" marB="0" horzOverflow="overflow">
                    <a:lnL>
                      <a:noFill/>
                    </a:lnL>
                    <a:lnR>
                      <a:noFill/>
                    </a:lnR>
                    <a:lnT>
                      <a:noFill/>
                    </a:lnT>
                    <a:lnB>
                      <a:noFill/>
                    </a:lnB>
                    <a:lnTlToBr>
                      <a:noFill/>
                    </a:lnTlToBr>
                    <a:lnBlToTr>
                      <a:noFill/>
                    </a:lnBlToTr>
                    <a:solidFill>
                      <a:srgbClr val="99CCFF"/>
                    </a:solidFill>
                  </a:tcPr>
                </a:tc>
              </a:tr>
              <a:tr h="234950">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26.  Moral authority – do we have the right to do this?</a:t>
                      </a:r>
                    </a:p>
                  </a:txBody>
                  <a:tcPr marR="0" marT="0" marB="0" horzOverflow="overflow">
                    <a:lnL>
                      <a:noFill/>
                    </a:lnL>
                    <a:lnR>
                      <a:noFill/>
                    </a:lnR>
                    <a:lnT>
                      <a:noFill/>
                    </a:lnT>
                    <a:lnB>
                      <a:noFill/>
                    </a:lnB>
                    <a:lnTlToBr>
                      <a:noFill/>
                    </a:lnTlToBr>
                    <a:lnBlToTr>
                      <a:noFill/>
                    </a:lnBlToTr>
                    <a:solidFill>
                      <a:srgbClr val="99CCFF"/>
                    </a:solidFill>
                  </a:tcPr>
                </a:tc>
              </a:tr>
            </a:tbl>
          </a:graphicData>
        </a:graphic>
      </p:graphicFrame>
      <p:sp>
        <p:nvSpPr>
          <p:cNvPr id="908367" name="Text Box 79"/>
          <p:cNvSpPr txBox="1">
            <a:spLocks noChangeArrowheads="1"/>
          </p:cNvSpPr>
          <p:nvPr/>
        </p:nvSpPr>
        <p:spPr bwMode="auto">
          <a:xfrm>
            <a:off x="326118" y="2932340"/>
            <a:ext cx="3222625" cy="338554"/>
          </a:xfrm>
          <a:prstGeom prst="rect">
            <a:avLst/>
          </a:prstGeom>
          <a:solidFill>
            <a:srgbClr val="FFFF00"/>
          </a:solidFill>
          <a:ln w="38100">
            <a:solidFill>
              <a:schemeClr val="tx1"/>
            </a:solidFill>
            <a:miter lim="800000"/>
            <a:headEnd/>
            <a:tailEnd type="none" w="lg" len="lg"/>
          </a:ln>
        </p:spPr>
        <p:txBody>
          <a:bodyPr>
            <a:spAutoFit/>
          </a:bodyPr>
          <a:lstStyle/>
          <a:p>
            <a:pPr algn="ctr">
              <a:spcBef>
                <a:spcPct val="50000"/>
              </a:spcBef>
            </a:pPr>
            <a:r>
              <a:rPr lang="en-US" sz="1600" b="1" dirty="0" smtClean="0">
                <a:solidFill>
                  <a:schemeClr val="accent6"/>
                </a:solidFill>
              </a:rPr>
              <a:t>Volcanic analog</a:t>
            </a:r>
          </a:p>
        </p:txBody>
      </p:sp>
      <p:sp>
        <p:nvSpPr>
          <p:cNvPr id="908368" name="Text Box 80"/>
          <p:cNvSpPr txBox="1">
            <a:spLocks noChangeArrowheads="1"/>
          </p:cNvSpPr>
          <p:nvPr/>
        </p:nvSpPr>
        <p:spPr bwMode="auto">
          <a:xfrm>
            <a:off x="1714500" y="-20638"/>
            <a:ext cx="5502275" cy="396876"/>
          </a:xfrm>
          <a:prstGeom prst="rect">
            <a:avLst/>
          </a:prstGeom>
          <a:noFill/>
          <a:ln w="38100">
            <a:noFill/>
            <a:miter lim="800000"/>
            <a:headEnd/>
            <a:tailEnd type="none" w="lg" len="lg"/>
          </a:ln>
          <a:effectLst/>
        </p:spPr>
        <p:txBody>
          <a:bodyPr>
            <a:spAutoFit/>
          </a:bodyPr>
          <a:lstStyle/>
          <a:p>
            <a:pPr algn="ctr">
              <a:spcBef>
                <a:spcPct val="50000"/>
              </a:spcBef>
              <a:defRPr/>
            </a:pPr>
            <a:r>
              <a:rPr lang="en-US" sz="2000" b="1" u="sng" dirty="0">
                <a:solidFill>
                  <a:schemeClr val="accent6"/>
                </a:solidFill>
                <a:ea typeface="+mn-ea"/>
              </a:rPr>
              <a:t>Stratospheric Geoengineering </a:t>
            </a:r>
          </a:p>
        </p:txBody>
      </p:sp>
      <p:sp>
        <p:nvSpPr>
          <p:cNvPr id="193590" name="Text Box 82"/>
          <p:cNvSpPr txBox="1">
            <a:spLocks noChangeArrowheads="1"/>
          </p:cNvSpPr>
          <p:nvPr/>
        </p:nvSpPr>
        <p:spPr bwMode="auto">
          <a:xfrm>
            <a:off x="120650" y="3851275"/>
            <a:ext cx="3713163" cy="860425"/>
          </a:xfrm>
          <a:prstGeom prst="rect">
            <a:avLst/>
          </a:prstGeom>
          <a:solidFill>
            <a:schemeClr val="bg1"/>
          </a:solidFill>
          <a:ln w="38100">
            <a:solidFill>
              <a:schemeClr val="tx1"/>
            </a:solidFill>
            <a:miter lim="800000"/>
            <a:headEnd/>
            <a:tailEnd type="none" w="lg" len="lg"/>
          </a:ln>
        </p:spPr>
        <p:txBody>
          <a:bodyPr>
            <a:spAutoFit/>
          </a:bodyPr>
          <a:lstStyle/>
          <a:p>
            <a:pPr>
              <a:spcBef>
                <a:spcPct val="50000"/>
              </a:spcBef>
            </a:pPr>
            <a:r>
              <a:rPr lang="en-US" sz="1200"/>
              <a:t>Robock, Alan, 2008:  20 reasons why geoengineering may be a bad idea.  </a:t>
            </a:r>
            <a:r>
              <a:rPr lang="en-US" sz="1200" i="1"/>
              <a:t>Bull. Atomic Scientists</a:t>
            </a:r>
            <a:r>
              <a:rPr lang="en-US" sz="1200"/>
              <a:t>, </a:t>
            </a:r>
            <a:r>
              <a:rPr lang="en-US" sz="1200" b="1"/>
              <a:t>64</a:t>
            </a:r>
            <a:r>
              <a:rPr lang="en-US" sz="1200"/>
              <a:t>, No. 2, 14-18, 59, doi:10.2968/064002006. </a:t>
            </a:r>
          </a:p>
        </p:txBody>
      </p:sp>
      <p:sp>
        <p:nvSpPr>
          <p:cNvPr id="193591" name="Text Box 83"/>
          <p:cNvSpPr txBox="1">
            <a:spLocks noChangeArrowheads="1"/>
          </p:cNvSpPr>
          <p:nvPr/>
        </p:nvSpPr>
        <p:spPr bwMode="auto">
          <a:xfrm>
            <a:off x="127000" y="4821238"/>
            <a:ext cx="3713163" cy="1042987"/>
          </a:xfrm>
          <a:prstGeom prst="rect">
            <a:avLst/>
          </a:prstGeom>
          <a:solidFill>
            <a:schemeClr val="bg1"/>
          </a:solidFill>
          <a:ln w="38100">
            <a:solidFill>
              <a:schemeClr val="tx1"/>
            </a:solidFill>
            <a:miter lim="800000"/>
            <a:headEnd/>
            <a:tailEnd type="none" w="lg" len="lg"/>
          </a:ln>
        </p:spPr>
        <p:txBody>
          <a:bodyPr>
            <a:spAutoFit/>
          </a:bodyPr>
          <a:lstStyle/>
          <a:p>
            <a:pPr>
              <a:spcBef>
                <a:spcPct val="50000"/>
              </a:spcBef>
            </a:pPr>
            <a:r>
              <a:rPr lang="en-US" sz="1200"/>
              <a:t>Robock, Alan, Allison B. Marquardt, Ben Kravitz, and Georgiy Stenchikov, 2009:  The benefits, risks, and costs of stratospheric geoengineering. </a:t>
            </a:r>
            <a:r>
              <a:rPr lang="en-US" sz="1200" i="1"/>
              <a:t>Geophys. Res. Lett.</a:t>
            </a:r>
            <a:r>
              <a:rPr lang="en-US" sz="1200"/>
              <a:t>, </a:t>
            </a:r>
            <a:r>
              <a:rPr lang="en-US" sz="1200" b="1"/>
              <a:t>36</a:t>
            </a:r>
            <a:r>
              <a:rPr lang="en-US" sz="1200"/>
              <a:t>, L19703, doi:10.1029/2009GL039209. </a:t>
            </a:r>
          </a:p>
        </p:txBody>
      </p:sp>
      <p:sp>
        <p:nvSpPr>
          <p:cNvPr id="193592" name="Text Box 83"/>
          <p:cNvSpPr txBox="1">
            <a:spLocks noChangeArrowheads="1"/>
          </p:cNvSpPr>
          <p:nvPr/>
        </p:nvSpPr>
        <p:spPr bwMode="auto">
          <a:xfrm>
            <a:off x="133350" y="5989638"/>
            <a:ext cx="3713163" cy="830997"/>
          </a:xfrm>
          <a:prstGeom prst="rect">
            <a:avLst/>
          </a:prstGeom>
          <a:solidFill>
            <a:schemeClr val="bg1"/>
          </a:solidFill>
          <a:ln w="38100">
            <a:solidFill>
              <a:schemeClr val="tx1"/>
            </a:solidFill>
            <a:miter lim="800000"/>
            <a:headEnd/>
            <a:tailEnd type="none" w="lg" len="lg"/>
          </a:ln>
        </p:spPr>
        <p:txBody>
          <a:bodyPr>
            <a:spAutoFit/>
          </a:bodyPr>
          <a:lstStyle/>
          <a:p>
            <a:pPr>
              <a:spcBef>
                <a:spcPct val="50000"/>
              </a:spcBef>
            </a:pPr>
            <a:r>
              <a:rPr lang="en-US" sz="1200" dirty="0"/>
              <a:t>Robock, Alan, 2014: Stratospheric aerosol </a:t>
            </a:r>
            <a:r>
              <a:rPr lang="en-US" sz="1200" dirty="0" smtClean="0"/>
              <a:t>geoengineering. </a:t>
            </a:r>
            <a:r>
              <a:rPr lang="en-US" sz="1200" i="1" dirty="0" smtClean="0"/>
              <a:t>Issues </a:t>
            </a:r>
            <a:r>
              <a:rPr lang="en-US" sz="1200" i="1" dirty="0"/>
              <a:t>Env. Sci. Tech</a:t>
            </a:r>
            <a:r>
              <a:rPr lang="en-US" sz="1200" i="1" dirty="0" smtClean="0"/>
              <a:t>.</a:t>
            </a:r>
            <a:r>
              <a:rPr lang="en-US" sz="1200" dirty="0" smtClean="0"/>
              <a:t> (Special issue “Geoengineering of the Climate System”), </a:t>
            </a:r>
            <a:r>
              <a:rPr lang="en-US" sz="1200" b="1" dirty="0" smtClean="0"/>
              <a:t>38</a:t>
            </a:r>
            <a:r>
              <a:rPr lang="en-US" sz="1200" dirty="0" smtClean="0"/>
              <a:t>, 162-185.</a:t>
            </a:r>
            <a:endParaRPr lang="en-US" sz="1200" dirty="0"/>
          </a:p>
        </p:txBody>
      </p:sp>
      <p:sp>
        <p:nvSpPr>
          <p:cNvPr id="8" name="TextBox 7"/>
          <p:cNvSpPr txBox="1"/>
          <p:nvPr/>
        </p:nvSpPr>
        <p:spPr>
          <a:xfrm>
            <a:off x="116114" y="3693883"/>
            <a:ext cx="3715657" cy="1015663"/>
          </a:xfrm>
          <a:prstGeom prst="rect">
            <a:avLst/>
          </a:prstGeom>
          <a:solidFill>
            <a:srgbClr val="FFFF00"/>
          </a:solidFill>
          <a:ln w="28575">
            <a:solidFill>
              <a:schemeClr val="tx1"/>
            </a:solidFill>
          </a:ln>
        </p:spPr>
        <p:txBody>
          <a:bodyPr wrap="square" rtlCol="0">
            <a:spAutoFit/>
          </a:bodyPr>
          <a:lstStyle/>
          <a:p>
            <a:r>
              <a:rPr lang="en-US" sz="1200" dirty="0" smtClean="0">
                <a:solidFill>
                  <a:schemeClr val="accent6"/>
                </a:solidFill>
              </a:rPr>
              <a:t>Robock, Alan, Douglas G. </a:t>
            </a:r>
            <a:r>
              <a:rPr lang="en-US" sz="1200" dirty="0" err="1" smtClean="0">
                <a:solidFill>
                  <a:schemeClr val="accent6"/>
                </a:solidFill>
              </a:rPr>
              <a:t>MacMartin</a:t>
            </a:r>
            <a:r>
              <a:rPr lang="en-US" sz="1200" dirty="0" smtClean="0">
                <a:solidFill>
                  <a:schemeClr val="accent6"/>
                </a:solidFill>
              </a:rPr>
              <a:t>, Riley Duren, and Matthew W. Christensen, 2013: Studying geoengineering with natural and anthropogenic analogs.  </a:t>
            </a:r>
            <a:r>
              <a:rPr lang="en-US" sz="1200" i="1" dirty="0" smtClean="0">
                <a:solidFill>
                  <a:schemeClr val="accent6"/>
                </a:solidFill>
              </a:rPr>
              <a:t>Climatic Change</a:t>
            </a:r>
            <a:r>
              <a:rPr lang="en-US" sz="1200" dirty="0" smtClean="0">
                <a:solidFill>
                  <a:schemeClr val="accent6"/>
                </a:solidFill>
              </a:rPr>
              <a:t>, </a:t>
            </a:r>
            <a:r>
              <a:rPr lang="en-US" sz="1200" b="1" dirty="0" smtClean="0">
                <a:solidFill>
                  <a:schemeClr val="accent6"/>
                </a:solidFill>
              </a:rPr>
              <a:t>121</a:t>
            </a:r>
            <a:r>
              <a:rPr lang="en-US" sz="1200" dirty="0" smtClean="0">
                <a:solidFill>
                  <a:schemeClr val="accent6"/>
                </a:solidFill>
              </a:rPr>
              <a:t>, 445-458, doi:10.1007/s10584-013-0777-5.</a:t>
            </a:r>
            <a:endParaRPr lang="en-US" sz="1200" dirty="0">
              <a:solidFill>
                <a:schemeClr val="accent6"/>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46183" name="Group 71"/>
          <p:cNvGraphicFramePr>
            <a:graphicFrameLocks noGrp="1"/>
          </p:cNvGraphicFramePr>
          <p:nvPr/>
        </p:nvGraphicFramePr>
        <p:xfrm>
          <a:off x="168275" y="293688"/>
          <a:ext cx="8975725" cy="6574157"/>
        </p:xfrm>
        <a:graphic>
          <a:graphicData uri="http://schemas.openxmlformats.org/drawingml/2006/table">
            <a:tbl>
              <a:tblPr/>
              <a:tblGrid>
                <a:gridCol w="3771900"/>
                <a:gridCol w="5203825"/>
              </a:tblGrid>
              <a:tr h="250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a:t>
                      </a:r>
                      <a:r>
                        <a:rPr kumimoji="0" lang="en-US" sz="1400" b="1" i="0" u="sng" strike="noStrike" cap="none" normalizeH="0" baseline="0" dirty="0" smtClean="0">
                          <a:ln>
                            <a:noFill/>
                          </a:ln>
                          <a:solidFill>
                            <a:schemeClr val="tx1"/>
                          </a:solidFill>
                          <a:effectLst/>
                          <a:latin typeface="Comic Sans MS" pitchFamily="66" charset="0"/>
                          <a:ea typeface="Calibri" pitchFamily="34" charset="0"/>
                        </a:rPr>
                        <a:t>Benefits</a:t>
                      </a:r>
                      <a:endParaRPr kumimoji="0" lang="en-US" sz="1400" b="0" i="0" u="sng" strike="noStrike" cap="none" normalizeH="0" baseline="0" dirty="0" smtClean="0">
                        <a:ln>
                          <a:noFill/>
                        </a:ln>
                        <a:solidFill>
                          <a:schemeClr val="tx1"/>
                        </a:solidFill>
                        <a:effectLst/>
                        <a:latin typeface="Comic Sans MS" pitchFamily="66" charset="0"/>
                        <a:ea typeface="Calibri"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omic Sans MS" pitchFamily="66" charset="0"/>
                          <a:ea typeface="Calibri" pitchFamily="34" charset="0"/>
                        </a:rPr>
                        <a:t>                                        </a:t>
                      </a:r>
                      <a:r>
                        <a:rPr kumimoji="0" lang="en-US" sz="1400" b="1" i="0" u="sng" strike="noStrike" cap="none" normalizeH="0" baseline="0" smtClean="0">
                          <a:ln>
                            <a:noFill/>
                          </a:ln>
                          <a:solidFill>
                            <a:schemeClr val="tx1"/>
                          </a:solidFill>
                          <a:effectLst/>
                          <a:latin typeface="Comic Sans MS" pitchFamily="66" charset="0"/>
                          <a:ea typeface="Calibri" pitchFamily="34" charset="0"/>
                        </a:rPr>
                        <a:t>Risks</a:t>
                      </a:r>
                      <a:endParaRPr kumimoji="0" lang="en-US" sz="1400" b="0" i="0" u="sng" strike="noStrike" cap="none" normalizeH="0" baseline="0" smtClean="0">
                        <a:ln>
                          <a:noFill/>
                        </a:ln>
                        <a:solidFill>
                          <a:schemeClr val="tx1"/>
                        </a:solidFill>
                        <a:effectLst/>
                        <a:latin typeface="Comic Sans MS" pitchFamily="66" charset="0"/>
                        <a:ea typeface="Calibri" pitchFamily="34" charset="0"/>
                      </a:endParaRPr>
                    </a:p>
                  </a:txBody>
                  <a:tcPr horzOverflow="overflow">
                    <a:lnL>
                      <a:noFill/>
                    </a:lnL>
                    <a:lnR>
                      <a:noFill/>
                    </a:lnR>
                    <a:lnT>
                      <a:noFill/>
                    </a:lnT>
                    <a:lnB>
                      <a:noFill/>
                    </a:lnB>
                    <a:lnTlToBr>
                      <a:noFill/>
                    </a:lnTlToBr>
                    <a:lnBlToTr>
                      <a:noFill/>
                    </a:lnBlToTr>
                    <a:noFill/>
                  </a:tcPr>
                </a:tc>
              </a:tr>
              <a:tr h="233363">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smtClean="0">
                          <a:ln>
                            <a:noFill/>
                          </a:ln>
                          <a:solidFill>
                            <a:schemeClr val="tx1"/>
                          </a:solidFill>
                          <a:effectLst/>
                          <a:latin typeface="Comic Sans MS" pitchFamily="66" charset="0"/>
                          <a:ea typeface="Calibri" pitchFamily="34" charset="0"/>
                        </a:rPr>
                        <a:t>1.  Cool planet</a:t>
                      </a: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smtClean="0">
                          <a:ln>
                            <a:noFill/>
                          </a:ln>
                          <a:solidFill>
                            <a:schemeClr val="tx1"/>
                          </a:solidFill>
                          <a:effectLst/>
                          <a:latin typeface="Comic Sans MS" pitchFamily="66" charset="0"/>
                          <a:ea typeface="Calibri" pitchFamily="34" charset="0"/>
                        </a:rPr>
                        <a:t> 1.  Drought in Africa and Asia</a:t>
                      </a:r>
                    </a:p>
                  </a:txBody>
                  <a:tcPr marT="0" marB="0" horzOverflow="overflow">
                    <a:lnL>
                      <a:noFill/>
                    </a:lnL>
                    <a:lnR>
                      <a:noFill/>
                    </a:lnR>
                    <a:lnT>
                      <a:noFill/>
                    </a:lnT>
                    <a:lnB>
                      <a:noFill/>
                    </a:lnB>
                    <a:lnTlToBr>
                      <a:noFill/>
                    </a:lnTlToBr>
                    <a:lnBlToTr>
                      <a:noFill/>
                    </a:lnBlToTr>
                    <a:noFill/>
                  </a:tcPr>
                </a:tc>
              </a:tr>
              <a:tr h="234950">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smtClean="0">
                          <a:ln>
                            <a:noFill/>
                          </a:ln>
                          <a:solidFill>
                            <a:schemeClr val="tx1"/>
                          </a:solidFill>
                          <a:effectLst/>
                          <a:latin typeface="Comic Sans MS" pitchFamily="66" charset="0"/>
                          <a:ea typeface="Calibri" pitchFamily="34" charset="0"/>
                        </a:rPr>
                        <a:t>2.  Reduce or reverse sea ice melting</a:t>
                      </a: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2.  </a:t>
                      </a:r>
                      <a:r>
                        <a:rPr kumimoji="0" lang="en-US" sz="1400" b="1" i="0" u="none" strike="noStrike" cap="none" normalizeH="0" baseline="0" dirty="0" smtClean="0">
                          <a:ln>
                            <a:noFill/>
                          </a:ln>
                          <a:solidFill>
                            <a:schemeClr val="accent2"/>
                          </a:solidFill>
                          <a:effectLst/>
                          <a:latin typeface="Comic Sans MS" pitchFamily="66" charset="0"/>
                          <a:ea typeface="Calibri" pitchFamily="34" charset="0"/>
                        </a:rPr>
                        <a:t>Perturb ecology with more diffuse radiation</a:t>
                      </a:r>
                    </a:p>
                  </a:txBody>
                  <a:tcPr marT="0" marB="0" horzOverflow="overflow">
                    <a:lnL>
                      <a:noFill/>
                    </a:lnL>
                    <a:lnR>
                      <a:noFill/>
                    </a:lnR>
                    <a:lnT>
                      <a:noFill/>
                    </a:lnT>
                    <a:lnB>
                      <a:noFill/>
                    </a:lnB>
                    <a:lnTlToBr>
                      <a:noFill/>
                    </a:lnTlToBr>
                    <a:lnBlToTr>
                      <a:noFill/>
                    </a:lnBlToTr>
                    <a:noFill/>
                  </a:tcPr>
                </a:tc>
              </a:tr>
              <a:tr h="234950">
                <a:tc>
                  <a:txBody>
                    <a:bodyPr/>
                    <a:lstStyle/>
                    <a:p>
                      <a:pPr marL="227013" marR="0" lvl="0" indent="-227013"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3.  Reduce or reverse ice sheet melting</a:t>
                      </a: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3.  Ozone depletion</a:t>
                      </a:r>
                    </a:p>
                  </a:txBody>
                  <a:tcPr marT="0" marB="0" horzOverflow="overflow">
                    <a:lnL>
                      <a:noFill/>
                    </a:lnL>
                    <a:lnR>
                      <a:noFill/>
                    </a:lnR>
                    <a:lnT>
                      <a:noFill/>
                    </a:lnT>
                    <a:lnB>
                      <a:noFill/>
                    </a:lnB>
                    <a:lnTlToBr>
                      <a:noFill/>
                    </a:lnTlToBr>
                    <a:lnBlToTr>
                      <a:noFill/>
                    </a:lnBlToTr>
                    <a:noFill/>
                  </a:tcPr>
                </a:tc>
              </a:tr>
              <a:tr h="233363">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smtClean="0">
                          <a:ln>
                            <a:noFill/>
                          </a:ln>
                          <a:solidFill>
                            <a:schemeClr val="tx1"/>
                          </a:solidFill>
                          <a:effectLst/>
                          <a:latin typeface="Comic Sans MS" pitchFamily="66" charset="0"/>
                          <a:ea typeface="Calibri" pitchFamily="34" charset="0"/>
                        </a:rPr>
                        <a:t>4.  Reduce or reverse sea level rise</a:t>
                      </a: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4. </a:t>
                      </a:r>
                      <a:r>
                        <a:rPr kumimoji="0" lang="en-US" sz="1400" b="1" i="0" u="none" strike="noStrike" cap="none" normalizeH="0" baseline="0" dirty="0" smtClean="0">
                          <a:ln>
                            <a:noFill/>
                          </a:ln>
                          <a:solidFill>
                            <a:schemeClr val="accent2"/>
                          </a:solidFill>
                          <a:effectLst/>
                          <a:latin typeface="Comic Sans MS" pitchFamily="66" charset="0"/>
                          <a:ea typeface="Calibri" pitchFamily="34" charset="0"/>
                        </a:rPr>
                        <a:t> Continued ocean acidification</a:t>
                      </a:r>
                    </a:p>
                  </a:txBody>
                  <a:tcPr marT="0" marB="0" horzOverflow="overflow">
                    <a:lnL>
                      <a:noFill/>
                    </a:lnL>
                    <a:lnR>
                      <a:noFill/>
                    </a:lnR>
                    <a:lnT>
                      <a:noFill/>
                    </a:lnT>
                    <a:lnB>
                      <a:noFill/>
                    </a:lnB>
                    <a:lnTlToBr>
                      <a:noFill/>
                    </a:lnTlToBr>
                    <a:lnBlToTr>
                      <a:noFill/>
                    </a:lnBlToTr>
                    <a:noFill/>
                  </a:tcPr>
                </a:tc>
              </a:tr>
              <a:tr h="234950">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5.  </a:t>
                      </a:r>
                      <a:r>
                        <a:rPr kumimoji="0" lang="en-US" sz="1400" b="1" i="0" u="none" strike="noStrike" cap="none" normalizeH="0" baseline="0" dirty="0" smtClean="0">
                          <a:ln>
                            <a:noFill/>
                          </a:ln>
                          <a:solidFill>
                            <a:schemeClr val="accent2"/>
                          </a:solidFill>
                          <a:effectLst/>
                          <a:latin typeface="Comic Sans MS" pitchFamily="66" charset="0"/>
                          <a:ea typeface="Calibri" pitchFamily="34" charset="0"/>
                        </a:rPr>
                        <a:t>Increase plant productivity</a:t>
                      </a: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5.  Impacts on tropospheric chemistry</a:t>
                      </a:r>
                    </a:p>
                  </a:txBody>
                  <a:tcPr marT="0" marB="0" horzOverflow="overflow">
                    <a:lnL>
                      <a:noFill/>
                    </a:lnL>
                    <a:lnR>
                      <a:noFill/>
                    </a:lnR>
                    <a:lnT>
                      <a:noFill/>
                    </a:lnT>
                    <a:lnB>
                      <a:noFill/>
                    </a:lnB>
                    <a:lnTlToBr>
                      <a:noFill/>
                    </a:lnTlToBr>
                    <a:lnBlToTr>
                      <a:noFill/>
                    </a:lnBlToTr>
                    <a:noFill/>
                  </a:tcPr>
                </a:tc>
              </a:tr>
              <a:tr h="234950">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6.  Increase terrestrial CO</a:t>
                      </a:r>
                      <a:r>
                        <a:rPr kumimoji="0" lang="en-US" sz="1400" b="1" i="0" u="none" strike="noStrike" cap="none" normalizeH="0" baseline="-30000" dirty="0" smtClean="0">
                          <a:ln>
                            <a:noFill/>
                          </a:ln>
                          <a:solidFill>
                            <a:schemeClr val="tx1"/>
                          </a:solidFill>
                          <a:effectLst/>
                          <a:latin typeface="Comic Sans MS" pitchFamily="66" charset="0"/>
                          <a:ea typeface="Calibri" pitchFamily="34" charset="0"/>
                        </a:rPr>
                        <a:t>2</a:t>
                      </a: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sink</a:t>
                      </a: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smtClean="0">
                          <a:ln>
                            <a:noFill/>
                          </a:ln>
                          <a:solidFill>
                            <a:schemeClr val="tx1"/>
                          </a:solidFill>
                          <a:effectLst/>
                          <a:latin typeface="Comic Sans MS" pitchFamily="66" charset="0"/>
                          <a:ea typeface="Calibri" pitchFamily="34" charset="0"/>
                        </a:rPr>
                        <a:t> 6.  Whiter skies</a:t>
                      </a:r>
                    </a:p>
                  </a:txBody>
                  <a:tcPr marT="0" marB="0" horzOverflow="overflow">
                    <a:lnL>
                      <a:noFill/>
                    </a:lnL>
                    <a:lnR>
                      <a:noFill/>
                    </a:lnR>
                    <a:lnT>
                      <a:noFill/>
                    </a:lnT>
                    <a:lnB>
                      <a:noFill/>
                    </a:lnB>
                    <a:lnTlToBr>
                      <a:noFill/>
                    </a:lnTlToBr>
                    <a:lnBlToTr>
                      <a:noFill/>
                    </a:lnBlToTr>
                    <a:noFill/>
                  </a:tcPr>
                </a:tc>
              </a:tr>
              <a:tr h="234950">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ＭＳ Ｐゴシック" pitchFamily="34" charset="-128"/>
                        </a:rPr>
                        <a:t>7.  Beautiful red and yellow sunsets</a:t>
                      </a: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7.  </a:t>
                      </a:r>
                      <a:r>
                        <a:rPr kumimoji="0" lang="en-US" sz="1400" b="1" i="0" u="none" strike="noStrike" cap="none" normalizeH="0" baseline="0" dirty="0" smtClean="0">
                          <a:ln>
                            <a:noFill/>
                          </a:ln>
                          <a:solidFill>
                            <a:srgbClr val="CC0000"/>
                          </a:solidFill>
                          <a:effectLst/>
                          <a:latin typeface="Comic Sans MS" pitchFamily="66" charset="0"/>
                          <a:ea typeface="Calibri" pitchFamily="34" charset="0"/>
                        </a:rPr>
                        <a:t>Less solar electricity generation</a:t>
                      </a:r>
                    </a:p>
                  </a:txBody>
                  <a:tcPr marT="0" marB="0" horzOverflow="overflow">
                    <a:lnL>
                      <a:noFill/>
                    </a:lnL>
                    <a:lnR>
                      <a:noFill/>
                    </a:lnR>
                    <a:lnT>
                      <a:noFill/>
                    </a:lnT>
                    <a:lnB>
                      <a:noFill/>
                    </a:lnB>
                    <a:lnTlToBr>
                      <a:noFill/>
                    </a:lnTlToBr>
                    <a:lnBlToTr>
                      <a:noFill/>
                    </a:lnBlToTr>
                    <a:noFill/>
                  </a:tcPr>
                </a:tc>
              </a:tr>
              <a:tr h="233363">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ＭＳ Ｐゴシック" pitchFamily="34" charset="-128"/>
                        </a:rPr>
                        <a:t>8.  </a:t>
                      </a:r>
                      <a:r>
                        <a:rPr kumimoji="0" lang="en-US" sz="1400" b="1" i="0" u="none" strike="noStrike" cap="none" normalizeH="0" baseline="0" dirty="0" smtClean="0">
                          <a:ln>
                            <a:noFill/>
                          </a:ln>
                          <a:solidFill>
                            <a:srgbClr val="CC0000"/>
                          </a:solidFill>
                          <a:effectLst/>
                          <a:latin typeface="Comic Sans MS" pitchFamily="66" charset="0"/>
                          <a:ea typeface="ＭＳ Ｐゴシック" pitchFamily="34" charset="-128"/>
                        </a:rPr>
                        <a:t>Control of precipitation?</a:t>
                      </a: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8. </a:t>
                      </a:r>
                      <a:r>
                        <a:rPr kumimoji="0" lang="en-US" sz="1400" b="1" i="0" u="none" strike="noStrike" cap="none" normalizeH="0" baseline="0" dirty="0" smtClean="0">
                          <a:ln>
                            <a:noFill/>
                          </a:ln>
                          <a:solidFill>
                            <a:srgbClr val="CC0000"/>
                          </a:solidFill>
                          <a:effectLst/>
                          <a:latin typeface="Comic Sans MS" pitchFamily="66" charset="0"/>
                          <a:ea typeface="Calibri" pitchFamily="34" charset="0"/>
                        </a:rPr>
                        <a:t> Degrade passive solar heating</a:t>
                      </a:r>
                    </a:p>
                  </a:txBody>
                  <a:tcPr marT="0" marB="0" horzOverflow="overflow">
                    <a:lnL>
                      <a:noFill/>
                    </a:lnL>
                    <a:lnR>
                      <a:noFill/>
                    </a:lnR>
                    <a:lnT>
                      <a:noFill/>
                    </a:lnT>
                    <a:lnB>
                      <a:noFill/>
                    </a:lnB>
                    <a:lnTlToBr>
                      <a:noFill/>
                    </a:lnTlToBr>
                    <a:lnBlToTr>
                      <a:noFill/>
                    </a:lnBlToTr>
                    <a:noFill/>
                  </a:tcPr>
                </a:tc>
              </a:tr>
              <a:tr h="234950">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ＭＳ Ｐゴシック" pitchFamily="34" charset="-128"/>
                        </a:rPr>
                        <a:t>9.  </a:t>
                      </a:r>
                      <a:r>
                        <a:rPr kumimoji="0" lang="en-US" sz="1400" b="1" i="0" u="none" strike="noStrike" cap="none" normalizeH="0" baseline="0" dirty="0" smtClean="0">
                          <a:ln>
                            <a:noFill/>
                          </a:ln>
                          <a:solidFill>
                            <a:srgbClr val="CC0000"/>
                          </a:solidFill>
                          <a:effectLst/>
                          <a:latin typeface="Comic Sans MS" pitchFamily="66" charset="0"/>
                          <a:ea typeface="ＭＳ Ｐゴシック" pitchFamily="34" charset="-128"/>
                        </a:rPr>
                        <a:t>Unexpected benefits</a:t>
                      </a:r>
                      <a:endParaRPr kumimoji="0" lang="en-US" sz="1400" b="0" i="0" u="none" strike="noStrike" cap="none" normalizeH="0" baseline="0" dirty="0" smtClean="0">
                        <a:ln>
                          <a:noFill/>
                        </a:ln>
                        <a:solidFill>
                          <a:srgbClr val="CC0000"/>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9.  Rapid warming if stopped</a:t>
                      </a:r>
                    </a:p>
                  </a:txBody>
                  <a:tcPr marT="0" marB="0" horzOverflow="overflow">
                    <a:lnL>
                      <a:noFill/>
                    </a:lnL>
                    <a:lnR>
                      <a:noFill/>
                    </a:lnR>
                    <a:lnT>
                      <a:noFill/>
                    </a:lnT>
                    <a:lnB>
                      <a:noFill/>
                    </a:lnB>
                    <a:lnTlToBr>
                      <a:noFill/>
                    </a:lnTlToBr>
                    <a:lnBlToTr>
                      <a:noFill/>
                    </a:lnBlToTr>
                    <a:noFill/>
                  </a:tcPr>
                </a:tc>
              </a:tr>
              <a:tr h="234950">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10.  </a:t>
                      </a:r>
                      <a:r>
                        <a:rPr kumimoji="0" lang="en-US" sz="1400" b="1" i="0" u="none" strike="noStrike" cap="none" normalizeH="0" baseline="0" dirty="0" smtClean="0">
                          <a:ln>
                            <a:noFill/>
                          </a:ln>
                          <a:solidFill>
                            <a:srgbClr val="CC0000"/>
                          </a:solidFill>
                          <a:effectLst/>
                          <a:latin typeface="Comic Sans MS" pitchFamily="66" charset="0"/>
                          <a:ea typeface="Calibri" pitchFamily="34" charset="0"/>
                        </a:rPr>
                        <a:t>Cannot stop effects quickly</a:t>
                      </a:r>
                    </a:p>
                  </a:txBody>
                  <a:tcPr marT="0" marB="0" horzOverflow="overflow">
                    <a:lnL>
                      <a:noFill/>
                    </a:lnL>
                    <a:lnR>
                      <a:noFill/>
                    </a:lnR>
                    <a:lnT>
                      <a:noFill/>
                    </a:lnT>
                    <a:lnB>
                      <a:noFill/>
                    </a:lnB>
                    <a:lnTlToBr>
                      <a:noFill/>
                    </a:lnTlToBr>
                    <a:lnBlToTr>
                      <a:noFill/>
                    </a:lnBlToTr>
                    <a:noFill/>
                  </a:tcPr>
                </a:tc>
              </a:tr>
              <a:tr h="234950">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11.  </a:t>
                      </a:r>
                      <a:r>
                        <a:rPr kumimoji="0" lang="en-US" sz="1400" b="1" i="0" u="none" strike="noStrike" cap="none" normalizeH="0" baseline="0" dirty="0" smtClean="0">
                          <a:ln>
                            <a:noFill/>
                          </a:ln>
                          <a:solidFill>
                            <a:srgbClr val="CC0000"/>
                          </a:solidFill>
                          <a:effectLst/>
                          <a:latin typeface="Comic Sans MS" pitchFamily="66" charset="0"/>
                          <a:ea typeface="Calibri" pitchFamily="34" charset="0"/>
                        </a:rPr>
                        <a:t>Human error</a:t>
                      </a:r>
                    </a:p>
                  </a:txBody>
                  <a:tcPr marT="0" marB="0" horzOverflow="overflow">
                    <a:lnL>
                      <a:noFill/>
                    </a:lnL>
                    <a:lnR>
                      <a:noFill/>
                    </a:lnR>
                    <a:lnT>
                      <a:noFill/>
                    </a:lnT>
                    <a:lnB>
                      <a:noFill/>
                    </a:lnB>
                    <a:lnTlToBr>
                      <a:noFill/>
                    </a:lnTlToBr>
                    <a:lnBlToTr>
                      <a:noFill/>
                    </a:lnBlToTr>
                    <a:noFill/>
                  </a:tcPr>
                </a:tc>
              </a:tr>
              <a:tr h="233363">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12.  </a:t>
                      </a:r>
                      <a:r>
                        <a:rPr kumimoji="0" lang="en-US" sz="1400" b="1" i="0" u="none" strike="noStrike" cap="none" normalizeH="0" baseline="0" dirty="0" smtClean="0">
                          <a:ln>
                            <a:noFill/>
                          </a:ln>
                          <a:solidFill>
                            <a:srgbClr val="CC0000"/>
                          </a:solidFill>
                          <a:effectLst/>
                          <a:latin typeface="Comic Sans MS" pitchFamily="66" charset="0"/>
                          <a:ea typeface="Calibri" pitchFamily="34" charset="0"/>
                        </a:rPr>
                        <a:t>Unexpected consequences</a:t>
                      </a:r>
                    </a:p>
                  </a:txBody>
                  <a:tcPr marT="0" marB="0" horzOverflow="overflow">
                    <a:lnL>
                      <a:noFill/>
                    </a:lnL>
                    <a:lnR>
                      <a:noFill/>
                    </a:lnR>
                    <a:lnT>
                      <a:noFill/>
                    </a:lnT>
                    <a:lnB>
                      <a:noFill/>
                    </a:lnB>
                    <a:lnTlToBr>
                      <a:noFill/>
                    </a:lnTlToBr>
                    <a:lnBlToTr>
                      <a:noFill/>
                    </a:lnBlToTr>
                    <a:noFill/>
                  </a:tcPr>
                </a:tc>
              </a:tr>
              <a:tr h="234950">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13.  </a:t>
                      </a:r>
                      <a:r>
                        <a:rPr kumimoji="0" lang="en-US" sz="1400" b="1" i="0" u="none" strike="noStrike" cap="none" normalizeH="0" baseline="0" dirty="0" smtClean="0">
                          <a:ln>
                            <a:noFill/>
                          </a:ln>
                          <a:solidFill>
                            <a:srgbClr val="CC0000"/>
                          </a:solidFill>
                          <a:effectLst/>
                          <a:latin typeface="Comic Sans MS" pitchFamily="66" charset="0"/>
                          <a:ea typeface="Calibri" pitchFamily="34" charset="0"/>
                        </a:rPr>
                        <a:t>Commercial control</a:t>
                      </a:r>
                    </a:p>
                  </a:txBody>
                  <a:tcPr marT="0" marB="0" horzOverflow="overflow">
                    <a:lnL>
                      <a:noFill/>
                    </a:lnL>
                    <a:lnR>
                      <a:noFill/>
                    </a:lnR>
                    <a:lnT>
                      <a:noFill/>
                    </a:lnT>
                    <a:lnB>
                      <a:noFill/>
                    </a:lnB>
                    <a:lnTlToBr>
                      <a:noFill/>
                    </a:lnTlToBr>
                    <a:lnBlToTr>
                      <a:noFill/>
                    </a:lnBlToTr>
                    <a:noFill/>
                  </a:tcPr>
                </a:tc>
              </a:tr>
              <a:tr h="234950">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14. </a:t>
                      </a:r>
                      <a:r>
                        <a:rPr kumimoji="0" lang="en-US" sz="1400" b="1" i="0" u="none" strike="noStrike" cap="none" normalizeH="0" baseline="0" dirty="0" smtClean="0">
                          <a:ln>
                            <a:noFill/>
                          </a:ln>
                          <a:solidFill>
                            <a:srgbClr val="CC0000"/>
                          </a:solidFill>
                          <a:effectLst/>
                          <a:latin typeface="Comic Sans MS" pitchFamily="66" charset="0"/>
                          <a:ea typeface="Calibri" pitchFamily="34" charset="0"/>
                        </a:rPr>
                        <a:t> Military use of technology</a:t>
                      </a:r>
                    </a:p>
                  </a:txBody>
                  <a:tcPr marT="0" marB="0" horzOverflow="overflow">
                    <a:lnL>
                      <a:noFill/>
                    </a:lnL>
                    <a:lnR>
                      <a:noFill/>
                    </a:lnR>
                    <a:lnT>
                      <a:noFill/>
                    </a:lnT>
                    <a:lnB>
                      <a:noFill/>
                    </a:lnB>
                    <a:lnTlToBr>
                      <a:noFill/>
                    </a:lnTlToBr>
                    <a:lnBlToTr>
                      <a:noFill/>
                    </a:lnBlToTr>
                    <a:noFill/>
                  </a:tcPr>
                </a:tc>
              </a:tr>
              <a:tr h="234950">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15.  </a:t>
                      </a:r>
                      <a:r>
                        <a:rPr kumimoji="0" lang="en-US" sz="1400" b="1" i="0" u="none" strike="noStrike" kern="1200" cap="none" normalizeH="0" baseline="0" dirty="0" smtClean="0">
                          <a:ln>
                            <a:noFill/>
                          </a:ln>
                          <a:solidFill>
                            <a:srgbClr val="CC0000"/>
                          </a:solidFill>
                          <a:effectLst/>
                          <a:latin typeface="Comic Sans MS" pitchFamily="66" charset="0"/>
                          <a:ea typeface="Calibri" pitchFamily="34" charset="0"/>
                          <a:cs typeface="+mn-cs"/>
                        </a:rPr>
                        <a:t>Societal disruption, conflict between countries</a:t>
                      </a:r>
                    </a:p>
                  </a:txBody>
                  <a:tcPr marT="0" marB="0" horzOverflow="overflow">
                    <a:lnL>
                      <a:noFill/>
                    </a:lnL>
                    <a:lnR>
                      <a:noFill/>
                    </a:lnR>
                    <a:lnT>
                      <a:noFill/>
                    </a:lnT>
                    <a:lnB>
                      <a:noFill/>
                    </a:lnB>
                    <a:lnTlToBr>
                      <a:noFill/>
                    </a:lnTlToBr>
                    <a:lnBlToTr>
                      <a:noFill/>
                    </a:lnBlToTr>
                    <a:noFill/>
                  </a:tcPr>
                </a:tc>
              </a:tr>
              <a:tr h="234950">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16.  </a:t>
                      </a:r>
                      <a:r>
                        <a:rPr kumimoji="0" lang="en-US" sz="1400" b="1" i="0" u="none" strike="noStrike" cap="none" normalizeH="0" baseline="0" dirty="0" smtClean="0">
                          <a:ln>
                            <a:noFill/>
                          </a:ln>
                          <a:solidFill>
                            <a:srgbClr val="CC0000"/>
                          </a:solidFill>
                          <a:effectLst/>
                          <a:latin typeface="Comic Sans MS" pitchFamily="66" charset="0"/>
                          <a:ea typeface="Calibri" pitchFamily="34" charset="0"/>
                        </a:rPr>
                        <a:t>Conflicts with current treaties</a:t>
                      </a:r>
                    </a:p>
                  </a:txBody>
                  <a:tcPr marT="0" marB="0" horzOverflow="overflow">
                    <a:lnL>
                      <a:noFill/>
                    </a:lnL>
                    <a:lnR>
                      <a:noFill/>
                    </a:lnR>
                    <a:lnT>
                      <a:noFill/>
                    </a:lnT>
                    <a:lnB>
                      <a:noFill/>
                    </a:lnB>
                    <a:lnTlToBr>
                      <a:noFill/>
                    </a:lnTlToBr>
                    <a:lnBlToTr>
                      <a:noFill/>
                    </a:lnBlToTr>
                    <a:noFill/>
                  </a:tcPr>
                </a:tc>
              </a:tr>
              <a:tr h="233363">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17. </a:t>
                      </a:r>
                      <a:r>
                        <a:rPr kumimoji="0" lang="en-US" sz="1400" b="1" i="0" u="none" strike="noStrike" cap="none" normalizeH="0" baseline="0" dirty="0" smtClean="0">
                          <a:ln>
                            <a:noFill/>
                          </a:ln>
                          <a:solidFill>
                            <a:srgbClr val="CC0000"/>
                          </a:solidFill>
                          <a:effectLst/>
                          <a:latin typeface="Comic Sans MS" pitchFamily="66" charset="0"/>
                          <a:ea typeface="Calibri" pitchFamily="34" charset="0"/>
                        </a:rPr>
                        <a:t> Whose hand on the thermostat?</a:t>
                      </a:r>
                    </a:p>
                  </a:txBody>
                  <a:tcPr marT="0" marB="0" horzOverflow="overflow">
                    <a:lnL>
                      <a:noFill/>
                    </a:lnL>
                    <a:lnR>
                      <a:noFill/>
                    </a:lnR>
                    <a:lnT>
                      <a:noFill/>
                    </a:lnT>
                    <a:lnB>
                      <a:noFill/>
                    </a:lnB>
                    <a:lnTlToBr>
                      <a:noFill/>
                    </a:lnTlToBr>
                    <a:lnBlToTr>
                      <a:noFill/>
                    </a:lnBlToTr>
                    <a:noFill/>
                  </a:tcPr>
                </a:tc>
              </a:tr>
              <a:tr h="234950">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18.  </a:t>
                      </a:r>
                      <a:r>
                        <a:rPr kumimoji="0" lang="en-US" sz="1400" b="1" i="0" u="none" strike="noStrike" cap="none" normalizeH="0" baseline="0" dirty="0" smtClean="0">
                          <a:ln>
                            <a:noFill/>
                          </a:ln>
                          <a:solidFill>
                            <a:schemeClr val="accent2"/>
                          </a:solidFill>
                          <a:effectLst/>
                          <a:latin typeface="Comic Sans MS" pitchFamily="66" charset="0"/>
                          <a:ea typeface="Calibri" pitchFamily="34" charset="0"/>
                        </a:rPr>
                        <a:t>Effects on airplanes flying in stratosphere</a:t>
                      </a: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a:t>
                      </a:r>
                    </a:p>
                  </a:txBody>
                  <a:tcPr marT="0" marB="0" horzOverflow="overflow">
                    <a:lnL>
                      <a:noFill/>
                    </a:lnL>
                    <a:lnR>
                      <a:noFill/>
                    </a:lnR>
                    <a:lnT>
                      <a:noFill/>
                    </a:lnT>
                    <a:lnB>
                      <a:noFill/>
                    </a:lnB>
                    <a:lnTlToBr>
                      <a:noFill/>
                    </a:lnTlToBr>
                    <a:lnBlToTr>
                      <a:noFill/>
                    </a:lnBlToTr>
                    <a:noFill/>
                  </a:tcPr>
                </a:tc>
              </a:tr>
              <a:tr h="234950">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2"/>
                          </a:solidFill>
                          <a:effectLst/>
                          <a:latin typeface="Comic Sans MS" pitchFamily="66" charset="0"/>
                          <a:ea typeface="ＭＳ Ｐゴシック" pitchFamily="34" charset="-128"/>
                        </a:rPr>
                        <a:t>19.  </a:t>
                      </a:r>
                      <a:r>
                        <a:rPr kumimoji="0" lang="en-US" sz="1400" b="1" i="0" u="none" strike="noStrike" cap="none" normalizeH="0" baseline="0" dirty="0" smtClean="0">
                          <a:ln>
                            <a:noFill/>
                          </a:ln>
                          <a:solidFill>
                            <a:schemeClr val="accent2"/>
                          </a:solidFill>
                          <a:effectLst/>
                          <a:latin typeface="Comic Sans MS" pitchFamily="66" charset="0"/>
                          <a:ea typeface="ＭＳ Ｐゴシック" pitchFamily="34" charset="-128"/>
                        </a:rPr>
                        <a:t>Effects on electrical properties of atmosphere</a:t>
                      </a:r>
                      <a:r>
                        <a:rPr kumimoji="0" lang="en-US" sz="1400" b="0" i="0" u="none" strike="noStrike" cap="none" normalizeH="0" baseline="0" dirty="0" smtClean="0">
                          <a:ln>
                            <a:noFill/>
                          </a:ln>
                          <a:solidFill>
                            <a:schemeClr val="accent2"/>
                          </a:solidFill>
                          <a:effectLst/>
                          <a:latin typeface="Comic Sans MS" pitchFamily="66" charset="0"/>
                          <a:ea typeface="ＭＳ Ｐゴシック" pitchFamily="34" charset="-128"/>
                        </a:rPr>
                        <a:t> </a:t>
                      </a:r>
                    </a:p>
                  </a:txBody>
                  <a:tcPr marT="0" marB="0" horzOverflow="overflow">
                    <a:lnL>
                      <a:noFill/>
                    </a:lnL>
                    <a:lnR>
                      <a:noFill/>
                    </a:lnR>
                    <a:lnT>
                      <a:noFill/>
                    </a:lnT>
                    <a:lnB>
                      <a:noFill/>
                    </a:lnB>
                    <a:lnTlToBr>
                      <a:noFill/>
                    </a:lnTlToBr>
                    <a:lnBlToTr>
                      <a:noFill/>
                    </a:lnBlToTr>
                    <a:noFill/>
                  </a:tcPr>
                </a:tc>
              </a:tr>
              <a:tr h="234950">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20.  </a:t>
                      </a:r>
                      <a:r>
                        <a:rPr kumimoji="0" lang="en-US" sz="1400" b="1" i="0" u="none" strike="noStrike" cap="none" normalizeH="0" baseline="0" dirty="0" smtClean="0">
                          <a:ln>
                            <a:noFill/>
                          </a:ln>
                          <a:solidFill>
                            <a:schemeClr val="accent2"/>
                          </a:solidFill>
                          <a:effectLst/>
                          <a:latin typeface="Comic Sans MS" pitchFamily="66" charset="0"/>
                          <a:ea typeface="Calibri" pitchFamily="34" charset="0"/>
                        </a:rPr>
                        <a:t>Environmental impact of implementation</a:t>
                      </a:r>
                    </a:p>
                  </a:txBody>
                  <a:tcPr marT="0" marB="0" horzOverflow="overflow">
                    <a:lnL>
                      <a:noFill/>
                    </a:lnL>
                    <a:lnR>
                      <a:noFill/>
                    </a:lnR>
                    <a:lnT>
                      <a:noFill/>
                    </a:lnT>
                    <a:lnB>
                      <a:noFill/>
                    </a:lnB>
                    <a:lnTlToBr>
                      <a:noFill/>
                    </a:lnTlToBr>
                    <a:lnBlToTr>
                      <a:noFill/>
                    </a:lnBlToTr>
                    <a:noFill/>
                  </a:tcPr>
                </a:tc>
              </a:tr>
              <a:tr h="234950">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21.  </a:t>
                      </a:r>
                      <a:r>
                        <a:rPr kumimoji="0" lang="en-US" sz="1400" b="1" i="0" u="none" strike="noStrike" cap="none" normalizeH="0" baseline="0" dirty="0" smtClean="0">
                          <a:ln>
                            <a:noFill/>
                          </a:ln>
                          <a:solidFill>
                            <a:schemeClr val="accent2"/>
                          </a:solidFill>
                          <a:effectLst/>
                          <a:latin typeface="Comic Sans MS" pitchFamily="66" charset="0"/>
                          <a:ea typeface="Calibri" pitchFamily="34" charset="0"/>
                        </a:rPr>
                        <a:t>Degrade terrestrial optical astronomy</a:t>
                      </a:r>
                    </a:p>
                  </a:txBody>
                  <a:tcPr marT="0" marB="0" horzOverflow="overflow">
                    <a:lnL>
                      <a:noFill/>
                    </a:lnL>
                    <a:lnR>
                      <a:noFill/>
                    </a:lnR>
                    <a:lnT>
                      <a:noFill/>
                    </a:lnT>
                    <a:lnB>
                      <a:noFill/>
                    </a:lnB>
                    <a:lnTlToBr>
                      <a:noFill/>
                    </a:lnTlToBr>
                    <a:lnBlToTr>
                      <a:noFill/>
                    </a:lnBlToTr>
                    <a:noFill/>
                  </a:tcPr>
                </a:tc>
              </a:tr>
              <a:tr h="234950">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22.  </a:t>
                      </a:r>
                      <a:r>
                        <a:rPr kumimoji="0" lang="en-US" sz="1400" b="1" i="0" u="none" strike="noStrike" cap="none" normalizeH="0" baseline="0" dirty="0" smtClean="0">
                          <a:ln>
                            <a:noFill/>
                          </a:ln>
                          <a:solidFill>
                            <a:schemeClr val="accent2"/>
                          </a:solidFill>
                          <a:effectLst/>
                          <a:latin typeface="Comic Sans MS" pitchFamily="66" charset="0"/>
                          <a:ea typeface="Calibri" pitchFamily="34" charset="0"/>
                        </a:rPr>
                        <a:t>Affect stargazing</a:t>
                      </a:r>
                    </a:p>
                  </a:txBody>
                  <a:tcPr marT="0" marB="0" horzOverflow="overflow">
                    <a:lnL>
                      <a:noFill/>
                    </a:lnL>
                    <a:lnR>
                      <a:noFill/>
                    </a:lnR>
                    <a:lnT>
                      <a:noFill/>
                    </a:lnT>
                    <a:lnB>
                      <a:noFill/>
                    </a:lnB>
                    <a:lnTlToBr>
                      <a:noFill/>
                    </a:lnTlToBr>
                    <a:lnBlToTr>
                      <a:noFill/>
                    </a:lnBlToTr>
                    <a:noFill/>
                  </a:tcPr>
                </a:tc>
              </a:tr>
              <a:tr h="233363">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23.  </a:t>
                      </a:r>
                      <a:r>
                        <a:rPr kumimoji="0" lang="en-US" sz="1400" b="1" i="0" u="none" strike="noStrike" cap="none" normalizeH="0" baseline="0" dirty="0" smtClean="0">
                          <a:ln>
                            <a:noFill/>
                          </a:ln>
                          <a:solidFill>
                            <a:schemeClr val="accent2"/>
                          </a:solidFill>
                          <a:effectLst/>
                          <a:latin typeface="Comic Sans MS" pitchFamily="66" charset="0"/>
                          <a:ea typeface="Calibri" pitchFamily="34" charset="0"/>
                        </a:rPr>
                        <a:t>Affect satellite remote sensing</a:t>
                      </a:r>
                    </a:p>
                  </a:txBody>
                  <a:tcPr marT="0" marB="0" horzOverflow="overflow">
                    <a:lnL>
                      <a:noFill/>
                    </a:lnL>
                    <a:lnR>
                      <a:noFill/>
                    </a:lnR>
                    <a:lnT>
                      <a:noFill/>
                    </a:lnT>
                    <a:lnB>
                      <a:noFill/>
                    </a:lnB>
                    <a:lnTlToBr>
                      <a:noFill/>
                    </a:lnTlToBr>
                    <a:lnBlToTr>
                      <a:noFill/>
                    </a:lnBlToTr>
                    <a:noFill/>
                  </a:tcPr>
                </a:tc>
              </a:tr>
              <a:tr h="209550">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460375" marR="0" lvl="0" indent="-460375"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24.  </a:t>
                      </a:r>
                      <a:r>
                        <a:rPr kumimoji="0" lang="en-US" sz="1400" b="1" i="0" u="none" strike="noStrike" cap="none" normalizeH="0" baseline="0" dirty="0" smtClean="0">
                          <a:ln>
                            <a:noFill/>
                          </a:ln>
                          <a:solidFill>
                            <a:schemeClr val="accent2"/>
                          </a:solidFill>
                          <a:effectLst/>
                          <a:latin typeface="Comic Sans MS" pitchFamily="66" charset="0"/>
                          <a:ea typeface="Calibri" pitchFamily="34" charset="0"/>
                        </a:rPr>
                        <a:t>More sunburn</a:t>
                      </a:r>
                    </a:p>
                  </a:txBody>
                  <a:tcPr marT="0" marB="0" horzOverflow="overflow">
                    <a:lnL>
                      <a:noFill/>
                    </a:lnL>
                    <a:lnR>
                      <a:noFill/>
                    </a:lnR>
                    <a:lnT>
                      <a:noFill/>
                    </a:lnT>
                    <a:lnB>
                      <a:noFill/>
                    </a:lnB>
                    <a:lnTlToBr>
                      <a:noFill/>
                    </a:lnTlToBr>
                    <a:lnBlToTr>
                      <a:noFill/>
                    </a:lnBlToTr>
                    <a:noFill/>
                  </a:tcPr>
                </a:tc>
              </a:tr>
              <a:tr h="368300">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25.  </a:t>
                      </a:r>
                      <a:r>
                        <a:rPr kumimoji="0" lang="en-US" sz="1400" b="1" i="0" u="none" strike="noStrike" cap="none" normalizeH="0" baseline="0" dirty="0" smtClean="0">
                          <a:ln>
                            <a:noFill/>
                          </a:ln>
                          <a:solidFill>
                            <a:srgbClr val="CC0000"/>
                          </a:solidFill>
                          <a:effectLst/>
                          <a:latin typeface="Comic Sans MS" pitchFamily="66" charset="0"/>
                          <a:ea typeface="Calibri" pitchFamily="34" charset="0"/>
                        </a:rPr>
                        <a:t>Moral hazard – the prospect of it working would</a:t>
                      </a:r>
                    </a:p>
                    <a:p>
                      <a:pPr marL="0" marR="0" lvl="0" indent="0" algn="l" defTabSz="914400" rtl="0" eaLnBrk="1" fontAlgn="base" latinLnBrk="0" hangingPunct="1">
                        <a:lnSpc>
                          <a:spcPct val="100000"/>
                        </a:lnSpc>
                        <a:spcBef>
                          <a:spcPct val="0"/>
                        </a:spcBef>
                        <a:spcAft>
                          <a:spcPts val="500"/>
                        </a:spcAft>
                        <a:buClrTx/>
                        <a:buSzTx/>
                        <a:buFontTx/>
                        <a:buNone/>
                        <a:tabLst/>
                      </a:pPr>
                      <a:r>
                        <a:rPr kumimoji="0" lang="en-US" sz="1400" b="1" i="0" u="none" strike="noStrike" cap="none" normalizeH="0" baseline="0" dirty="0" smtClean="0">
                          <a:ln>
                            <a:noFill/>
                          </a:ln>
                          <a:solidFill>
                            <a:srgbClr val="CC0000"/>
                          </a:solidFill>
                          <a:effectLst/>
                          <a:latin typeface="Comic Sans MS" pitchFamily="66" charset="0"/>
                          <a:ea typeface="Calibri" pitchFamily="34" charset="0"/>
                        </a:rPr>
                        <a:t>      reduce drive for mitigation</a:t>
                      </a:r>
                    </a:p>
                  </a:txBody>
                  <a:tcPr marT="0" marB="0" horzOverflow="overflow">
                    <a:lnL>
                      <a:noFill/>
                    </a:lnL>
                    <a:lnR>
                      <a:noFill/>
                    </a:lnR>
                    <a:lnT>
                      <a:noFill/>
                    </a:lnT>
                    <a:lnB>
                      <a:noFill/>
                    </a:lnB>
                    <a:lnTlToBr>
                      <a:noFill/>
                    </a:lnTlToBr>
                    <a:lnBlToTr>
                      <a:noFill/>
                    </a:lnBlToTr>
                    <a:solidFill>
                      <a:srgbClr val="99CCFF"/>
                    </a:solidFill>
                  </a:tcPr>
                </a:tc>
              </a:tr>
              <a:tr h="234950">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26.  </a:t>
                      </a:r>
                      <a:r>
                        <a:rPr kumimoji="0" lang="en-US" sz="1400" b="1" i="0" u="none" strike="noStrike" cap="none" normalizeH="0" baseline="0" dirty="0" smtClean="0">
                          <a:ln>
                            <a:noFill/>
                          </a:ln>
                          <a:solidFill>
                            <a:srgbClr val="CC0000"/>
                          </a:solidFill>
                          <a:effectLst/>
                          <a:latin typeface="Comic Sans MS" pitchFamily="66" charset="0"/>
                          <a:ea typeface="Calibri" pitchFamily="34" charset="0"/>
                        </a:rPr>
                        <a:t>Moral authority – do we have the right to do this?</a:t>
                      </a:r>
                    </a:p>
                  </a:txBody>
                  <a:tcPr marT="0" marB="0" horzOverflow="overflow">
                    <a:lnL>
                      <a:noFill/>
                    </a:lnL>
                    <a:lnR>
                      <a:noFill/>
                    </a:lnR>
                    <a:lnT>
                      <a:noFill/>
                    </a:lnT>
                    <a:lnB>
                      <a:noFill/>
                    </a:lnB>
                    <a:lnTlToBr>
                      <a:noFill/>
                    </a:lnTlToBr>
                    <a:lnBlToTr>
                      <a:noFill/>
                    </a:lnBlToTr>
                    <a:solidFill>
                      <a:srgbClr val="99CCFF"/>
                    </a:solidFill>
                  </a:tcPr>
                </a:tc>
              </a:tr>
            </a:tbl>
          </a:graphicData>
        </a:graphic>
      </p:graphicFrame>
      <p:sp>
        <p:nvSpPr>
          <p:cNvPr id="194617" name="TextBox 6"/>
          <p:cNvSpPr txBox="1">
            <a:spLocks noChangeArrowheads="1"/>
          </p:cNvSpPr>
          <p:nvPr/>
        </p:nvSpPr>
        <p:spPr bwMode="auto">
          <a:xfrm>
            <a:off x="1160463" y="3787775"/>
            <a:ext cx="1228725" cy="1554163"/>
          </a:xfrm>
          <a:prstGeom prst="rect">
            <a:avLst/>
          </a:prstGeom>
          <a:noFill/>
          <a:ln w="28575">
            <a:solidFill>
              <a:schemeClr val="tx1"/>
            </a:solidFill>
            <a:miter lim="800000"/>
            <a:headEnd/>
            <a:tailEnd/>
          </a:ln>
        </p:spPr>
        <p:txBody>
          <a:bodyPr>
            <a:spAutoFit/>
          </a:bodyPr>
          <a:lstStyle/>
          <a:p>
            <a:pPr algn="ctr">
              <a:spcAft>
                <a:spcPts val="600"/>
              </a:spcAft>
            </a:pPr>
            <a:r>
              <a:rPr lang="en-US" sz="2000" b="1" u="sng">
                <a:solidFill>
                  <a:srgbClr val="009900"/>
                </a:solidFill>
              </a:rPr>
              <a:t>IPCC</a:t>
            </a:r>
          </a:p>
          <a:p>
            <a:pPr>
              <a:spcAft>
                <a:spcPts val="600"/>
              </a:spcAft>
            </a:pPr>
            <a:r>
              <a:rPr lang="en-US" sz="2000" b="1"/>
              <a:t>WG I</a:t>
            </a:r>
          </a:p>
          <a:p>
            <a:pPr>
              <a:spcAft>
                <a:spcPts val="600"/>
              </a:spcAft>
            </a:pPr>
            <a:r>
              <a:rPr lang="en-US" sz="2000" b="1">
                <a:solidFill>
                  <a:schemeClr val="accent2"/>
                </a:solidFill>
              </a:rPr>
              <a:t>WG II</a:t>
            </a:r>
          </a:p>
          <a:p>
            <a:pPr>
              <a:spcAft>
                <a:spcPts val="600"/>
              </a:spcAft>
            </a:pPr>
            <a:r>
              <a:rPr lang="en-US" sz="2000" b="1">
                <a:solidFill>
                  <a:srgbClr val="CC0000"/>
                </a:solidFill>
              </a:rPr>
              <a:t>WG III</a:t>
            </a:r>
          </a:p>
        </p:txBody>
      </p:sp>
      <p:sp>
        <p:nvSpPr>
          <p:cNvPr id="5" name="Text Box 80"/>
          <p:cNvSpPr txBox="1">
            <a:spLocks noChangeArrowheads="1"/>
          </p:cNvSpPr>
          <p:nvPr/>
        </p:nvSpPr>
        <p:spPr bwMode="auto">
          <a:xfrm>
            <a:off x="1714500" y="-20638"/>
            <a:ext cx="5502275" cy="396876"/>
          </a:xfrm>
          <a:prstGeom prst="rect">
            <a:avLst/>
          </a:prstGeom>
          <a:noFill/>
          <a:ln w="38100">
            <a:noFill/>
            <a:miter lim="800000"/>
            <a:headEnd/>
            <a:tailEnd type="none" w="lg" len="lg"/>
          </a:ln>
          <a:effectLst/>
        </p:spPr>
        <p:txBody>
          <a:bodyPr>
            <a:spAutoFit/>
          </a:bodyPr>
          <a:lstStyle/>
          <a:p>
            <a:pPr algn="ctr">
              <a:spcBef>
                <a:spcPct val="50000"/>
              </a:spcBef>
              <a:defRPr/>
            </a:pPr>
            <a:r>
              <a:rPr lang="en-US" sz="2000" b="1" u="sng" dirty="0">
                <a:solidFill>
                  <a:schemeClr val="accent6"/>
                </a:solidFill>
                <a:ea typeface="+mn-ea"/>
              </a:rPr>
              <a:t>Stratospheric Geoengineering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796017" y="0"/>
            <a:ext cx="7537450" cy="5708650"/>
            <a:chOff x="766989" y="102961"/>
            <a:chExt cx="7537450" cy="5708650"/>
          </a:xfrm>
        </p:grpSpPr>
        <p:pic>
          <p:nvPicPr>
            <p:cNvPr id="1026" name="Picture 2"/>
            <p:cNvPicPr>
              <a:picLocks noChangeAspect="1" noChangeArrowheads="1"/>
            </p:cNvPicPr>
            <p:nvPr/>
          </p:nvPicPr>
          <p:blipFill>
            <a:blip r:embed="rId3" cstate="print"/>
            <a:srcRect/>
            <a:stretch>
              <a:fillRect/>
            </a:stretch>
          </p:blipFill>
          <p:spPr bwMode="auto">
            <a:xfrm>
              <a:off x="766989" y="102961"/>
              <a:ext cx="7537450" cy="5708650"/>
            </a:xfrm>
            <a:prstGeom prst="rect">
              <a:avLst/>
            </a:prstGeom>
            <a:noFill/>
            <a:ln w="9525">
              <a:noFill/>
              <a:miter lim="800000"/>
              <a:headEnd/>
              <a:tailEnd/>
            </a:ln>
          </p:spPr>
        </p:pic>
        <p:sp>
          <p:nvSpPr>
            <p:cNvPr id="3" name="TextBox 2"/>
            <p:cNvSpPr txBox="1"/>
            <p:nvPr/>
          </p:nvSpPr>
          <p:spPr>
            <a:xfrm>
              <a:off x="1233714" y="4230913"/>
              <a:ext cx="6291943" cy="830997"/>
            </a:xfrm>
            <a:prstGeom prst="rect">
              <a:avLst/>
            </a:prstGeom>
            <a:solidFill>
              <a:schemeClr val="bg1"/>
            </a:solidFill>
          </p:spPr>
          <p:txBody>
            <a:bodyPr wrap="square" rtlCol="0">
              <a:spAutoFit/>
            </a:bodyPr>
            <a:lstStyle/>
            <a:p>
              <a:pPr algn="ctr"/>
              <a:r>
                <a:rPr lang="en-US" dirty="0" smtClean="0"/>
                <a:t>Released February 14, 2015</a:t>
              </a:r>
            </a:p>
            <a:p>
              <a:pPr algn="ctr"/>
              <a:endParaRPr lang="en-US" dirty="0"/>
            </a:p>
          </p:txBody>
        </p:sp>
      </p:grpSp>
      <p:sp>
        <p:nvSpPr>
          <p:cNvPr id="5" name="TextBox 4"/>
          <p:cNvSpPr txBox="1"/>
          <p:nvPr/>
        </p:nvSpPr>
        <p:spPr>
          <a:xfrm>
            <a:off x="1" y="5794774"/>
            <a:ext cx="9144000" cy="1015663"/>
          </a:xfrm>
          <a:prstGeom prst="rect">
            <a:avLst/>
          </a:prstGeom>
          <a:solidFill>
            <a:schemeClr val="bg1"/>
          </a:solidFill>
        </p:spPr>
        <p:txBody>
          <a:bodyPr wrap="square" rtlCol="0">
            <a:spAutoFit/>
          </a:bodyPr>
          <a:lstStyle/>
          <a:p>
            <a:r>
              <a:rPr lang="en-US" sz="2000" dirty="0" smtClean="0"/>
              <a:t>Sponsors: U.S. National Academy of Sciences, U.S. intelligence community, National Aeronautics and Space Administration, National Oceanic and Atmospheric Administration, and U.S. Department of Energy </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745671" y="305254"/>
            <a:ext cx="7594600" cy="56959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742950" y="325211"/>
            <a:ext cx="7556500" cy="567055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806450" y="371929"/>
            <a:ext cx="7531100" cy="5664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794203" y="360589"/>
            <a:ext cx="7512050" cy="56578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cstate="print"/>
          <a:srcRect b="48573"/>
          <a:stretch>
            <a:fillRect/>
          </a:stretch>
        </p:blipFill>
        <p:spPr bwMode="auto">
          <a:xfrm>
            <a:off x="381000" y="228600"/>
            <a:ext cx="8305800" cy="5638800"/>
          </a:xfrm>
          <a:prstGeom prst="rect">
            <a:avLst/>
          </a:prstGeom>
          <a:noFill/>
          <a:ln w="38100">
            <a:noFill/>
            <a:miter lim="800000"/>
            <a:headEnd/>
            <a:tailEnd type="none" w="lg" len="lg"/>
          </a:ln>
        </p:spPr>
      </p:pic>
      <p:sp>
        <p:nvSpPr>
          <p:cNvPr id="30723" name="Text Box 3"/>
          <p:cNvSpPr txBox="1">
            <a:spLocks noChangeArrowheads="1"/>
          </p:cNvSpPr>
          <p:nvPr/>
        </p:nvSpPr>
        <p:spPr bwMode="auto">
          <a:xfrm>
            <a:off x="304800" y="5875338"/>
            <a:ext cx="8610600" cy="336550"/>
          </a:xfrm>
          <a:prstGeom prst="rect">
            <a:avLst/>
          </a:prstGeom>
          <a:noFill/>
          <a:ln w="38100">
            <a:noFill/>
            <a:miter lim="800000"/>
            <a:headEnd/>
            <a:tailEnd type="none" w="lg" len="lg"/>
          </a:ln>
        </p:spPr>
        <p:txBody>
          <a:bodyPr>
            <a:spAutoFit/>
          </a:bodyPr>
          <a:lstStyle/>
          <a:p>
            <a:pPr algn="ctr" eaLnBrk="0" hangingPunct="0">
              <a:spcBef>
                <a:spcPct val="50000"/>
              </a:spcBef>
            </a:pPr>
            <a:r>
              <a:rPr lang="en-US" sz="1600"/>
              <a:t>IPCC AR4 Simulations  (from 13 different climate models from around the world)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806450" y="327027"/>
            <a:ext cx="7531100" cy="56959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774247" y="328386"/>
            <a:ext cx="7537450" cy="5664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809625" y="303439"/>
            <a:ext cx="7524750" cy="56705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6183" name="Group 71"/>
          <p:cNvGraphicFramePr>
            <a:graphicFrameLocks noGrp="1"/>
          </p:cNvGraphicFramePr>
          <p:nvPr/>
        </p:nvGraphicFramePr>
        <p:xfrm>
          <a:off x="168275" y="174625"/>
          <a:ext cx="8975725" cy="6676488"/>
        </p:xfrm>
        <a:graphic>
          <a:graphicData uri="http://schemas.openxmlformats.org/drawingml/2006/table">
            <a:tbl>
              <a:tblPr/>
              <a:tblGrid>
                <a:gridCol w="3771900"/>
                <a:gridCol w="5203825"/>
              </a:tblGrid>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a:t>
                      </a:r>
                      <a:r>
                        <a:rPr kumimoji="0" lang="en-US" sz="1400" b="1" i="0" u="sng" strike="noStrike" cap="none" normalizeH="0" baseline="0" dirty="0" smtClean="0">
                          <a:ln>
                            <a:noFill/>
                          </a:ln>
                          <a:solidFill>
                            <a:schemeClr val="tx1"/>
                          </a:solidFill>
                          <a:effectLst/>
                          <a:latin typeface="Comic Sans MS" pitchFamily="66" charset="0"/>
                          <a:ea typeface="Calibri" pitchFamily="34" charset="0"/>
                        </a:rPr>
                        <a:t>Benefits</a:t>
                      </a:r>
                      <a:endParaRPr kumimoji="0" lang="en-US" sz="1400" b="0" i="0" u="sng" strike="noStrike" cap="none" normalizeH="0" baseline="0" dirty="0" smtClean="0">
                        <a:ln>
                          <a:noFill/>
                        </a:ln>
                        <a:solidFill>
                          <a:schemeClr val="tx1"/>
                        </a:solidFill>
                        <a:effectLst/>
                        <a:latin typeface="Comic Sans MS" pitchFamily="66" charset="0"/>
                        <a:ea typeface="Calibri" pitchFamily="34" charset="0"/>
                      </a:endParaRP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omic Sans MS" pitchFamily="66" charset="0"/>
                          <a:ea typeface="Calibri" pitchFamily="34" charset="0"/>
                        </a:rPr>
                        <a:t>                                        </a:t>
                      </a:r>
                      <a:r>
                        <a:rPr kumimoji="0" lang="en-US" sz="1400" b="1" i="0" u="sng" strike="noStrike" cap="none" normalizeH="0" baseline="0" smtClean="0">
                          <a:ln>
                            <a:noFill/>
                          </a:ln>
                          <a:solidFill>
                            <a:schemeClr val="tx1"/>
                          </a:solidFill>
                          <a:effectLst/>
                          <a:latin typeface="Comic Sans MS" pitchFamily="66" charset="0"/>
                          <a:ea typeface="Calibri" pitchFamily="34" charset="0"/>
                        </a:rPr>
                        <a:t>Risks</a:t>
                      </a:r>
                      <a:endParaRPr kumimoji="0" lang="en-US" sz="1400" b="0" i="0" u="sng" strike="noStrike" cap="none" normalizeH="0" baseline="0" smtClean="0">
                        <a:ln>
                          <a:noFill/>
                        </a:ln>
                        <a:solidFill>
                          <a:schemeClr val="tx1"/>
                        </a:solidFill>
                        <a:effectLst/>
                        <a:latin typeface="Comic Sans MS" pitchFamily="66" charset="0"/>
                        <a:ea typeface="Calibri" pitchFamily="34" charset="0"/>
                      </a:endParaRPr>
                    </a:p>
                  </a:txBody>
                  <a:tcPr marT="45718" marB="45718" horzOverflow="overflow">
                    <a:lnL>
                      <a:noFill/>
                    </a:lnL>
                    <a:lnR>
                      <a:noFill/>
                    </a:lnR>
                    <a:lnT>
                      <a:noFill/>
                    </a:lnT>
                    <a:lnB>
                      <a:noFill/>
                    </a:lnB>
                    <a:lnTlToBr>
                      <a:noFill/>
                    </a:lnTlToBr>
                    <a:lnBlToTr>
                      <a:noFill/>
                    </a:lnBlToTr>
                    <a:noFill/>
                  </a:tcPr>
                </a:tc>
              </a:tr>
              <a:tr h="228388">
                <a:tc rowSpan="6">
                  <a:txBody>
                    <a:bodyPr/>
                    <a:lstStyle/>
                    <a:p>
                      <a:pPr marL="347663" marR="0" lvl="0" indent="-347663"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a:t>
                      </a:r>
                      <a:r>
                        <a:rPr kumimoji="0" lang="en-US" sz="1400" b="1" i="0" u="none" strike="noStrike" kern="1200" cap="none" normalizeH="0" baseline="0" dirty="0" smtClean="0">
                          <a:ln>
                            <a:noFill/>
                          </a:ln>
                          <a:solidFill>
                            <a:schemeClr val="tx1"/>
                          </a:solidFill>
                          <a:effectLst/>
                          <a:latin typeface="Comic Sans MS" pitchFamily="66" charset="0"/>
                          <a:ea typeface="Calibri" pitchFamily="34" charset="0"/>
                          <a:cs typeface="+mn-cs"/>
                        </a:rPr>
                        <a:t> Reduce surface air temperatures, which could reduce or reverse negative impacts of global warming, including floods, droughts, stronger storms, sea ice melting, land-based ice sheet melting, and sea level rise</a:t>
                      </a: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1.  Drought in Africa and Asia</a:t>
                      </a:r>
                    </a:p>
                  </a:txBody>
                  <a:tcPr marT="0" marB="0" horzOverflow="overflow">
                    <a:lnL>
                      <a:noFill/>
                    </a:lnL>
                    <a:lnR>
                      <a:noFill/>
                    </a:lnR>
                    <a:lnT>
                      <a:noFill/>
                    </a:lnT>
                    <a:lnB>
                      <a:noFill/>
                    </a:lnB>
                    <a:lnTlToBr>
                      <a:noFill/>
                    </a:lnTlToBr>
                    <a:lnBlToTr>
                      <a:noFill/>
                    </a:lnBlToTr>
                    <a:noFill/>
                  </a:tcPr>
                </a:tc>
              </a:tr>
              <a:tr h="228388">
                <a:tc vMerge="1">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Comic Sans MS" pitchFamily="66" charset="0"/>
                        <a:ea typeface="Calibri" pitchFamily="34" charset="0"/>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2.  Perturb ecology with more diffuse radiation</a:t>
                      </a:r>
                    </a:p>
                  </a:txBody>
                  <a:tcPr marT="0" marB="0" horzOverflow="overflow">
                    <a:lnL>
                      <a:noFill/>
                    </a:lnL>
                    <a:lnR>
                      <a:noFill/>
                    </a:lnR>
                    <a:lnT>
                      <a:noFill/>
                    </a:lnT>
                    <a:lnB>
                      <a:noFill/>
                    </a:lnB>
                    <a:lnTlToBr>
                      <a:noFill/>
                    </a:lnTlToBr>
                    <a:lnBlToTr>
                      <a:noFill/>
                    </a:lnBlToTr>
                    <a:noFill/>
                  </a:tcPr>
                </a:tc>
              </a:tr>
              <a:tr h="228388">
                <a:tc vMerge="1">
                  <a:txBody>
                    <a:bodyPr/>
                    <a:lstStyle/>
                    <a:p>
                      <a:pPr marL="227013" marR="0" lvl="0" indent="-227013" algn="l" defTabSz="914400" rtl="0" eaLnBrk="1" fontAlgn="base" latinLnBrk="0" hangingPunct="1">
                        <a:lnSpc>
                          <a:spcPct val="100000"/>
                        </a:lnSpc>
                        <a:spcBef>
                          <a:spcPts val="5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Comic Sans MS" pitchFamily="66" charset="0"/>
                        <a:ea typeface="Calibri" pitchFamily="34" charset="0"/>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3.  Ozone depletion</a:t>
                      </a:r>
                    </a:p>
                  </a:txBody>
                  <a:tcPr marT="0" marB="0" horzOverflow="overflow">
                    <a:lnL>
                      <a:noFill/>
                    </a:lnL>
                    <a:lnR>
                      <a:noFill/>
                    </a:lnR>
                    <a:lnT>
                      <a:noFill/>
                    </a:lnT>
                    <a:lnB>
                      <a:noFill/>
                    </a:lnB>
                    <a:lnTlToBr>
                      <a:noFill/>
                    </a:lnTlToBr>
                    <a:lnBlToTr>
                      <a:noFill/>
                    </a:lnBlToTr>
                    <a:noFill/>
                  </a:tcPr>
                </a:tc>
              </a:tr>
              <a:tr h="228388">
                <a:tc vMerge="1">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Comic Sans MS" pitchFamily="66" charset="0"/>
                        <a:ea typeface="Calibri" pitchFamily="34" charset="0"/>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4.  Continued ocean acidification</a:t>
                      </a:r>
                    </a:p>
                  </a:txBody>
                  <a:tcPr marT="0" marB="0" horzOverflow="overflow">
                    <a:lnL>
                      <a:noFill/>
                    </a:lnL>
                    <a:lnR>
                      <a:noFill/>
                    </a:lnR>
                    <a:lnT>
                      <a:noFill/>
                    </a:lnT>
                    <a:lnB>
                      <a:noFill/>
                    </a:lnB>
                    <a:lnTlToBr>
                      <a:noFill/>
                    </a:lnTlToBr>
                    <a:lnBlToTr>
                      <a:noFill/>
                    </a:lnBlToTr>
                    <a:noFill/>
                  </a:tcPr>
                </a:tc>
              </a:tr>
              <a:tr h="228388">
                <a:tc vMerge="1">
                  <a:txBody>
                    <a:bodyPr/>
                    <a:lstStyle/>
                    <a:p>
                      <a:endParaRPr lang="en-US"/>
                    </a:p>
                  </a:txBody>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5.  Will not stop ice sheets from melting</a:t>
                      </a:r>
                    </a:p>
                  </a:txBody>
                  <a:tcPr marT="0" marB="0" horzOverflow="overflow">
                    <a:lnL>
                      <a:noFill/>
                    </a:lnL>
                    <a:lnR>
                      <a:noFill/>
                    </a:lnR>
                    <a:lnT>
                      <a:noFill/>
                    </a:lnT>
                    <a:lnB>
                      <a:noFill/>
                    </a:lnB>
                    <a:lnTlToBr>
                      <a:noFill/>
                    </a:lnTlToBr>
                    <a:lnBlToTr>
                      <a:noFill/>
                    </a:lnBlToTr>
                    <a:noFill/>
                  </a:tcPr>
                </a:tc>
              </a:tr>
              <a:tr h="228388">
                <a:tc vMerge="1">
                  <a:txBody>
                    <a:bodyPr/>
                    <a:lstStyle/>
                    <a:p>
                      <a:endParaRPr lang="en-US"/>
                    </a:p>
                  </a:txBody>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6.  Impacts on tropospheric chemistry</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  Increase plant productivity</a:t>
                      </a: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7.  Whiter skies</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3.  Increase terrestrial CO</a:t>
                      </a:r>
                      <a:r>
                        <a:rPr kumimoji="0" lang="en-US" sz="1400" b="1" i="0" u="none" strike="noStrike" cap="none" normalizeH="0" baseline="-30000" dirty="0" smtClean="0">
                          <a:ln>
                            <a:noFill/>
                          </a:ln>
                          <a:solidFill>
                            <a:schemeClr val="tx1"/>
                          </a:solidFill>
                          <a:effectLst/>
                          <a:latin typeface="Comic Sans MS" pitchFamily="66" charset="0"/>
                          <a:ea typeface="Calibri" pitchFamily="34" charset="0"/>
                        </a:rPr>
                        <a:t>2</a:t>
                      </a: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sink</a:t>
                      </a: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8.  Less solar electricity generation</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ＭＳ Ｐゴシック" pitchFamily="34" charset="-128"/>
                        </a:rPr>
                        <a:t>4.  Beautiful red and yellow sunsets</a:t>
                      </a: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9.  Degrade passive solar heating</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ＭＳ Ｐゴシック" pitchFamily="34" charset="-128"/>
                        </a:rPr>
                        <a:t>5.  Unexpected benefits</a:t>
                      </a:r>
                      <a:endParaRPr kumimoji="0" lang="en-US" sz="1400" b="0" i="0" u="none" strike="noStrike" cap="none" normalizeH="0" baseline="0" dirty="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solidFill>
                      <a:srgbClr val="FFCC00"/>
                    </a:solid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10.  Rapid warming if stopped</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endParaRPr kumimoji="0" lang="en-US" sz="1400" b="0" i="0" u="none" strike="noStrike" cap="none" normalizeH="0" baseline="0" dirty="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11.  Cannot stop effects quickly</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12.  Human error</a:t>
                      </a:r>
                    </a:p>
                  </a:txBody>
                  <a:tcPr marT="0" marB="0" horzOverflow="overflow">
                    <a:lnL>
                      <a:noFill/>
                    </a:lnL>
                    <a:lnR>
                      <a:noFill/>
                    </a:lnR>
                    <a:lnT>
                      <a:noFill/>
                    </a:lnT>
                    <a:lnB>
                      <a:noFill/>
                    </a:lnB>
                    <a:lnTlToBr>
                      <a:noFill/>
                    </a:lnTlToBr>
                    <a:lnBlToTr>
                      <a:noFill/>
                    </a:lnBlToTr>
                    <a:solidFill>
                      <a:srgbClr val="FFCC00"/>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13.  Unexpected consequences</a:t>
                      </a:r>
                    </a:p>
                  </a:txBody>
                  <a:tcPr marT="0" marB="0" horzOverflow="overflow">
                    <a:lnL>
                      <a:noFill/>
                    </a:lnL>
                    <a:lnR>
                      <a:noFill/>
                    </a:lnR>
                    <a:lnT>
                      <a:noFill/>
                    </a:lnT>
                    <a:lnB>
                      <a:noFill/>
                    </a:lnB>
                    <a:lnTlToBr>
                      <a:noFill/>
                    </a:lnTlToBr>
                    <a:lnBlToTr>
                      <a:noFill/>
                    </a:lnBlToTr>
                    <a:solidFill>
                      <a:srgbClr val="FFCC00"/>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14.  Commercial control</a:t>
                      </a:r>
                    </a:p>
                  </a:txBody>
                  <a:tcPr marT="0" marB="0" horzOverflow="overflow">
                    <a:lnL>
                      <a:noFill/>
                    </a:lnL>
                    <a:lnR>
                      <a:noFill/>
                    </a:lnR>
                    <a:lnT>
                      <a:noFill/>
                    </a:lnT>
                    <a:lnB>
                      <a:noFill/>
                    </a:lnB>
                    <a:lnTlToBr>
                      <a:noFill/>
                    </a:lnTlToBr>
                    <a:lnBlToTr>
                      <a:noFill/>
                    </a:lnBlToTr>
                    <a:solidFill>
                      <a:srgbClr val="FFCC00"/>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15.  Military use of technology</a:t>
                      </a:r>
                    </a:p>
                  </a:txBody>
                  <a:tcPr marT="0" marB="0" horzOverflow="overflow">
                    <a:lnL>
                      <a:noFill/>
                    </a:lnL>
                    <a:lnR>
                      <a:noFill/>
                    </a:lnR>
                    <a:lnT>
                      <a:noFill/>
                    </a:lnT>
                    <a:lnB>
                      <a:noFill/>
                    </a:lnB>
                    <a:lnTlToBr>
                      <a:noFill/>
                    </a:lnTlToBr>
                    <a:lnBlToTr>
                      <a:noFill/>
                    </a:lnBlToTr>
                    <a:solidFill>
                      <a:srgbClr val="FFCC00"/>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16.  </a:t>
                      </a:r>
                      <a:r>
                        <a:rPr kumimoji="0" lang="en-US" sz="1400" b="1" i="0" u="none" strike="noStrike" kern="1200" cap="none" normalizeH="0" baseline="0" dirty="0" smtClean="0">
                          <a:ln>
                            <a:noFill/>
                          </a:ln>
                          <a:solidFill>
                            <a:schemeClr val="tx1"/>
                          </a:solidFill>
                          <a:effectLst/>
                          <a:latin typeface="Comic Sans MS" pitchFamily="66" charset="0"/>
                          <a:ea typeface="Calibri" pitchFamily="34" charset="0"/>
                          <a:cs typeface="+mn-cs"/>
                        </a:rPr>
                        <a:t>Societal disruption, conflict between countries</a:t>
                      </a:r>
                    </a:p>
                  </a:txBody>
                  <a:tcPr marT="0" marB="0" horzOverflow="overflow">
                    <a:lnL>
                      <a:noFill/>
                    </a:lnL>
                    <a:lnR>
                      <a:noFill/>
                    </a:lnR>
                    <a:lnT>
                      <a:noFill/>
                    </a:lnT>
                    <a:lnB>
                      <a:noFill/>
                    </a:lnB>
                    <a:lnTlToBr>
                      <a:noFill/>
                    </a:lnTlToBr>
                    <a:lnBlToTr>
                      <a:noFill/>
                    </a:lnBlToTr>
                    <a:solidFill>
                      <a:srgbClr val="FFCC00"/>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17.  Conflicts with current treaties</a:t>
                      </a:r>
                    </a:p>
                  </a:txBody>
                  <a:tcPr marT="0" marB="0" horzOverflow="overflow">
                    <a:lnL>
                      <a:noFill/>
                    </a:lnL>
                    <a:lnR>
                      <a:noFill/>
                    </a:lnR>
                    <a:lnT>
                      <a:noFill/>
                    </a:lnT>
                    <a:lnB>
                      <a:noFill/>
                    </a:lnB>
                    <a:lnTlToBr>
                      <a:noFill/>
                    </a:lnTlToBr>
                    <a:lnBlToTr>
                      <a:noFill/>
                    </a:lnBlToTr>
                    <a:solidFill>
                      <a:srgbClr val="FFCC00"/>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18.  Whose hand on the thermostat?</a:t>
                      </a:r>
                    </a:p>
                  </a:txBody>
                  <a:tcPr marT="0" marB="0" horzOverflow="overflow">
                    <a:lnL>
                      <a:noFill/>
                    </a:lnL>
                    <a:lnR>
                      <a:noFill/>
                    </a:lnR>
                    <a:lnT>
                      <a:noFill/>
                    </a:lnT>
                    <a:lnB>
                      <a:noFill/>
                    </a:lnB>
                    <a:lnTlToBr>
                      <a:noFill/>
                    </a:lnTlToBr>
                    <a:lnBlToTr>
                      <a:noFill/>
                    </a:lnBlToTr>
                    <a:solidFill>
                      <a:srgbClr val="FFCC00"/>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19.  Effects on airplanes flying in stratosphere </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2"/>
                          </a:solidFill>
                          <a:effectLst/>
                          <a:latin typeface="Comic Sans MS" pitchFamily="66" charset="0"/>
                          <a:ea typeface="ＭＳ Ｐゴシック" pitchFamily="34" charset="-128"/>
                        </a:rPr>
                        <a:t>20.  Effects on electrical properties of atmosphere</a:t>
                      </a:r>
                      <a:r>
                        <a:rPr kumimoji="0" lang="en-US" sz="1400" b="0" i="0" u="none" strike="noStrike" cap="none" normalizeH="0" baseline="0" dirty="0" smtClean="0">
                          <a:ln>
                            <a:noFill/>
                          </a:ln>
                          <a:solidFill>
                            <a:schemeClr val="tx2"/>
                          </a:solidFill>
                          <a:effectLst/>
                          <a:latin typeface="Comic Sans MS" pitchFamily="66" charset="0"/>
                          <a:ea typeface="ＭＳ Ｐゴシック" pitchFamily="34" charset="-128"/>
                        </a:rPr>
                        <a:t> </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21.  Environmental impact of implementation</a:t>
                      </a:r>
                    </a:p>
                  </a:txBody>
                  <a:tcPr marT="0" marB="0" horzOverflow="overflow">
                    <a:lnL>
                      <a:noFill/>
                    </a:lnL>
                    <a:lnR>
                      <a:noFill/>
                    </a:lnR>
                    <a:lnT>
                      <a:noFill/>
                    </a:lnT>
                    <a:lnB>
                      <a:noFill/>
                    </a:lnB>
                    <a:lnTlToBr>
                      <a:noFill/>
                    </a:lnTlToBr>
                    <a:lnBlToTr>
                      <a:noFill/>
                    </a:lnBlToTr>
                    <a:solidFill>
                      <a:srgbClr val="FFCC00"/>
                    </a:solid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22.  Degrade terrestrial optical astronomy</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23.  Affect stargazing</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24.  Affect satellite remote sensing</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460375" marR="0" lvl="0" indent="-460375"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25.  More sunburn</a:t>
                      </a:r>
                    </a:p>
                  </a:txBody>
                  <a:tcPr marT="0" marB="0" horzOverflow="overflow">
                    <a:lnL>
                      <a:noFill/>
                    </a:lnL>
                    <a:lnR>
                      <a:noFill/>
                    </a:lnR>
                    <a:lnT>
                      <a:noFill/>
                    </a:lnT>
                    <a:lnB>
                      <a:noFill/>
                    </a:lnB>
                    <a:lnTlToBr>
                      <a:noFill/>
                    </a:lnTlToBr>
                    <a:lnBlToTr>
                      <a:noFill/>
                    </a:lnBlToTr>
                    <a:solidFill>
                      <a:srgbClr val="FFCC00"/>
                    </a:solidFill>
                  </a:tcPr>
                </a:tc>
              </a:tr>
              <a:tr h="42703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26.  Moral hazard – the prospect of it working would</a:t>
                      </a:r>
                    </a:p>
                    <a:p>
                      <a:pPr marL="0" marR="0" lvl="0" indent="0" algn="l" defTabSz="914400" rtl="0" eaLnBrk="1" fontAlgn="base" latinLnBrk="0" hangingPunct="1">
                        <a:lnSpc>
                          <a:spcPct val="100000"/>
                        </a:lnSpc>
                        <a:spcBef>
                          <a:spcPct val="0"/>
                        </a:spcBef>
                        <a:spcAft>
                          <a:spcPts val="50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reduce drive for mitigation</a:t>
                      </a:r>
                    </a:p>
                  </a:txBody>
                  <a:tcPr marT="0" marB="0" horzOverflow="overflow">
                    <a:lnL>
                      <a:noFill/>
                    </a:lnL>
                    <a:lnR>
                      <a:noFill/>
                    </a:lnR>
                    <a:lnT>
                      <a:noFill/>
                    </a:lnT>
                    <a:lnB>
                      <a:noFill/>
                    </a:lnB>
                    <a:lnTlToBr>
                      <a:noFill/>
                    </a:lnTlToBr>
                    <a:lnBlToTr>
                      <a:noFill/>
                    </a:lnBlToTr>
                    <a:solidFill>
                      <a:srgbClr val="FFCC00"/>
                    </a:solidFill>
                  </a:tcPr>
                </a:tc>
              </a:tr>
              <a:tr h="234950">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27.  Moral authority – do we have the right to do this?</a:t>
                      </a:r>
                    </a:p>
                  </a:txBody>
                  <a:tcPr marT="0" marB="0" horzOverflow="overflow">
                    <a:lnL>
                      <a:noFill/>
                    </a:lnL>
                    <a:lnR>
                      <a:noFill/>
                    </a:lnR>
                    <a:lnT>
                      <a:noFill/>
                    </a:lnT>
                    <a:lnB>
                      <a:noFill/>
                    </a:lnB>
                    <a:lnTlToBr>
                      <a:noFill/>
                    </a:lnTlToBr>
                    <a:lnBlToTr>
                      <a:noFill/>
                    </a:lnBlToTr>
                    <a:solidFill>
                      <a:srgbClr val="FFCC00"/>
                    </a:solidFill>
                  </a:tcPr>
                </a:tc>
              </a:tr>
            </a:tbl>
          </a:graphicData>
        </a:graphic>
      </p:graphicFrame>
      <p:sp>
        <p:nvSpPr>
          <p:cNvPr id="908368" name="Text Box 80"/>
          <p:cNvSpPr txBox="1">
            <a:spLocks noChangeArrowheads="1"/>
          </p:cNvSpPr>
          <p:nvPr/>
        </p:nvSpPr>
        <p:spPr bwMode="auto">
          <a:xfrm>
            <a:off x="1714500" y="-20638"/>
            <a:ext cx="5502275" cy="396876"/>
          </a:xfrm>
          <a:prstGeom prst="rect">
            <a:avLst/>
          </a:prstGeom>
          <a:noFill/>
          <a:ln w="38100">
            <a:noFill/>
            <a:miter lim="800000"/>
            <a:headEnd/>
            <a:tailEnd type="none" w="lg" len="lg"/>
          </a:ln>
          <a:effectLst/>
        </p:spPr>
        <p:txBody>
          <a:bodyPr>
            <a:spAutoFit/>
          </a:bodyPr>
          <a:lstStyle/>
          <a:p>
            <a:pPr algn="ctr">
              <a:spcBef>
                <a:spcPct val="50000"/>
              </a:spcBef>
              <a:defRPr/>
            </a:pPr>
            <a:r>
              <a:rPr lang="en-US" sz="2000" b="1" u="sng" dirty="0">
                <a:solidFill>
                  <a:schemeClr val="accent6"/>
                </a:solidFill>
                <a:ea typeface="+mn-ea"/>
              </a:rPr>
              <a:t>Stratospheric Geoengineering </a:t>
            </a:r>
          </a:p>
        </p:txBody>
      </p:sp>
      <p:sp>
        <p:nvSpPr>
          <p:cNvPr id="193591" name="Text Box 83"/>
          <p:cNvSpPr txBox="1">
            <a:spLocks noChangeArrowheads="1"/>
          </p:cNvSpPr>
          <p:nvPr/>
        </p:nvSpPr>
        <p:spPr bwMode="auto">
          <a:xfrm>
            <a:off x="127000" y="4821238"/>
            <a:ext cx="3713163" cy="1042987"/>
          </a:xfrm>
          <a:prstGeom prst="rect">
            <a:avLst/>
          </a:prstGeom>
          <a:solidFill>
            <a:schemeClr val="bg1"/>
          </a:solidFill>
          <a:ln w="38100">
            <a:solidFill>
              <a:schemeClr val="tx1"/>
            </a:solidFill>
            <a:miter lim="800000"/>
            <a:headEnd/>
            <a:tailEnd type="none" w="lg" len="lg"/>
          </a:ln>
        </p:spPr>
        <p:txBody>
          <a:bodyPr>
            <a:spAutoFit/>
          </a:bodyPr>
          <a:lstStyle/>
          <a:p>
            <a:pPr>
              <a:spcBef>
                <a:spcPct val="50000"/>
              </a:spcBef>
            </a:pPr>
            <a:r>
              <a:rPr lang="en-US" sz="1200"/>
              <a:t>Robock, Alan, Allison B. Marquardt, Ben Kravitz, and Georgiy Stenchikov, 2009:  The benefits, risks, and costs of stratospheric geoengineering. </a:t>
            </a:r>
            <a:r>
              <a:rPr lang="en-US" sz="1200" i="1"/>
              <a:t>Geophys. Res. Lett.</a:t>
            </a:r>
            <a:r>
              <a:rPr lang="en-US" sz="1200"/>
              <a:t>, </a:t>
            </a:r>
            <a:r>
              <a:rPr lang="en-US" sz="1200" b="1"/>
              <a:t>36</a:t>
            </a:r>
            <a:r>
              <a:rPr lang="en-US" sz="1200"/>
              <a:t>, L19703, doi:10.1029/2009GL039209. </a:t>
            </a:r>
          </a:p>
        </p:txBody>
      </p:sp>
      <p:sp>
        <p:nvSpPr>
          <p:cNvPr id="193592" name="Text Box 83"/>
          <p:cNvSpPr txBox="1">
            <a:spLocks noChangeArrowheads="1"/>
          </p:cNvSpPr>
          <p:nvPr/>
        </p:nvSpPr>
        <p:spPr bwMode="auto">
          <a:xfrm>
            <a:off x="133350" y="5989638"/>
            <a:ext cx="3713163" cy="830997"/>
          </a:xfrm>
          <a:prstGeom prst="rect">
            <a:avLst/>
          </a:prstGeom>
          <a:solidFill>
            <a:schemeClr val="bg1"/>
          </a:solidFill>
          <a:ln w="38100">
            <a:solidFill>
              <a:schemeClr val="tx1"/>
            </a:solidFill>
            <a:miter lim="800000"/>
            <a:headEnd/>
            <a:tailEnd type="none" w="lg" len="lg"/>
          </a:ln>
        </p:spPr>
        <p:txBody>
          <a:bodyPr>
            <a:spAutoFit/>
          </a:bodyPr>
          <a:lstStyle/>
          <a:p>
            <a:pPr>
              <a:spcBef>
                <a:spcPct val="50000"/>
              </a:spcBef>
            </a:pPr>
            <a:r>
              <a:rPr lang="en-US" sz="1200" dirty="0"/>
              <a:t>Robock, Alan, 2014: Stratospheric aerosol </a:t>
            </a:r>
            <a:r>
              <a:rPr lang="en-US" sz="1200" dirty="0" smtClean="0"/>
              <a:t>geoengineering. </a:t>
            </a:r>
            <a:r>
              <a:rPr lang="en-US" sz="1200" i="1" dirty="0" smtClean="0"/>
              <a:t>Issues </a:t>
            </a:r>
            <a:r>
              <a:rPr lang="en-US" sz="1200" i="1" dirty="0"/>
              <a:t>Env. Sci. Tech</a:t>
            </a:r>
            <a:r>
              <a:rPr lang="en-US" sz="1200" i="1" dirty="0" smtClean="0"/>
              <a:t>.</a:t>
            </a:r>
            <a:r>
              <a:rPr lang="en-US" sz="1200" dirty="0" smtClean="0"/>
              <a:t> (Special issue “Geoengineering of the Climate System”), </a:t>
            </a:r>
            <a:r>
              <a:rPr lang="en-US" sz="1200" b="1" dirty="0" smtClean="0"/>
              <a:t>38</a:t>
            </a:r>
            <a:r>
              <a:rPr lang="en-US" sz="1200" dirty="0" smtClean="0"/>
              <a:t>, 162-185.</a:t>
            </a:r>
            <a:endParaRPr lang="en-US" sz="1200" dirty="0"/>
          </a:p>
        </p:txBody>
      </p:sp>
      <p:sp>
        <p:nvSpPr>
          <p:cNvPr id="8" name="Text Box 79"/>
          <p:cNvSpPr txBox="1">
            <a:spLocks noChangeArrowheads="1"/>
          </p:cNvSpPr>
          <p:nvPr/>
        </p:nvSpPr>
        <p:spPr bwMode="auto">
          <a:xfrm>
            <a:off x="326118" y="2932340"/>
            <a:ext cx="3222625" cy="584775"/>
          </a:xfrm>
          <a:prstGeom prst="rect">
            <a:avLst/>
          </a:prstGeom>
          <a:solidFill>
            <a:srgbClr val="FFCC00"/>
          </a:solidFill>
          <a:ln w="38100">
            <a:solidFill>
              <a:schemeClr val="tx1"/>
            </a:solidFill>
            <a:miter lim="800000"/>
            <a:headEnd/>
            <a:tailEnd type="none" w="lg" len="lg"/>
          </a:ln>
        </p:spPr>
        <p:txBody>
          <a:bodyPr>
            <a:spAutoFit/>
          </a:bodyPr>
          <a:lstStyle/>
          <a:p>
            <a:pPr algn="ctr">
              <a:spcBef>
                <a:spcPct val="50000"/>
              </a:spcBef>
            </a:pPr>
            <a:r>
              <a:rPr lang="en-US" sz="1600" b="1" dirty="0" smtClean="0"/>
              <a:t>Not testable with modeling or the volcanic analog</a:t>
            </a:r>
          </a:p>
        </p:txBody>
      </p:sp>
      <p:sp>
        <p:nvSpPr>
          <p:cNvPr id="9" name="TextBox 8"/>
          <p:cNvSpPr txBox="1"/>
          <p:nvPr/>
        </p:nvSpPr>
        <p:spPr>
          <a:xfrm>
            <a:off x="116114" y="3693883"/>
            <a:ext cx="3715657" cy="1015663"/>
          </a:xfrm>
          <a:prstGeom prst="rect">
            <a:avLst/>
          </a:prstGeom>
          <a:solidFill>
            <a:schemeClr val="bg1"/>
          </a:solidFill>
          <a:ln w="28575">
            <a:solidFill>
              <a:schemeClr val="tx1"/>
            </a:solidFill>
          </a:ln>
        </p:spPr>
        <p:txBody>
          <a:bodyPr wrap="square" rtlCol="0">
            <a:spAutoFit/>
          </a:bodyPr>
          <a:lstStyle/>
          <a:p>
            <a:r>
              <a:rPr lang="en-US" sz="1200" dirty="0" smtClean="0"/>
              <a:t>Robock, Alan, Douglas G. </a:t>
            </a:r>
            <a:r>
              <a:rPr lang="en-US" sz="1200" dirty="0" err="1" smtClean="0"/>
              <a:t>MacMartin</a:t>
            </a:r>
            <a:r>
              <a:rPr lang="en-US" sz="1200" dirty="0" smtClean="0"/>
              <a:t>, Riley Duren, and Matthew W. Christensen, 2013: Studying geoengineering with natural and anthropogenic analogs.  </a:t>
            </a:r>
            <a:r>
              <a:rPr lang="en-US" sz="1200" i="1" dirty="0" smtClean="0"/>
              <a:t>Climatic Change</a:t>
            </a:r>
            <a:r>
              <a:rPr lang="en-US" sz="1200" dirty="0" smtClean="0"/>
              <a:t>, </a:t>
            </a:r>
            <a:r>
              <a:rPr lang="en-US" sz="1200" b="1" dirty="0" smtClean="0"/>
              <a:t>121</a:t>
            </a:r>
            <a:r>
              <a:rPr lang="en-US" sz="1200" dirty="0" smtClean="0"/>
              <a:t>, 445-458, doi:10.1007/s10584-013-0777-5.</a:t>
            </a:r>
            <a:endParaRPr lang="en-US" sz="12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792445"/>
            <a:ext cx="9144000" cy="5484686"/>
          </a:xfrm>
          <a:prstGeom prst="rect">
            <a:avLst/>
          </a:prstGeom>
        </p:spPr>
      </p:pic>
      <p:sp>
        <p:nvSpPr>
          <p:cNvPr id="3" name="TextBox 2"/>
          <p:cNvSpPr txBox="1"/>
          <p:nvPr/>
        </p:nvSpPr>
        <p:spPr>
          <a:xfrm>
            <a:off x="1735253" y="6330834"/>
            <a:ext cx="4216952" cy="415498"/>
          </a:xfrm>
          <a:prstGeom prst="rect">
            <a:avLst/>
          </a:prstGeom>
          <a:noFill/>
        </p:spPr>
        <p:txBody>
          <a:bodyPr wrap="square" rtlCol="0">
            <a:spAutoFit/>
          </a:bodyPr>
          <a:lstStyle/>
          <a:p>
            <a:r>
              <a:rPr lang="en-US" sz="1050" dirty="0">
                <a:solidFill>
                  <a:srgbClr val="FFFF00"/>
                </a:solidFill>
              </a:rPr>
              <a:t>http://www.stimson.org/images/uploads/research-pdfs/Commission_on_Global_Security_Justice%20_Governance.pdf</a:t>
            </a:r>
          </a:p>
        </p:txBody>
      </p:sp>
      <p:sp>
        <p:nvSpPr>
          <p:cNvPr id="4" name="TextBox 3"/>
          <p:cNvSpPr txBox="1"/>
          <p:nvPr/>
        </p:nvSpPr>
        <p:spPr>
          <a:xfrm>
            <a:off x="0" y="9695"/>
            <a:ext cx="8947694" cy="784830"/>
          </a:xfrm>
          <a:prstGeom prst="rect">
            <a:avLst/>
          </a:prstGeom>
          <a:noFill/>
        </p:spPr>
        <p:txBody>
          <a:bodyPr wrap="square" rtlCol="0">
            <a:spAutoFit/>
          </a:bodyPr>
          <a:lstStyle/>
          <a:p>
            <a:pPr algn="ctr">
              <a:spcAft>
                <a:spcPts val="600"/>
              </a:spcAft>
            </a:pPr>
            <a:r>
              <a:rPr lang="en-US" dirty="0" smtClean="0"/>
              <a:t>Confronting the Crisis of Global Governance</a:t>
            </a:r>
          </a:p>
          <a:p>
            <a:pPr algn="ctr"/>
            <a:r>
              <a:rPr lang="en-US" sz="1600" dirty="0" smtClean="0"/>
              <a:t>Report </a:t>
            </a:r>
            <a:r>
              <a:rPr lang="en-US" sz="1600" dirty="0"/>
              <a:t>of the Commission </a:t>
            </a:r>
            <a:r>
              <a:rPr lang="en-US" sz="1600" dirty="0" smtClean="0"/>
              <a:t>on Global Security, Justice &amp; Governance, </a:t>
            </a:r>
            <a:r>
              <a:rPr lang="fr-FR" sz="1600" dirty="0" err="1" smtClean="0"/>
              <a:t>June</a:t>
            </a:r>
            <a:r>
              <a:rPr lang="fr-FR" sz="1600" dirty="0" smtClean="0"/>
              <a:t> </a:t>
            </a:r>
            <a:r>
              <a:rPr lang="fr-FR" sz="1600" dirty="0"/>
              <a:t>2015</a:t>
            </a:r>
            <a:endParaRPr lang="en-US" sz="1600" dirty="0"/>
          </a:p>
        </p:txBody>
      </p:sp>
      <p:pic>
        <p:nvPicPr>
          <p:cNvPr id="5" name="Picture 4"/>
          <p:cNvPicPr>
            <a:picLocks noChangeAspect="1"/>
          </p:cNvPicPr>
          <p:nvPr/>
        </p:nvPicPr>
        <p:blipFill>
          <a:blip r:embed="rId4" cstate="print"/>
          <a:stretch>
            <a:fillRect/>
          </a:stretch>
        </p:blipFill>
        <p:spPr>
          <a:xfrm>
            <a:off x="5797097" y="6347435"/>
            <a:ext cx="3346903" cy="462089"/>
          </a:xfrm>
          <a:prstGeom prst="rect">
            <a:avLst/>
          </a:prstGeom>
        </p:spPr>
      </p:pic>
      <p:pic>
        <p:nvPicPr>
          <p:cNvPr id="6" name="Picture 5"/>
          <p:cNvPicPr>
            <a:picLocks noChangeAspect="1"/>
          </p:cNvPicPr>
          <p:nvPr/>
        </p:nvPicPr>
        <p:blipFill>
          <a:blip r:embed="rId5" cstate="print"/>
          <a:stretch>
            <a:fillRect/>
          </a:stretch>
        </p:blipFill>
        <p:spPr>
          <a:xfrm>
            <a:off x="114511" y="6325595"/>
            <a:ext cx="1630434" cy="481409"/>
          </a:xfrm>
          <a:prstGeom prst="rect">
            <a:avLst/>
          </a:prstGeom>
        </p:spPr>
      </p:pic>
    </p:spTree>
    <p:extLst>
      <p:ext uri="{BB962C8B-B14F-4D97-AF65-F5344CB8AC3E}">
        <p14:creationId xmlns:p14="http://schemas.microsoft.com/office/powerpoint/2010/main" val="40124148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5586" name="Text Box 4"/>
          <p:cNvSpPr txBox="1">
            <a:spLocks noChangeArrowheads="1"/>
          </p:cNvSpPr>
          <p:nvPr/>
        </p:nvSpPr>
        <p:spPr bwMode="auto">
          <a:xfrm>
            <a:off x="173038" y="261938"/>
            <a:ext cx="8783637" cy="769937"/>
          </a:xfrm>
          <a:prstGeom prst="rect">
            <a:avLst/>
          </a:prstGeom>
          <a:noFill/>
          <a:ln w="38100">
            <a:noFill/>
            <a:miter lim="800000"/>
            <a:headEnd/>
            <a:tailEnd type="none" w="lg" len="lg"/>
          </a:ln>
        </p:spPr>
        <p:txBody>
          <a:bodyPr>
            <a:spAutoFit/>
          </a:bodyPr>
          <a:lstStyle/>
          <a:p>
            <a:pPr algn="ctr">
              <a:spcBef>
                <a:spcPct val="50000"/>
              </a:spcBef>
            </a:pPr>
            <a:r>
              <a:rPr lang="en-US" sz="2200"/>
              <a:t>American Meteorological Society and American Geophysical Union </a:t>
            </a:r>
            <a:br>
              <a:rPr lang="en-US" sz="2200"/>
            </a:br>
            <a:r>
              <a:rPr lang="en-US" sz="2200"/>
              <a:t>Policy Statement on Geoengineering</a:t>
            </a:r>
          </a:p>
        </p:txBody>
      </p:sp>
      <p:sp>
        <p:nvSpPr>
          <p:cNvPr id="195587" name="Text Box 6"/>
          <p:cNvSpPr txBox="1">
            <a:spLocks noChangeArrowheads="1"/>
          </p:cNvSpPr>
          <p:nvPr/>
        </p:nvSpPr>
        <p:spPr bwMode="auto">
          <a:xfrm>
            <a:off x="328613" y="1271588"/>
            <a:ext cx="8066087" cy="4603750"/>
          </a:xfrm>
          <a:prstGeom prst="rect">
            <a:avLst/>
          </a:prstGeom>
          <a:noFill/>
          <a:ln w="38100">
            <a:noFill/>
            <a:miter lim="800000"/>
            <a:headEnd/>
            <a:tailEnd type="none" w="lg" len="lg"/>
          </a:ln>
        </p:spPr>
        <p:txBody>
          <a:bodyPr>
            <a:spAutoFit/>
          </a:bodyPr>
          <a:lstStyle/>
          <a:p>
            <a:pPr marL="457200" indent="-457200"/>
            <a:r>
              <a:rPr lang="ja-JP" altLang="en-US" sz="2000"/>
              <a:t>“</a:t>
            </a:r>
            <a:r>
              <a:rPr lang="en-US" altLang="ja-JP" sz="2000"/>
              <a:t>The AMS and AGU recommend: </a:t>
            </a:r>
          </a:p>
          <a:p>
            <a:pPr marL="457200" indent="-457200"/>
            <a:r>
              <a:rPr lang="en-US" sz="2000"/>
              <a:t>	</a:t>
            </a:r>
          </a:p>
          <a:p>
            <a:pPr marL="457200" indent="-457200">
              <a:spcAft>
                <a:spcPct val="40000"/>
              </a:spcAft>
              <a:buFont typeface="Wingdings" pitchFamily="2" charset="2"/>
              <a:buChar char="§"/>
            </a:pPr>
            <a:r>
              <a:rPr lang="ja-JP" altLang="en-US" sz="2000"/>
              <a:t>“</a:t>
            </a:r>
            <a:r>
              <a:rPr lang="en-US" altLang="ja-JP" sz="2000"/>
              <a:t>Enhanced research on the scientific and technological potential for geoengineering the climate system, including research on intended and unintended environmental responses. </a:t>
            </a:r>
          </a:p>
          <a:p>
            <a:pPr marL="457200" indent="-457200">
              <a:spcAft>
                <a:spcPct val="40000"/>
              </a:spcAft>
              <a:buFont typeface="Wingdings" pitchFamily="2" charset="2"/>
              <a:buChar char="§"/>
            </a:pPr>
            <a:r>
              <a:rPr lang="ja-JP" altLang="en-US" sz="2000">
                <a:solidFill>
                  <a:schemeClr val="accent2"/>
                </a:solidFill>
              </a:rPr>
              <a:t>“</a:t>
            </a:r>
            <a:r>
              <a:rPr lang="en-US" altLang="ja-JP" sz="2000">
                <a:solidFill>
                  <a:schemeClr val="accent2"/>
                </a:solidFill>
              </a:rPr>
              <a:t>Coordinated study of historical, ethical, legal, and social implications of geoengineering that integrates international, interdisciplinary, and intergenerational issues and perspectives and includes lessons from past efforts to modify weather and climate.</a:t>
            </a:r>
          </a:p>
          <a:p>
            <a:pPr marL="457200" indent="-457200">
              <a:spcAft>
                <a:spcPct val="40000"/>
              </a:spcAft>
              <a:buFont typeface="Wingdings" pitchFamily="2" charset="2"/>
              <a:buChar char="§"/>
            </a:pPr>
            <a:r>
              <a:rPr lang="ja-JP" altLang="en-US" sz="2000"/>
              <a:t>“</a:t>
            </a:r>
            <a:r>
              <a:rPr lang="en-US" altLang="ja-JP" sz="2000"/>
              <a:t>Development and analysis of policy options to promote transparency and international cooperation in exploring geoengineering options along with restrictions on reckless efforts to manipulate the climate system.</a:t>
            </a:r>
            <a:r>
              <a:rPr lang="ja-JP" altLang="en-US" sz="2000"/>
              <a:t>”</a:t>
            </a:r>
            <a:endParaRPr lang="en-US" sz="200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6610" name="Text Box 2"/>
          <p:cNvSpPr txBox="1">
            <a:spLocks noChangeArrowheads="1"/>
          </p:cNvSpPr>
          <p:nvPr/>
        </p:nvSpPr>
        <p:spPr bwMode="auto">
          <a:xfrm>
            <a:off x="358775" y="153988"/>
            <a:ext cx="8283575" cy="5554662"/>
          </a:xfrm>
          <a:prstGeom prst="rect">
            <a:avLst/>
          </a:prstGeom>
          <a:noFill/>
          <a:ln w="38100">
            <a:noFill/>
            <a:miter lim="800000"/>
            <a:headEnd/>
            <a:tailEnd type="none" w="lg" len="lg"/>
          </a:ln>
        </p:spPr>
        <p:txBody>
          <a:bodyPr>
            <a:spAutoFit/>
          </a:bodyPr>
          <a:lstStyle/>
          <a:p>
            <a:pPr>
              <a:spcBef>
                <a:spcPct val="50000"/>
              </a:spcBef>
              <a:tabLst>
                <a:tab pos="460375" algn="l"/>
              </a:tabLst>
            </a:pPr>
            <a:r>
              <a:rPr lang="en-US" sz="2000"/>
              <a:t>	A well-funded national or international research program, as part of the currently ongoing Intergovernmental Panel on Climate Change Fifth Scientific Assessment, would be able to look at several other aspects of geoengineering and provide valuable guidance to policymakers trying to decide how best to address the problems of global warming.  </a:t>
            </a:r>
          </a:p>
          <a:p>
            <a:pPr>
              <a:spcBef>
                <a:spcPct val="50000"/>
              </a:spcBef>
              <a:tabLst>
                <a:tab pos="460375" algn="l"/>
              </a:tabLst>
            </a:pPr>
            <a:r>
              <a:rPr lang="en-US" sz="2000"/>
              <a:t>	We currently lack the capability to monitor the evolution and distribution of stratospheric aerosol clouds.  A robust space-based observing system would allow monitoring future volcanic eruptions or any geoengineering experiments.</a:t>
            </a:r>
          </a:p>
          <a:p>
            <a:pPr>
              <a:spcBef>
                <a:spcPct val="50000"/>
              </a:spcBef>
              <a:tabLst>
                <a:tab pos="460375" algn="l"/>
              </a:tabLst>
            </a:pPr>
            <a:endParaRPr lang="en-US" sz="2000"/>
          </a:p>
          <a:p>
            <a:pPr>
              <a:spcBef>
                <a:spcPts val="3000"/>
              </a:spcBef>
              <a:tabLst>
                <a:tab pos="460375" algn="l"/>
              </a:tabLst>
            </a:pPr>
            <a:r>
              <a:rPr lang="en-US" sz="2000"/>
              <a:t>	Testing SRM in the stratosphere at less than full-scale will not allow the evaluation of cloud creation in the presence of a cloud nor of the climate response to the cloud.</a:t>
            </a:r>
          </a:p>
          <a:p>
            <a:pPr>
              <a:spcBef>
                <a:spcPct val="50000"/>
              </a:spcBef>
              <a:tabLst>
                <a:tab pos="460375" algn="l"/>
              </a:tabLst>
            </a:pPr>
            <a:r>
              <a:rPr lang="en-US" sz="2000">
                <a:solidFill>
                  <a:schemeClr val="accent2"/>
                </a:solidFill>
              </a:rPr>
              <a:t>	</a:t>
            </a:r>
            <a:endParaRPr lang="en-US" sz="2000"/>
          </a:p>
        </p:txBody>
      </p:sp>
      <p:sp>
        <p:nvSpPr>
          <p:cNvPr id="196611" name="Text Box 83"/>
          <p:cNvSpPr txBox="1">
            <a:spLocks noChangeArrowheads="1"/>
          </p:cNvSpPr>
          <p:nvPr/>
        </p:nvSpPr>
        <p:spPr bwMode="auto">
          <a:xfrm>
            <a:off x="758825" y="5337175"/>
            <a:ext cx="7307263" cy="522288"/>
          </a:xfrm>
          <a:prstGeom prst="rect">
            <a:avLst/>
          </a:prstGeom>
          <a:solidFill>
            <a:schemeClr val="bg1"/>
          </a:solidFill>
          <a:ln w="38100">
            <a:solidFill>
              <a:schemeClr val="tx1"/>
            </a:solidFill>
            <a:miter lim="800000"/>
            <a:headEnd/>
            <a:tailEnd type="none" w="lg" len="lg"/>
          </a:ln>
        </p:spPr>
        <p:txBody>
          <a:bodyPr>
            <a:spAutoFit/>
          </a:bodyPr>
          <a:lstStyle/>
          <a:p>
            <a:pPr marL="282575" indent="-282575">
              <a:spcBef>
                <a:spcPct val="50000"/>
              </a:spcBef>
            </a:pPr>
            <a:r>
              <a:rPr lang="en-US" sz="1400"/>
              <a:t>Robock, Alan, Martin Bunzl, Ben Kravitz, and Georgiy Stenchikov, 2010:  A test for geoengineering?  </a:t>
            </a:r>
            <a:r>
              <a:rPr lang="en-US" sz="1400" i="1"/>
              <a:t>Science</a:t>
            </a:r>
            <a:r>
              <a:rPr lang="en-US" sz="1400"/>
              <a:t>, </a:t>
            </a:r>
            <a:r>
              <a:rPr lang="en-US" sz="1400" b="1"/>
              <a:t>327</a:t>
            </a:r>
            <a:r>
              <a:rPr lang="en-US" sz="1400"/>
              <a:t>, 530-531, doi:10.1126/science.1186237.</a:t>
            </a:r>
          </a:p>
        </p:txBody>
      </p:sp>
      <p:sp>
        <p:nvSpPr>
          <p:cNvPr id="196612" name="Text Box 83"/>
          <p:cNvSpPr txBox="1">
            <a:spLocks noChangeArrowheads="1"/>
          </p:cNvSpPr>
          <p:nvPr/>
        </p:nvSpPr>
        <p:spPr bwMode="auto">
          <a:xfrm>
            <a:off x="765175" y="3621088"/>
            <a:ext cx="7307263" cy="307975"/>
          </a:xfrm>
          <a:prstGeom prst="rect">
            <a:avLst/>
          </a:prstGeom>
          <a:solidFill>
            <a:schemeClr val="bg1"/>
          </a:solidFill>
          <a:ln w="38100">
            <a:solidFill>
              <a:schemeClr val="tx1"/>
            </a:solidFill>
            <a:miter lim="800000"/>
            <a:headEnd/>
            <a:tailEnd type="none" w="lg" len="lg"/>
          </a:ln>
        </p:spPr>
        <p:txBody>
          <a:bodyPr>
            <a:spAutoFit/>
          </a:bodyPr>
          <a:lstStyle/>
          <a:p>
            <a:pPr marL="282575" indent="-282575">
              <a:spcBef>
                <a:spcPct val="50000"/>
              </a:spcBef>
            </a:pPr>
            <a:r>
              <a:rPr lang="en-US" sz="1400"/>
              <a:t>Robock, Alan, 2008:  Whither geoengineering?  </a:t>
            </a:r>
            <a:r>
              <a:rPr lang="en-US" sz="1400" i="1"/>
              <a:t>Science</a:t>
            </a:r>
            <a:r>
              <a:rPr lang="en-US" sz="1400"/>
              <a:t>, </a:t>
            </a:r>
            <a:r>
              <a:rPr lang="en-US" sz="1400" b="1"/>
              <a:t>320</a:t>
            </a:r>
            <a:r>
              <a:rPr lang="en-US" sz="1400"/>
              <a:t>, 1166-1167.</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7634" name="TextBox 1"/>
          <p:cNvSpPr txBox="1">
            <a:spLocks noChangeArrowheads="1"/>
          </p:cNvSpPr>
          <p:nvPr/>
        </p:nvSpPr>
        <p:spPr bwMode="auto">
          <a:xfrm>
            <a:off x="782638" y="157163"/>
            <a:ext cx="7994650" cy="3784600"/>
          </a:xfrm>
          <a:prstGeom prst="rect">
            <a:avLst/>
          </a:prstGeom>
          <a:noFill/>
          <a:ln w="9525">
            <a:noFill/>
            <a:miter lim="800000"/>
            <a:headEnd/>
            <a:tailEnd/>
          </a:ln>
        </p:spPr>
        <p:txBody>
          <a:bodyPr>
            <a:spAutoFit/>
          </a:bodyPr>
          <a:lstStyle/>
          <a:p>
            <a:r>
              <a:rPr lang="en-US"/>
              <a:t>Some advocate </a:t>
            </a:r>
            <a:r>
              <a:rPr lang="ja-JP" altLang="en-US"/>
              <a:t>“</a:t>
            </a:r>
            <a:r>
              <a:rPr lang="en-US" altLang="ja-JP"/>
              <a:t>small-scale</a:t>
            </a:r>
            <a:r>
              <a:rPr lang="ja-JP" altLang="en-US"/>
              <a:t>”</a:t>
            </a:r>
            <a:r>
              <a:rPr lang="en-US" altLang="ja-JP"/>
              <a:t> in situ cloud brightening or stratospheric injection experiments.</a:t>
            </a:r>
          </a:p>
          <a:p>
            <a:endParaRPr lang="en-US"/>
          </a:p>
          <a:p>
            <a:r>
              <a:rPr lang="en-US">
                <a:solidFill>
                  <a:schemeClr val="accent2"/>
                </a:solidFill>
              </a:rPr>
              <a:t>But what is </a:t>
            </a:r>
            <a:r>
              <a:rPr lang="ja-JP" altLang="en-US">
                <a:solidFill>
                  <a:schemeClr val="accent2"/>
                </a:solidFill>
              </a:rPr>
              <a:t>“</a:t>
            </a:r>
            <a:r>
              <a:rPr lang="en-US" altLang="ja-JP">
                <a:solidFill>
                  <a:schemeClr val="accent2"/>
                </a:solidFill>
              </a:rPr>
              <a:t>small-scale?</a:t>
            </a:r>
            <a:r>
              <a:rPr lang="ja-JP" altLang="en-US">
                <a:solidFill>
                  <a:schemeClr val="accent2"/>
                </a:solidFill>
              </a:rPr>
              <a:t>”</a:t>
            </a:r>
            <a:r>
              <a:rPr lang="en-US" altLang="ja-JP">
                <a:solidFill>
                  <a:schemeClr val="accent2"/>
                </a:solidFill>
              </a:rPr>
              <a:t>  How large a region?  For how long?  How much material would be injected?</a:t>
            </a:r>
          </a:p>
          <a:p>
            <a:endParaRPr lang="en-US"/>
          </a:p>
          <a:p>
            <a:r>
              <a:rPr lang="en-US"/>
              <a:t>Until the governance issues are dealt with, the research needs to be limited to theoretical and laboratory work, with no in situ cloud brightening or stratospheric injection. </a:t>
            </a:r>
          </a:p>
        </p:txBody>
      </p:sp>
      <p:grpSp>
        <p:nvGrpSpPr>
          <p:cNvPr id="2" name="Group 4"/>
          <p:cNvGrpSpPr>
            <a:grpSpLocks/>
          </p:cNvGrpSpPr>
          <p:nvPr/>
        </p:nvGrpSpPr>
        <p:grpSpPr bwMode="auto">
          <a:xfrm>
            <a:off x="1560513" y="3995738"/>
            <a:ext cx="6084887" cy="2789237"/>
            <a:chOff x="1560738" y="3996192"/>
            <a:chExt cx="6084888" cy="2789238"/>
          </a:xfrm>
        </p:grpSpPr>
        <p:pic>
          <p:nvPicPr>
            <p:cNvPr id="197636" name="Picture 3"/>
            <p:cNvPicPr>
              <a:picLocks noChangeAspect="1" noChangeArrowheads="1"/>
            </p:cNvPicPr>
            <p:nvPr/>
          </p:nvPicPr>
          <p:blipFill>
            <a:blip r:embed="rId3" cstate="print"/>
            <a:srcRect l="14821" t="12714" r="16786" b="37143"/>
            <a:stretch>
              <a:fillRect/>
            </a:stretch>
          </p:blipFill>
          <p:spPr bwMode="auto">
            <a:xfrm>
              <a:off x="1560738" y="3996192"/>
              <a:ext cx="6084888" cy="2789238"/>
            </a:xfrm>
            <a:prstGeom prst="rect">
              <a:avLst/>
            </a:prstGeom>
            <a:noFill/>
            <a:ln w="38100">
              <a:noFill/>
              <a:miter lim="800000"/>
              <a:headEnd/>
              <a:tailEnd type="none" w="lg" len="lg"/>
            </a:ln>
          </p:spPr>
        </p:pic>
        <p:sp>
          <p:nvSpPr>
            <p:cNvPr id="197637" name="TextBox 3"/>
            <p:cNvSpPr txBox="1">
              <a:spLocks noChangeArrowheads="1"/>
            </p:cNvSpPr>
            <p:nvPr/>
          </p:nvSpPr>
          <p:spPr bwMode="auto">
            <a:xfrm>
              <a:off x="3120577" y="4651831"/>
              <a:ext cx="3048000" cy="400110"/>
            </a:xfrm>
            <a:prstGeom prst="rect">
              <a:avLst/>
            </a:prstGeom>
            <a:noFill/>
            <a:ln w="9525">
              <a:noFill/>
              <a:miter lim="800000"/>
              <a:headEnd/>
              <a:tailEnd/>
            </a:ln>
          </p:spPr>
          <p:txBody>
            <a:bodyPr>
              <a:spAutoFit/>
            </a:bodyPr>
            <a:lstStyle/>
            <a:p>
              <a:pPr algn="ctr"/>
              <a:r>
                <a:rPr lang="en-US" sz="2000"/>
                <a:t>http://www.srmgi.org/</a:t>
              </a: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8658" name="Text Box 2"/>
          <p:cNvSpPr txBox="1">
            <a:spLocks noChangeArrowheads="1"/>
          </p:cNvSpPr>
          <p:nvPr/>
        </p:nvSpPr>
        <p:spPr bwMode="auto">
          <a:xfrm>
            <a:off x="563563" y="1042988"/>
            <a:ext cx="8180387" cy="3743325"/>
          </a:xfrm>
          <a:prstGeom prst="rect">
            <a:avLst/>
          </a:prstGeom>
          <a:noFill/>
          <a:ln w="38100">
            <a:noFill/>
            <a:miter lim="800000"/>
            <a:headEnd/>
            <a:tailEnd type="none" w="lg" len="lg"/>
          </a:ln>
        </p:spPr>
        <p:txBody>
          <a:bodyPr>
            <a:spAutoFit/>
          </a:bodyPr>
          <a:lstStyle/>
          <a:p>
            <a:pPr>
              <a:spcBef>
                <a:spcPct val="50000"/>
              </a:spcBef>
              <a:tabLst>
                <a:tab pos="457200" algn="l"/>
              </a:tabLst>
            </a:pPr>
            <a:r>
              <a:rPr lang="en-US" b="1"/>
              <a:t>If there will be a significant reduction of Asian monsoon precipitation, how will this affect food production?</a:t>
            </a:r>
          </a:p>
          <a:p>
            <a:pPr>
              <a:spcBef>
                <a:spcPct val="50000"/>
              </a:spcBef>
              <a:tabLst>
                <a:tab pos="457200" algn="l"/>
              </a:tabLst>
            </a:pPr>
            <a:r>
              <a:rPr lang="en-US">
                <a:solidFill>
                  <a:schemeClr val="accent2"/>
                </a:solidFill>
              </a:rPr>
              <a:t>	Reduced precipitation will be countered by two factors which would increase plant growth: increased CO</a:t>
            </a:r>
            <a:r>
              <a:rPr lang="en-US" baseline="-25000">
                <a:solidFill>
                  <a:schemeClr val="accent2"/>
                </a:solidFill>
              </a:rPr>
              <a:t>2</a:t>
            </a:r>
            <a:r>
              <a:rPr lang="en-US">
                <a:solidFill>
                  <a:schemeClr val="accent2"/>
                </a:solidFill>
              </a:rPr>
              <a:t> and increased fraction of diffuse radiation.</a:t>
            </a:r>
          </a:p>
          <a:p>
            <a:pPr>
              <a:spcBef>
                <a:spcPct val="50000"/>
              </a:spcBef>
              <a:tabLst>
                <a:tab pos="457200" algn="l"/>
              </a:tabLst>
            </a:pPr>
            <a:r>
              <a:rPr lang="en-US">
                <a:solidFill>
                  <a:schemeClr val="accent2"/>
                </a:solidFill>
              </a:rPr>
              <a:t>	This needs studies with agricultural experts and models, driven by climate change scenarios from the standardized runs.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9682" name="Picture 4" descr="WorldsLargestCrops"/>
          <p:cNvPicPr>
            <a:picLocks noChangeAspect="1" noChangeArrowheads="1"/>
          </p:cNvPicPr>
          <p:nvPr/>
        </p:nvPicPr>
        <p:blipFill>
          <a:blip r:embed="rId3" cstate="print"/>
          <a:srcRect/>
          <a:stretch>
            <a:fillRect/>
          </a:stretch>
        </p:blipFill>
        <p:spPr bwMode="auto">
          <a:xfrm>
            <a:off x="193675" y="579438"/>
            <a:ext cx="8689975" cy="4959350"/>
          </a:xfrm>
          <a:prstGeom prst="rect">
            <a:avLst/>
          </a:prstGeom>
          <a:noFill/>
          <a:ln w="9525">
            <a:noFill/>
            <a:miter lim="800000"/>
            <a:headEnd/>
            <a:tailEnd/>
          </a:ln>
        </p:spPr>
      </p:pic>
      <p:sp>
        <p:nvSpPr>
          <p:cNvPr id="199683" name="Text Box 5"/>
          <p:cNvSpPr txBox="1">
            <a:spLocks noChangeArrowheads="1"/>
          </p:cNvSpPr>
          <p:nvPr/>
        </p:nvSpPr>
        <p:spPr bwMode="auto">
          <a:xfrm>
            <a:off x="593725" y="5816600"/>
            <a:ext cx="7686675" cy="304800"/>
          </a:xfrm>
          <a:prstGeom prst="rect">
            <a:avLst/>
          </a:prstGeom>
          <a:noFill/>
          <a:ln w="38100">
            <a:noFill/>
            <a:miter lim="800000"/>
            <a:headEnd/>
            <a:tailEnd type="none" w="lg" len="lg"/>
          </a:ln>
        </p:spPr>
        <p:txBody>
          <a:bodyPr>
            <a:spAutoFit/>
          </a:bodyPr>
          <a:lstStyle/>
          <a:p>
            <a:pPr algn="ctr">
              <a:spcBef>
                <a:spcPct val="50000"/>
              </a:spcBef>
            </a:pPr>
            <a:r>
              <a:rPr lang="en-US" sz="1400" i="1"/>
              <a:t>New York Times</a:t>
            </a:r>
            <a:r>
              <a:rPr lang="en-US" sz="1400"/>
              <a:t>, February 9, 2011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143000" y="6305490"/>
            <a:ext cx="5867400" cy="400110"/>
          </a:xfrm>
          <a:prstGeom prst="rect">
            <a:avLst/>
          </a:prstGeom>
          <a:noFill/>
        </p:spPr>
        <p:txBody>
          <a:bodyPr wrap="square" rtlCol="0">
            <a:spAutoFit/>
          </a:bodyPr>
          <a:lstStyle/>
          <a:p>
            <a:pPr algn="ctr"/>
            <a:r>
              <a:rPr lang="en-US" sz="2000" dirty="0" smtClean="0">
                <a:solidFill>
                  <a:srgbClr val="FFFF00"/>
                </a:solidFill>
              </a:rPr>
              <a:t>IPCC AR5 WGI, Fig. TS.9</a:t>
            </a:r>
            <a:endParaRPr lang="en-US" sz="2000" dirty="0">
              <a:solidFill>
                <a:srgbClr val="FFFF00"/>
              </a:solidFill>
            </a:endParaRPr>
          </a:p>
        </p:txBody>
      </p:sp>
      <p:pic>
        <p:nvPicPr>
          <p:cNvPr id="1588226" name="Picture 2"/>
          <p:cNvPicPr>
            <a:picLocks noChangeAspect="1" noChangeArrowheads="1"/>
          </p:cNvPicPr>
          <p:nvPr/>
        </p:nvPicPr>
        <p:blipFill>
          <a:blip r:embed="rId3" cstate="print"/>
          <a:srcRect t="50145"/>
          <a:stretch>
            <a:fillRect/>
          </a:stretch>
        </p:blipFill>
        <p:spPr bwMode="auto">
          <a:xfrm>
            <a:off x="990600" y="304800"/>
            <a:ext cx="7132320" cy="5723467"/>
          </a:xfrm>
          <a:prstGeom prst="rect">
            <a:avLst/>
          </a:prstGeom>
          <a:noFill/>
          <a:ln w="9525">
            <a:noFill/>
            <a:miter lim="800000"/>
            <a:headEnd/>
            <a:tailEnd/>
          </a:ln>
        </p:spPr>
      </p:pic>
      <p:sp>
        <p:nvSpPr>
          <p:cNvPr id="4" name="Rectangle 3"/>
          <p:cNvSpPr/>
          <p:nvPr/>
        </p:nvSpPr>
        <p:spPr bwMode="auto">
          <a:xfrm>
            <a:off x="2286000" y="533400"/>
            <a:ext cx="4038600" cy="2538666"/>
          </a:xfrm>
          <a:prstGeom prst="rect">
            <a:avLst/>
          </a:prstGeom>
          <a:solidFill>
            <a:schemeClr val="bg1"/>
          </a:solidFill>
          <a:ln w="38100" cap="flat" cmpd="sng" algn="ctr">
            <a:noFill/>
            <a:prstDash val="solid"/>
            <a:round/>
            <a:headEnd type="none" w="med" len="med"/>
            <a:tailEnd type="stealth"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pic>
        <p:nvPicPr>
          <p:cNvPr id="1604610" name="Picture 2"/>
          <p:cNvPicPr>
            <a:picLocks noChangeAspect="1" noChangeArrowheads="1"/>
          </p:cNvPicPr>
          <p:nvPr/>
        </p:nvPicPr>
        <p:blipFill>
          <a:blip r:embed="rId4" cstate="print"/>
          <a:srcRect/>
          <a:stretch>
            <a:fillRect/>
          </a:stretch>
        </p:blipFill>
        <p:spPr bwMode="auto">
          <a:xfrm>
            <a:off x="2253342" y="547914"/>
            <a:ext cx="2133600" cy="874978"/>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0706" name="TextBox 6"/>
          <p:cNvSpPr txBox="1">
            <a:spLocks noChangeArrowheads="1"/>
          </p:cNvSpPr>
          <p:nvPr/>
        </p:nvSpPr>
        <p:spPr bwMode="auto">
          <a:xfrm>
            <a:off x="5718175" y="6324600"/>
            <a:ext cx="3448050" cy="523875"/>
          </a:xfrm>
          <a:prstGeom prst="rect">
            <a:avLst/>
          </a:prstGeom>
          <a:noFill/>
          <a:ln w="9525">
            <a:noFill/>
            <a:miter lim="800000"/>
            <a:headEnd/>
            <a:tailEnd/>
          </a:ln>
        </p:spPr>
        <p:txBody>
          <a:bodyPr wrap="none">
            <a:spAutoFit/>
          </a:bodyPr>
          <a:lstStyle/>
          <a:p>
            <a:pPr algn="r"/>
            <a:r>
              <a:rPr lang="en-US" sz="1400">
                <a:solidFill>
                  <a:schemeClr val="bg1"/>
                </a:solidFill>
              </a:rPr>
              <a:t>Lili Xia and Alan Robock</a:t>
            </a:r>
          </a:p>
          <a:p>
            <a:pPr algn="r"/>
            <a:r>
              <a:rPr lang="en-US" sz="1400">
                <a:solidFill>
                  <a:schemeClr val="bg1"/>
                </a:solidFill>
              </a:rPr>
              <a:t>Department of Environmental Sciences</a:t>
            </a:r>
          </a:p>
        </p:txBody>
      </p:sp>
      <p:sp>
        <p:nvSpPr>
          <p:cNvPr id="200707" name="TextBox 5"/>
          <p:cNvSpPr txBox="1">
            <a:spLocks noChangeArrowheads="1"/>
          </p:cNvSpPr>
          <p:nvPr/>
        </p:nvSpPr>
        <p:spPr bwMode="auto">
          <a:xfrm>
            <a:off x="219075" y="152400"/>
            <a:ext cx="8562975" cy="384175"/>
          </a:xfrm>
          <a:prstGeom prst="rect">
            <a:avLst/>
          </a:prstGeom>
          <a:noFill/>
          <a:ln w="9525">
            <a:noFill/>
            <a:miter lim="800000"/>
            <a:headEnd/>
            <a:tailEnd/>
          </a:ln>
        </p:spPr>
        <p:txBody>
          <a:bodyPr>
            <a:spAutoFit/>
          </a:bodyPr>
          <a:lstStyle/>
          <a:p>
            <a:pPr algn="ctr"/>
            <a:r>
              <a:rPr lang="en-US" sz="1900" b="1"/>
              <a:t>Yields of major crops and annual weather anomalies in mainland China</a:t>
            </a:r>
            <a:endParaRPr lang="en-US" sz="1900"/>
          </a:p>
        </p:txBody>
      </p:sp>
      <p:pic>
        <p:nvPicPr>
          <p:cNvPr id="200708" name="Picture 2" descr="G:\NB\plots\presentation 2nd\crop and weather.JPG"/>
          <p:cNvPicPr>
            <a:picLocks noChangeAspect="1" noChangeArrowheads="1"/>
          </p:cNvPicPr>
          <p:nvPr/>
        </p:nvPicPr>
        <p:blipFill>
          <a:blip r:embed="rId3" cstate="print"/>
          <a:srcRect t="5959"/>
          <a:stretch>
            <a:fillRect/>
          </a:stretch>
        </p:blipFill>
        <p:spPr bwMode="auto">
          <a:xfrm>
            <a:off x="1219200" y="762000"/>
            <a:ext cx="6858000" cy="52578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1730" name="TextBox 6"/>
          <p:cNvSpPr txBox="1">
            <a:spLocks noChangeArrowheads="1"/>
          </p:cNvSpPr>
          <p:nvPr/>
        </p:nvSpPr>
        <p:spPr bwMode="auto">
          <a:xfrm>
            <a:off x="5718175" y="6324600"/>
            <a:ext cx="3448050" cy="523875"/>
          </a:xfrm>
          <a:prstGeom prst="rect">
            <a:avLst/>
          </a:prstGeom>
          <a:noFill/>
          <a:ln w="9525">
            <a:noFill/>
            <a:miter lim="800000"/>
            <a:headEnd/>
            <a:tailEnd/>
          </a:ln>
        </p:spPr>
        <p:txBody>
          <a:bodyPr wrap="none">
            <a:spAutoFit/>
          </a:bodyPr>
          <a:lstStyle/>
          <a:p>
            <a:pPr algn="r"/>
            <a:r>
              <a:rPr lang="en-US" sz="1400">
                <a:solidFill>
                  <a:schemeClr val="bg1"/>
                </a:solidFill>
              </a:rPr>
              <a:t>Lili Xia and Alan Robock</a:t>
            </a:r>
          </a:p>
          <a:p>
            <a:pPr algn="r"/>
            <a:r>
              <a:rPr lang="en-US" sz="1400">
                <a:solidFill>
                  <a:schemeClr val="bg1"/>
                </a:solidFill>
              </a:rPr>
              <a:t>Department of Environmental Sciences</a:t>
            </a:r>
          </a:p>
        </p:txBody>
      </p:sp>
      <p:sp>
        <p:nvSpPr>
          <p:cNvPr id="201731" name="TextBox 5"/>
          <p:cNvSpPr txBox="1">
            <a:spLocks noChangeArrowheads="1"/>
          </p:cNvSpPr>
          <p:nvPr/>
        </p:nvSpPr>
        <p:spPr bwMode="auto">
          <a:xfrm>
            <a:off x="219075" y="152400"/>
            <a:ext cx="8562975" cy="1308100"/>
          </a:xfrm>
          <a:prstGeom prst="rect">
            <a:avLst/>
          </a:prstGeom>
          <a:noFill/>
          <a:ln w="9525">
            <a:noFill/>
            <a:miter lim="800000"/>
            <a:headEnd/>
            <a:tailEnd/>
          </a:ln>
        </p:spPr>
        <p:txBody>
          <a:bodyPr>
            <a:spAutoFit/>
          </a:bodyPr>
          <a:lstStyle/>
          <a:p>
            <a:pPr algn="ctr"/>
            <a:r>
              <a:rPr lang="en-US" sz="1900"/>
              <a:t>Using the DSSAT crop model, </a:t>
            </a:r>
            <a:r>
              <a:rPr lang="en-US" altLang="zh-CN" sz="2000">
                <a:ea typeface="SimSun" pitchFamily="2" charset="-122"/>
              </a:rPr>
              <a:t>rice production in China would decrease 11</a:t>
            </a:r>
            <a:r>
              <a:rPr lang="en-US" sz="2000"/>
              <a:t>±</a:t>
            </a:r>
            <a:r>
              <a:rPr lang="en-US" altLang="zh-CN" sz="2000">
                <a:ea typeface="SimSun" pitchFamily="2" charset="-122"/>
              </a:rPr>
              <a:t>3% (13</a:t>
            </a:r>
            <a:r>
              <a:rPr lang="en-US" sz="2000"/>
              <a:t>±</a:t>
            </a:r>
            <a:r>
              <a:rPr lang="en-US" altLang="zh-CN" sz="2000">
                <a:ea typeface="SimSun" pitchFamily="2" charset="-122"/>
              </a:rPr>
              <a:t>4 Mt) in response to a 5 Tg SO</a:t>
            </a:r>
            <a:r>
              <a:rPr lang="en-US" altLang="zh-CN" sz="2000" baseline="-25000">
                <a:ea typeface="SimSun" pitchFamily="2" charset="-122"/>
              </a:rPr>
              <a:t>2</a:t>
            </a:r>
            <a:r>
              <a:rPr lang="en-US" altLang="zh-CN" sz="2000">
                <a:ea typeface="SimSun" pitchFamily="2" charset="-122"/>
              </a:rPr>
              <a:t> per year stratospheric injection, averaged over the second decade of geoengineering.</a:t>
            </a:r>
          </a:p>
          <a:p>
            <a:pPr algn="ctr"/>
            <a:endParaRPr lang="en-US" sz="1900"/>
          </a:p>
        </p:txBody>
      </p:sp>
      <p:grpSp>
        <p:nvGrpSpPr>
          <p:cNvPr id="201732" name="Group 6"/>
          <p:cNvGrpSpPr>
            <a:grpSpLocks/>
          </p:cNvGrpSpPr>
          <p:nvPr/>
        </p:nvGrpSpPr>
        <p:grpSpPr bwMode="auto">
          <a:xfrm>
            <a:off x="336550" y="1227138"/>
            <a:ext cx="8342313" cy="5529262"/>
            <a:chOff x="337132" y="1226457"/>
            <a:chExt cx="8341647" cy="5529943"/>
          </a:xfrm>
        </p:grpSpPr>
        <p:pic>
          <p:nvPicPr>
            <p:cNvPr id="201733" name="Picture 4"/>
            <p:cNvPicPr>
              <a:picLocks noChangeAspect="1"/>
            </p:cNvPicPr>
            <p:nvPr/>
          </p:nvPicPr>
          <p:blipFill>
            <a:blip r:embed="rId3" cstate="print"/>
            <a:srcRect t="15865" r="6270" b="40204"/>
            <a:stretch>
              <a:fillRect/>
            </a:stretch>
          </p:blipFill>
          <p:spPr bwMode="auto">
            <a:xfrm>
              <a:off x="337132" y="1226457"/>
              <a:ext cx="8341647" cy="5529943"/>
            </a:xfrm>
            <a:prstGeom prst="rect">
              <a:avLst/>
            </a:prstGeom>
            <a:noFill/>
            <a:ln w="9525">
              <a:noFill/>
              <a:miter lim="800000"/>
              <a:headEnd/>
              <a:tailEnd/>
            </a:ln>
          </p:spPr>
        </p:pic>
        <p:sp>
          <p:nvSpPr>
            <p:cNvPr id="201734" name="TextBox 5"/>
            <p:cNvSpPr txBox="1">
              <a:spLocks noChangeArrowheads="1"/>
            </p:cNvSpPr>
            <p:nvPr/>
          </p:nvSpPr>
          <p:spPr bwMode="auto">
            <a:xfrm>
              <a:off x="478972" y="6320970"/>
              <a:ext cx="1908629" cy="338554"/>
            </a:xfrm>
            <a:prstGeom prst="rect">
              <a:avLst/>
            </a:prstGeom>
            <a:solidFill>
              <a:schemeClr val="bg1"/>
            </a:solidFill>
            <a:ln w="19050">
              <a:solidFill>
                <a:schemeClr val="tx1"/>
              </a:solidFill>
              <a:miter lim="800000"/>
              <a:headEnd/>
              <a:tailEnd/>
            </a:ln>
          </p:spPr>
          <p:txBody>
            <a:bodyPr>
              <a:spAutoFit/>
            </a:bodyPr>
            <a:lstStyle/>
            <a:p>
              <a:pPr algn="ctr"/>
              <a:r>
                <a:rPr lang="en-US" sz="1600"/>
                <a:t>% change in yield</a:t>
              </a:r>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2754" name="TextBox 55"/>
          <p:cNvSpPr txBox="1">
            <a:spLocks noChangeArrowheads="1"/>
          </p:cNvSpPr>
          <p:nvPr/>
        </p:nvSpPr>
        <p:spPr bwMode="auto">
          <a:xfrm>
            <a:off x="3563938" y="44450"/>
            <a:ext cx="1389062" cy="369888"/>
          </a:xfrm>
          <a:prstGeom prst="rect">
            <a:avLst/>
          </a:prstGeom>
          <a:noFill/>
          <a:ln w="9525">
            <a:noFill/>
            <a:miter lim="800000"/>
            <a:headEnd/>
            <a:tailEnd/>
          </a:ln>
        </p:spPr>
        <p:txBody>
          <a:bodyPr wrap="none">
            <a:spAutoFit/>
          </a:bodyPr>
          <a:lstStyle/>
          <a:p>
            <a:r>
              <a:rPr lang="en-CA" sz="1800">
                <a:latin typeface="Arial" charset="0"/>
              </a:rPr>
              <a:t>Temperature</a:t>
            </a:r>
          </a:p>
        </p:txBody>
      </p:sp>
      <p:sp>
        <p:nvSpPr>
          <p:cNvPr id="202755" name="TextBox 56"/>
          <p:cNvSpPr txBox="1">
            <a:spLocks noChangeArrowheads="1"/>
          </p:cNvSpPr>
          <p:nvPr/>
        </p:nvSpPr>
        <p:spPr bwMode="auto">
          <a:xfrm>
            <a:off x="6300788" y="34925"/>
            <a:ext cx="1376362" cy="369888"/>
          </a:xfrm>
          <a:prstGeom prst="rect">
            <a:avLst/>
          </a:prstGeom>
          <a:noFill/>
          <a:ln w="9525">
            <a:noFill/>
            <a:miter lim="800000"/>
            <a:headEnd/>
            <a:tailEnd/>
          </a:ln>
        </p:spPr>
        <p:txBody>
          <a:bodyPr wrap="none">
            <a:spAutoFit/>
          </a:bodyPr>
          <a:lstStyle/>
          <a:p>
            <a:r>
              <a:rPr lang="en-CA" sz="1800">
                <a:latin typeface="Arial" charset="0"/>
              </a:rPr>
              <a:t>Precipitation</a:t>
            </a:r>
          </a:p>
        </p:txBody>
      </p:sp>
      <p:pic>
        <p:nvPicPr>
          <p:cNvPr id="202756" name="Picture 9"/>
          <p:cNvPicPr>
            <a:picLocks noChangeAspect="1" noChangeArrowheads="1"/>
          </p:cNvPicPr>
          <p:nvPr/>
        </p:nvPicPr>
        <p:blipFill>
          <a:blip r:embed="rId3" cstate="print"/>
          <a:srcRect/>
          <a:stretch>
            <a:fillRect/>
          </a:stretch>
        </p:blipFill>
        <p:spPr bwMode="auto">
          <a:xfrm rot="5400000">
            <a:off x="6239669" y="4852194"/>
            <a:ext cx="1476375" cy="2303463"/>
          </a:xfrm>
          <a:prstGeom prst="rect">
            <a:avLst/>
          </a:prstGeom>
          <a:noFill/>
          <a:ln w="9525">
            <a:noFill/>
            <a:miter lim="800000"/>
            <a:headEnd/>
            <a:tailEnd/>
          </a:ln>
        </p:spPr>
      </p:pic>
      <p:pic>
        <p:nvPicPr>
          <p:cNvPr id="202757" name="Picture 10"/>
          <p:cNvPicPr>
            <a:picLocks noChangeAspect="1" noChangeArrowheads="1"/>
          </p:cNvPicPr>
          <p:nvPr/>
        </p:nvPicPr>
        <p:blipFill>
          <a:blip r:embed="rId4" cstate="print"/>
          <a:srcRect/>
          <a:stretch>
            <a:fillRect/>
          </a:stretch>
        </p:blipFill>
        <p:spPr bwMode="auto">
          <a:xfrm rot="5400000">
            <a:off x="3538537" y="4527551"/>
            <a:ext cx="1476375" cy="2952750"/>
          </a:xfrm>
          <a:prstGeom prst="rect">
            <a:avLst/>
          </a:prstGeom>
          <a:noFill/>
          <a:ln w="9525">
            <a:noFill/>
            <a:miter lim="800000"/>
            <a:headEnd/>
            <a:tailEnd/>
          </a:ln>
        </p:spPr>
      </p:pic>
      <p:sp>
        <p:nvSpPr>
          <p:cNvPr id="202758" name="TextBox 46"/>
          <p:cNvSpPr txBox="1">
            <a:spLocks noChangeArrowheads="1"/>
          </p:cNvSpPr>
          <p:nvPr/>
        </p:nvSpPr>
        <p:spPr bwMode="auto">
          <a:xfrm>
            <a:off x="2268538" y="6165850"/>
            <a:ext cx="611187" cy="368300"/>
          </a:xfrm>
          <a:prstGeom prst="rect">
            <a:avLst/>
          </a:prstGeom>
          <a:noFill/>
          <a:ln w="9525">
            <a:noFill/>
            <a:miter lim="800000"/>
            <a:headEnd/>
            <a:tailEnd/>
          </a:ln>
        </p:spPr>
        <p:txBody>
          <a:bodyPr wrap="none">
            <a:spAutoFit/>
          </a:bodyPr>
          <a:lstStyle/>
          <a:p>
            <a:r>
              <a:rPr lang="en-CA" sz="1800">
                <a:latin typeface="Arial" charset="0"/>
              </a:rPr>
              <a:t>SRM</a:t>
            </a:r>
          </a:p>
        </p:txBody>
      </p:sp>
      <p:sp>
        <p:nvSpPr>
          <p:cNvPr id="202759" name="TextBox 47"/>
          <p:cNvSpPr txBox="1">
            <a:spLocks noChangeArrowheads="1"/>
          </p:cNvSpPr>
          <p:nvPr/>
        </p:nvSpPr>
        <p:spPr bwMode="auto">
          <a:xfrm>
            <a:off x="1979613" y="5732463"/>
            <a:ext cx="936625" cy="369887"/>
          </a:xfrm>
          <a:prstGeom prst="rect">
            <a:avLst/>
          </a:prstGeom>
          <a:noFill/>
          <a:ln w="9525">
            <a:noFill/>
            <a:miter lim="800000"/>
            <a:headEnd/>
            <a:tailEnd/>
          </a:ln>
        </p:spPr>
        <p:txBody>
          <a:bodyPr wrap="none">
            <a:spAutoFit/>
          </a:bodyPr>
          <a:lstStyle/>
          <a:p>
            <a:r>
              <a:rPr lang="en-CA" sz="1800">
                <a:latin typeface="Arial" charset="0"/>
              </a:rPr>
              <a:t>No SRM</a:t>
            </a:r>
          </a:p>
        </p:txBody>
      </p:sp>
      <p:pic>
        <p:nvPicPr>
          <p:cNvPr id="202760" name="Picture 1"/>
          <p:cNvPicPr>
            <a:picLocks noChangeAspect="1" noChangeArrowheads="1"/>
          </p:cNvPicPr>
          <p:nvPr/>
        </p:nvPicPr>
        <p:blipFill>
          <a:blip r:embed="rId5" cstate="print"/>
          <a:srcRect/>
          <a:stretch>
            <a:fillRect/>
          </a:stretch>
        </p:blipFill>
        <p:spPr bwMode="auto">
          <a:xfrm>
            <a:off x="1000125" y="333375"/>
            <a:ext cx="7243763" cy="5399088"/>
          </a:xfrm>
          <a:prstGeom prst="rect">
            <a:avLst/>
          </a:prstGeom>
          <a:noFill/>
          <a:ln w="9525">
            <a:noFill/>
            <a:miter lim="800000"/>
            <a:headEnd/>
            <a:tailEnd/>
          </a:ln>
        </p:spPr>
      </p:pic>
      <p:sp>
        <p:nvSpPr>
          <p:cNvPr id="67593" name="TextBox 8"/>
          <p:cNvSpPr txBox="1">
            <a:spLocks noChangeArrowheads="1"/>
          </p:cNvSpPr>
          <p:nvPr/>
        </p:nvSpPr>
        <p:spPr bwMode="auto">
          <a:xfrm>
            <a:off x="0" y="6488113"/>
            <a:ext cx="3883025" cy="369887"/>
          </a:xfrm>
          <a:prstGeom prst="rect">
            <a:avLst/>
          </a:prstGeom>
          <a:solidFill>
            <a:schemeClr val="bg1"/>
          </a:solidFill>
          <a:ln>
            <a:solidFill>
              <a:schemeClr val="tx1"/>
            </a:solid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CA" sz="1800" dirty="0" smtClean="0">
                <a:latin typeface="+mn-lt"/>
              </a:rPr>
              <a:t>Moreno-Cruz, </a:t>
            </a:r>
            <a:r>
              <a:rPr lang="en-CA" sz="1800" dirty="0" err="1" smtClean="0">
                <a:latin typeface="+mn-lt"/>
              </a:rPr>
              <a:t>Ricke</a:t>
            </a:r>
            <a:r>
              <a:rPr lang="en-CA" sz="1800" dirty="0" smtClean="0">
                <a:latin typeface="+mn-lt"/>
              </a:rPr>
              <a:t> &amp; Keith (2011)</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3778" name="Text Box 2"/>
          <p:cNvSpPr txBox="1">
            <a:spLocks noChangeArrowheads="1"/>
          </p:cNvSpPr>
          <p:nvPr/>
        </p:nvSpPr>
        <p:spPr bwMode="auto">
          <a:xfrm>
            <a:off x="376238" y="415925"/>
            <a:ext cx="8283575" cy="5181600"/>
          </a:xfrm>
          <a:prstGeom prst="rect">
            <a:avLst/>
          </a:prstGeom>
          <a:noFill/>
          <a:ln w="38100">
            <a:noFill/>
            <a:miter lim="800000"/>
            <a:headEnd/>
            <a:tailEnd type="none" w="lg" len="lg"/>
          </a:ln>
        </p:spPr>
        <p:txBody>
          <a:bodyPr>
            <a:spAutoFit/>
          </a:bodyPr>
          <a:lstStyle/>
          <a:p>
            <a:pPr algn="ctr">
              <a:spcBef>
                <a:spcPct val="50000"/>
              </a:spcBef>
              <a:tabLst>
                <a:tab pos="460375" algn="l"/>
              </a:tabLst>
            </a:pPr>
            <a:r>
              <a:rPr lang="en-US" b="1"/>
              <a:t>Conclusions</a:t>
            </a:r>
          </a:p>
          <a:p>
            <a:pPr>
              <a:spcBef>
                <a:spcPct val="50000"/>
              </a:spcBef>
              <a:tabLst>
                <a:tab pos="460375" algn="l"/>
              </a:tabLst>
            </a:pPr>
            <a:r>
              <a:rPr lang="en-US" sz="2000"/>
              <a:t>	A well-funded national or international research program, as part of the currently ongoing Intergovernmental Panel on Climate Change Fifth Scientific Assessment, would be able to look at several other aspects of geoengineering and provide valuable guidance to policymakers trying to decide how best to address the problems of global warming.</a:t>
            </a:r>
          </a:p>
          <a:p>
            <a:pPr>
              <a:spcBef>
                <a:spcPct val="50000"/>
              </a:spcBef>
              <a:tabLst>
                <a:tab pos="460375" algn="l"/>
              </a:tabLst>
            </a:pPr>
            <a:r>
              <a:rPr lang="en-US" sz="2000">
                <a:solidFill>
                  <a:schemeClr val="accent2"/>
                </a:solidFill>
              </a:rPr>
              <a:t>	Such research should include theoretical calculations as well as engineering studies.  Small-scale experiments could examine nozzle properties and initial formation of aerosols, but they could not be used to test the climatic response of stratospheric aerosols. </a:t>
            </a:r>
          </a:p>
          <a:p>
            <a:pPr>
              <a:spcBef>
                <a:spcPct val="50000"/>
              </a:spcBef>
              <a:tabLst>
                <a:tab pos="460375" algn="l"/>
              </a:tabLst>
            </a:pPr>
            <a:r>
              <a:rPr lang="en-US" sz="2000"/>
              <a:t>	We currently lack the capability to monitor the evolution and distribution of stratospheric aerosol clouds.  A robust space-based observing system would allow monitoring future volcanic eruptions or any geoengineering experiments.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239713" y="79375"/>
            <a:ext cx="8658225" cy="6132513"/>
          </a:xfrm>
          <a:prstGeom prst="rect">
            <a:avLst/>
          </a:prstGeom>
          <a:noFill/>
        </p:spPr>
        <p:txBody>
          <a:bodyPr>
            <a:spAutoFit/>
          </a:bodyPr>
          <a:lstStyle/>
          <a:p>
            <a:pPr algn="ctr">
              <a:defRPr/>
            </a:pPr>
            <a:r>
              <a:rPr lang="en-US" b="1" dirty="0">
                <a:solidFill>
                  <a:schemeClr val="accent2"/>
                </a:solidFill>
              </a:rPr>
              <a:t>Volcanic eruptions warn us</a:t>
            </a:r>
            <a:br>
              <a:rPr lang="en-US" b="1" dirty="0">
                <a:solidFill>
                  <a:schemeClr val="accent2"/>
                </a:solidFill>
              </a:rPr>
            </a:br>
            <a:r>
              <a:rPr lang="en-US" b="1" dirty="0">
                <a:solidFill>
                  <a:schemeClr val="accent2"/>
                </a:solidFill>
              </a:rPr>
              <a:t>that stratospheric geoengineering could:</a:t>
            </a:r>
          </a:p>
          <a:p>
            <a:pPr>
              <a:defRPr/>
            </a:pPr>
            <a:endParaRPr lang="en-US" dirty="0"/>
          </a:p>
          <a:p>
            <a:pPr marL="457200" indent="-457200">
              <a:spcAft>
                <a:spcPts val="1200"/>
              </a:spcAft>
              <a:defRPr/>
            </a:pPr>
            <a:r>
              <a:rPr lang="en-US" dirty="0">
                <a:solidFill>
                  <a:schemeClr val="accent2"/>
                </a:solidFill>
              </a:rPr>
              <a:t>- Cool the surface, reducing ice melt and sea level rise, produce pretty sunsets, and increase the CO</a:t>
            </a:r>
            <a:r>
              <a:rPr lang="en-US" baseline="-25000" dirty="0">
                <a:solidFill>
                  <a:schemeClr val="accent2"/>
                </a:solidFill>
              </a:rPr>
              <a:t>2</a:t>
            </a:r>
            <a:r>
              <a:rPr lang="en-US" dirty="0">
                <a:solidFill>
                  <a:schemeClr val="accent2"/>
                </a:solidFill>
              </a:rPr>
              <a:t> sink</a:t>
            </a:r>
            <a:r>
              <a:rPr lang="en-US" dirty="0"/>
              <a:t>, </a:t>
            </a:r>
            <a:r>
              <a:rPr lang="en-US" b="1" i="1" u="sng" dirty="0"/>
              <a:t>but</a:t>
            </a:r>
            <a:endParaRPr lang="en-US" i="1" u="sng" dirty="0"/>
          </a:p>
          <a:p>
            <a:pPr>
              <a:spcAft>
                <a:spcPts val="300"/>
              </a:spcAft>
              <a:buFontTx/>
              <a:buChar char="-"/>
              <a:defRPr/>
            </a:pPr>
            <a:r>
              <a:rPr lang="en-US" dirty="0"/>
              <a:t> Reduce summer monsoon precipitation,</a:t>
            </a:r>
          </a:p>
          <a:p>
            <a:pPr>
              <a:spcAft>
                <a:spcPts val="300"/>
              </a:spcAft>
              <a:buFontTx/>
              <a:buChar char="-"/>
              <a:defRPr/>
            </a:pPr>
            <a:r>
              <a:rPr lang="en-US" dirty="0"/>
              <a:t> Destroy ozone, allowing more harmful UV at the surface,</a:t>
            </a:r>
          </a:p>
          <a:p>
            <a:pPr>
              <a:spcAft>
                <a:spcPts val="300"/>
              </a:spcAft>
              <a:buFontTx/>
              <a:buChar char="-"/>
              <a:defRPr/>
            </a:pPr>
            <a:r>
              <a:rPr lang="en-US" dirty="0"/>
              <a:t> Produce rapid warming when stopped,</a:t>
            </a:r>
          </a:p>
          <a:p>
            <a:pPr>
              <a:spcAft>
                <a:spcPts val="300"/>
              </a:spcAft>
              <a:buFontTx/>
              <a:buChar char="-"/>
              <a:defRPr/>
            </a:pPr>
            <a:r>
              <a:rPr lang="en-US" dirty="0"/>
              <a:t> Make the sky white,</a:t>
            </a:r>
          </a:p>
          <a:p>
            <a:pPr>
              <a:spcAft>
                <a:spcPts val="300"/>
              </a:spcAft>
              <a:buFontTx/>
              <a:buChar char="-"/>
              <a:defRPr/>
            </a:pPr>
            <a:r>
              <a:rPr lang="en-US" dirty="0"/>
              <a:t> Reduce solar power,</a:t>
            </a:r>
          </a:p>
          <a:p>
            <a:pPr>
              <a:spcAft>
                <a:spcPts val="300"/>
              </a:spcAft>
              <a:buFontTx/>
              <a:buChar char="-"/>
              <a:defRPr/>
            </a:pPr>
            <a:r>
              <a:rPr lang="en-US" dirty="0">
                <a:ea typeface="Calibri" pitchFamily="34" charset="0"/>
              </a:rPr>
              <a:t> Perturb the ecology with more diffuse radiation,</a:t>
            </a:r>
            <a:endParaRPr lang="en-US" dirty="0"/>
          </a:p>
          <a:p>
            <a:pPr>
              <a:spcAft>
                <a:spcPts val="300"/>
              </a:spcAft>
              <a:buFontTx/>
              <a:buChar char="-"/>
              <a:defRPr/>
            </a:pPr>
            <a:r>
              <a:rPr lang="en-US" dirty="0"/>
              <a:t> Damage airplanes flying in the stratosphere,</a:t>
            </a:r>
          </a:p>
          <a:p>
            <a:pPr>
              <a:spcAft>
                <a:spcPts val="300"/>
              </a:spcAft>
              <a:buFontTx/>
              <a:buChar char="-"/>
              <a:defRPr/>
            </a:pPr>
            <a:r>
              <a:rPr lang="en-US" dirty="0"/>
              <a:t> Degrade astronomical observations,</a:t>
            </a:r>
          </a:p>
          <a:p>
            <a:pPr>
              <a:spcAft>
                <a:spcPts val="300"/>
              </a:spcAft>
              <a:buFontTx/>
              <a:buChar char="-"/>
              <a:defRPr/>
            </a:pPr>
            <a:r>
              <a:rPr lang="en-US" dirty="0"/>
              <a:t> Affect remote sensing, and</a:t>
            </a:r>
          </a:p>
          <a:p>
            <a:pPr>
              <a:spcAft>
                <a:spcPts val="300"/>
              </a:spcAft>
              <a:buFontTx/>
              <a:buChar char="-"/>
              <a:defRPr/>
            </a:pPr>
            <a:r>
              <a:rPr lang="en-US" dirty="0"/>
              <a:t> Affect stargazing</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826" name="Text Box 2"/>
          <p:cNvSpPr txBox="1">
            <a:spLocks noChangeArrowheads="1"/>
          </p:cNvSpPr>
          <p:nvPr/>
        </p:nvSpPr>
        <p:spPr bwMode="auto">
          <a:xfrm>
            <a:off x="457200" y="838200"/>
            <a:ext cx="8153400" cy="4816475"/>
          </a:xfrm>
          <a:prstGeom prst="rect">
            <a:avLst/>
          </a:prstGeom>
          <a:noFill/>
          <a:ln w="9525">
            <a:noFill/>
            <a:miter lim="800000"/>
            <a:headEnd/>
            <a:tailEnd/>
          </a:ln>
        </p:spPr>
        <p:txBody>
          <a:bodyPr>
            <a:spAutoFit/>
          </a:bodyPr>
          <a:lstStyle/>
          <a:p>
            <a:pPr>
              <a:spcBef>
                <a:spcPct val="50000"/>
              </a:spcBef>
            </a:pPr>
            <a:r>
              <a:rPr lang="en-US" sz="2000"/>
              <a:t>Proponents of geoengineering say that mitigation is not possible, as they see no evidence of it yet.  But it is clearly a political and not a technical problem.</a:t>
            </a:r>
          </a:p>
          <a:p>
            <a:pPr>
              <a:spcBef>
                <a:spcPct val="50000"/>
              </a:spcBef>
            </a:pPr>
            <a:r>
              <a:rPr lang="en-US" sz="2000" b="1">
                <a:solidFill>
                  <a:schemeClr val="accent2"/>
                </a:solidFill>
              </a:rPr>
              <a:t>Mitigation will not only reduce global warming but it will also</a:t>
            </a:r>
          </a:p>
          <a:p>
            <a:pPr>
              <a:spcBef>
                <a:spcPct val="50000"/>
              </a:spcBef>
            </a:pPr>
            <a:r>
              <a:rPr lang="en-US" sz="2000"/>
              <a:t>- reduce ocean acidification, </a:t>
            </a:r>
          </a:p>
          <a:p>
            <a:pPr>
              <a:spcBef>
                <a:spcPct val="50000"/>
              </a:spcBef>
            </a:pPr>
            <a:r>
              <a:rPr lang="en-US" sz="2000">
                <a:solidFill>
                  <a:schemeClr val="accent2"/>
                </a:solidFill>
              </a:rPr>
              <a:t>- reduce our dependence on foreign sources of energy,</a:t>
            </a:r>
          </a:p>
          <a:p>
            <a:pPr>
              <a:spcBef>
                <a:spcPct val="50000"/>
              </a:spcBef>
            </a:pPr>
            <a:r>
              <a:rPr lang="en-US" sz="2000"/>
              <a:t>- stop subsidizing terrorism with our gas dollars,</a:t>
            </a:r>
          </a:p>
          <a:p>
            <a:pPr>
              <a:spcBef>
                <a:spcPct val="50000"/>
              </a:spcBef>
            </a:pPr>
            <a:r>
              <a:rPr lang="en-US" sz="2000">
                <a:solidFill>
                  <a:schemeClr val="accent2"/>
                </a:solidFill>
              </a:rPr>
              <a:t>- reduce our military budget, freeing resources for other uses,</a:t>
            </a:r>
          </a:p>
          <a:p>
            <a:pPr>
              <a:spcBef>
                <a:spcPct val="50000"/>
              </a:spcBef>
            </a:pPr>
            <a:r>
              <a:rPr lang="en-US" sz="2000"/>
              <a:t>- clean up the air, and</a:t>
            </a:r>
          </a:p>
          <a:p>
            <a:pPr>
              <a:spcBef>
                <a:spcPct val="50000"/>
              </a:spcBef>
            </a:pPr>
            <a:r>
              <a:rPr lang="en-US" sz="2000">
                <a:solidFill>
                  <a:schemeClr val="accent2"/>
                </a:solidFill>
              </a:rPr>
              <a:t>- provide economic opportunities for a green economy, to provide solar, wind, cellulosic ethanol, energy efficiency, and other technologies we can sell around the world.</a:t>
            </a:r>
          </a:p>
        </p:txBody>
      </p:sp>
      <p:sp>
        <p:nvSpPr>
          <p:cNvPr id="205827" name="Text Box 3"/>
          <p:cNvSpPr txBox="1">
            <a:spLocks noChangeArrowheads="1"/>
          </p:cNvSpPr>
          <p:nvPr/>
        </p:nvSpPr>
        <p:spPr bwMode="auto">
          <a:xfrm>
            <a:off x="1143000" y="0"/>
            <a:ext cx="6858000" cy="457200"/>
          </a:xfrm>
          <a:prstGeom prst="rect">
            <a:avLst/>
          </a:prstGeom>
          <a:noFill/>
          <a:ln w="9525">
            <a:noFill/>
            <a:miter lim="800000"/>
            <a:headEnd/>
            <a:tailEnd/>
          </a:ln>
        </p:spPr>
        <p:txBody>
          <a:bodyPr>
            <a:spAutoFit/>
          </a:bodyPr>
          <a:lstStyle/>
          <a:p>
            <a:pPr algn="ctr">
              <a:spcBef>
                <a:spcPct val="50000"/>
              </a:spcBef>
            </a:pPr>
            <a:r>
              <a:rPr lang="en-US" b="1">
                <a:solidFill>
                  <a:schemeClr val="accent2"/>
                </a:solidFill>
              </a:rPr>
              <a:t>Reasons mitigation is a good idea</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Line 2"/>
          <p:cNvSpPr>
            <a:spLocks noChangeShapeType="1"/>
          </p:cNvSpPr>
          <p:nvPr/>
        </p:nvSpPr>
        <p:spPr bwMode="auto">
          <a:xfrm>
            <a:off x="838200" y="762000"/>
            <a:ext cx="0" cy="4648200"/>
          </a:xfrm>
          <a:prstGeom prst="line">
            <a:avLst/>
          </a:prstGeom>
          <a:noFill/>
          <a:ln w="38100">
            <a:solidFill>
              <a:schemeClr val="tx1"/>
            </a:solidFill>
            <a:round/>
            <a:headEnd/>
            <a:tailEnd/>
          </a:ln>
        </p:spPr>
        <p:txBody>
          <a:bodyPr/>
          <a:lstStyle/>
          <a:p>
            <a:endParaRPr lang="en-US"/>
          </a:p>
        </p:txBody>
      </p:sp>
      <p:sp>
        <p:nvSpPr>
          <p:cNvPr id="206851" name="Line 3"/>
          <p:cNvSpPr>
            <a:spLocks noChangeShapeType="1"/>
          </p:cNvSpPr>
          <p:nvPr/>
        </p:nvSpPr>
        <p:spPr bwMode="auto">
          <a:xfrm>
            <a:off x="838200" y="5410200"/>
            <a:ext cx="7467600" cy="0"/>
          </a:xfrm>
          <a:prstGeom prst="line">
            <a:avLst/>
          </a:prstGeom>
          <a:noFill/>
          <a:ln w="38100">
            <a:solidFill>
              <a:schemeClr val="tx1"/>
            </a:solidFill>
            <a:round/>
            <a:headEnd/>
            <a:tailEnd/>
          </a:ln>
        </p:spPr>
        <p:txBody>
          <a:bodyPr/>
          <a:lstStyle/>
          <a:p>
            <a:endParaRPr lang="en-US"/>
          </a:p>
        </p:txBody>
      </p:sp>
      <p:sp>
        <p:nvSpPr>
          <p:cNvPr id="206852" name="Text Box 4"/>
          <p:cNvSpPr txBox="1">
            <a:spLocks noChangeArrowheads="1"/>
          </p:cNvSpPr>
          <p:nvPr/>
        </p:nvSpPr>
        <p:spPr bwMode="auto">
          <a:xfrm>
            <a:off x="990600" y="5562600"/>
            <a:ext cx="7848600" cy="366713"/>
          </a:xfrm>
          <a:prstGeom prst="rect">
            <a:avLst/>
          </a:prstGeom>
          <a:noFill/>
          <a:ln w="9525">
            <a:noFill/>
            <a:miter lim="800000"/>
            <a:headEnd/>
            <a:tailEnd/>
          </a:ln>
        </p:spPr>
        <p:txBody>
          <a:bodyPr>
            <a:spAutoFit/>
          </a:bodyPr>
          <a:lstStyle/>
          <a:p>
            <a:pPr>
              <a:spcBef>
                <a:spcPct val="50000"/>
              </a:spcBef>
            </a:pPr>
            <a:r>
              <a:rPr lang="en-US" sz="1800"/>
              <a:t>Time (yr)</a:t>
            </a:r>
            <a:r>
              <a:rPr lang="en-US" sz="1800">
                <a:sym typeface="Wingdings" pitchFamily="2" charset="2"/>
              </a:rPr>
              <a:t>         2000                                                              2100</a:t>
            </a:r>
            <a:endParaRPr lang="en-US" sz="1800"/>
          </a:p>
        </p:txBody>
      </p:sp>
      <p:sp>
        <p:nvSpPr>
          <p:cNvPr id="206853" name="Text Box 5"/>
          <p:cNvSpPr txBox="1">
            <a:spLocks noChangeArrowheads="1"/>
          </p:cNvSpPr>
          <p:nvPr/>
        </p:nvSpPr>
        <p:spPr bwMode="auto">
          <a:xfrm rot="-5400000">
            <a:off x="-845343" y="3055143"/>
            <a:ext cx="2667000" cy="366713"/>
          </a:xfrm>
          <a:prstGeom prst="rect">
            <a:avLst/>
          </a:prstGeom>
          <a:noFill/>
          <a:ln w="9525">
            <a:noFill/>
            <a:miter lim="800000"/>
            <a:headEnd/>
            <a:tailEnd/>
          </a:ln>
        </p:spPr>
        <p:txBody>
          <a:bodyPr>
            <a:spAutoFit/>
          </a:bodyPr>
          <a:lstStyle/>
          <a:p>
            <a:pPr>
              <a:spcBef>
                <a:spcPct val="50000"/>
              </a:spcBef>
            </a:pPr>
            <a:r>
              <a:rPr lang="en-US" sz="1800"/>
              <a:t>Radiative Forcing </a:t>
            </a:r>
            <a:r>
              <a:rPr lang="en-US" sz="1800">
                <a:sym typeface="Wingdings" pitchFamily="2" charset="2"/>
              </a:rPr>
              <a:t></a:t>
            </a:r>
            <a:endParaRPr lang="en-US" sz="1800"/>
          </a:p>
        </p:txBody>
      </p:sp>
      <p:grpSp>
        <p:nvGrpSpPr>
          <p:cNvPr id="2" name="Group 19"/>
          <p:cNvGrpSpPr>
            <a:grpSpLocks/>
          </p:cNvGrpSpPr>
          <p:nvPr/>
        </p:nvGrpSpPr>
        <p:grpSpPr bwMode="auto">
          <a:xfrm>
            <a:off x="1600200" y="990600"/>
            <a:ext cx="6400800" cy="3962400"/>
            <a:chOff x="1600200" y="990600"/>
            <a:chExt cx="6400800" cy="3962400"/>
          </a:xfrm>
        </p:grpSpPr>
        <p:sp>
          <p:nvSpPr>
            <p:cNvPr id="206873" name="Freeform 6"/>
            <p:cNvSpPr>
              <a:spLocks/>
            </p:cNvSpPr>
            <p:nvPr/>
          </p:nvSpPr>
          <p:spPr bwMode="auto">
            <a:xfrm>
              <a:off x="1600200" y="990600"/>
              <a:ext cx="6400800" cy="3962400"/>
            </a:xfrm>
            <a:custGeom>
              <a:avLst/>
              <a:gdLst>
                <a:gd name="T0" fmla="*/ 0 w 2535"/>
                <a:gd name="T1" fmla="*/ 2147483647 h 757"/>
                <a:gd name="T2" fmla="*/ 2147483647 w 2535"/>
                <a:gd name="T3" fmla="*/ 2147483647 h 757"/>
                <a:gd name="T4" fmla="*/ 2147483647 w 2535"/>
                <a:gd name="T5" fmla="*/ 2147483647 h 757"/>
                <a:gd name="T6" fmla="*/ 2147483647 w 2535"/>
                <a:gd name="T7" fmla="*/ 2147483647 h 757"/>
                <a:gd name="T8" fmla="*/ 2147483647 w 2535"/>
                <a:gd name="T9" fmla="*/ 0 h 757"/>
                <a:gd name="T10" fmla="*/ 0 60000 65536"/>
                <a:gd name="T11" fmla="*/ 0 60000 65536"/>
                <a:gd name="T12" fmla="*/ 0 60000 65536"/>
                <a:gd name="T13" fmla="*/ 0 60000 65536"/>
                <a:gd name="T14" fmla="*/ 0 60000 65536"/>
                <a:gd name="T15" fmla="*/ 0 w 2535"/>
                <a:gd name="T16" fmla="*/ 0 h 757"/>
                <a:gd name="T17" fmla="*/ 2535 w 2535"/>
                <a:gd name="T18" fmla="*/ 757 h 757"/>
              </a:gdLst>
              <a:ahLst/>
              <a:cxnLst>
                <a:cxn ang="T10">
                  <a:pos x="T0" y="T1"/>
                </a:cxn>
                <a:cxn ang="T11">
                  <a:pos x="T2" y="T3"/>
                </a:cxn>
                <a:cxn ang="T12">
                  <a:pos x="T4" y="T5"/>
                </a:cxn>
                <a:cxn ang="T13">
                  <a:pos x="T6" y="T7"/>
                </a:cxn>
                <a:cxn ang="T14">
                  <a:pos x="T8" y="T9"/>
                </a:cxn>
              </a:cxnLst>
              <a:rect l="T15" t="T16" r="T17" b="T18"/>
              <a:pathLst>
                <a:path w="2535" h="757">
                  <a:moveTo>
                    <a:pt x="0" y="757"/>
                  </a:moveTo>
                  <a:cubicBezTo>
                    <a:pt x="244" y="753"/>
                    <a:pt x="632" y="708"/>
                    <a:pt x="912" y="661"/>
                  </a:cubicBezTo>
                  <a:cubicBezTo>
                    <a:pt x="1192" y="614"/>
                    <a:pt x="1469" y="546"/>
                    <a:pt x="1680" y="476"/>
                  </a:cubicBezTo>
                  <a:cubicBezTo>
                    <a:pt x="1891" y="406"/>
                    <a:pt x="2036" y="322"/>
                    <a:pt x="2178" y="243"/>
                  </a:cubicBezTo>
                  <a:cubicBezTo>
                    <a:pt x="2320" y="164"/>
                    <a:pt x="2461" y="51"/>
                    <a:pt x="2535" y="0"/>
                  </a:cubicBezTo>
                </a:path>
              </a:pathLst>
            </a:custGeom>
            <a:noFill/>
            <a:ln w="38100" cmpd="sng">
              <a:solidFill>
                <a:srgbClr val="0000FF"/>
              </a:solidFill>
              <a:round/>
              <a:headEnd/>
              <a:tailEnd/>
            </a:ln>
          </p:spPr>
          <p:txBody>
            <a:bodyPr/>
            <a:lstStyle/>
            <a:p>
              <a:endParaRPr lang="en-US"/>
            </a:p>
          </p:txBody>
        </p:sp>
        <p:sp>
          <p:nvSpPr>
            <p:cNvPr id="206874" name="Text Box 7"/>
            <p:cNvSpPr txBox="1">
              <a:spLocks noChangeArrowheads="1"/>
            </p:cNvSpPr>
            <p:nvPr/>
          </p:nvSpPr>
          <p:spPr bwMode="auto">
            <a:xfrm>
              <a:off x="4953000" y="1828800"/>
              <a:ext cx="2362200" cy="366713"/>
            </a:xfrm>
            <a:prstGeom prst="rect">
              <a:avLst/>
            </a:prstGeom>
            <a:noFill/>
            <a:ln w="9525">
              <a:noFill/>
              <a:miter lim="800000"/>
              <a:headEnd/>
              <a:tailEnd/>
            </a:ln>
          </p:spPr>
          <p:txBody>
            <a:bodyPr>
              <a:spAutoFit/>
            </a:bodyPr>
            <a:lstStyle/>
            <a:p>
              <a:pPr>
                <a:spcBef>
                  <a:spcPct val="50000"/>
                </a:spcBef>
              </a:pPr>
              <a:r>
                <a:rPr lang="en-US" sz="1800">
                  <a:solidFill>
                    <a:srgbClr val="0000FF"/>
                  </a:solidFill>
                </a:rPr>
                <a:t>Business as usual</a:t>
              </a:r>
            </a:p>
          </p:txBody>
        </p:sp>
      </p:grpSp>
      <p:sp>
        <p:nvSpPr>
          <p:cNvPr id="206855" name="Line 10"/>
          <p:cNvSpPr>
            <a:spLocks noChangeShapeType="1"/>
          </p:cNvSpPr>
          <p:nvPr/>
        </p:nvSpPr>
        <p:spPr bwMode="auto">
          <a:xfrm>
            <a:off x="1600200" y="4953000"/>
            <a:ext cx="6477000" cy="0"/>
          </a:xfrm>
          <a:prstGeom prst="line">
            <a:avLst/>
          </a:prstGeom>
          <a:noFill/>
          <a:ln w="38100">
            <a:solidFill>
              <a:srgbClr val="7030A0"/>
            </a:solidFill>
            <a:round/>
            <a:headEnd/>
            <a:tailEnd/>
          </a:ln>
        </p:spPr>
        <p:txBody>
          <a:bodyPr/>
          <a:lstStyle/>
          <a:p>
            <a:endParaRPr lang="en-US"/>
          </a:p>
        </p:txBody>
      </p:sp>
      <p:sp>
        <p:nvSpPr>
          <p:cNvPr id="206856" name="Line 15"/>
          <p:cNvSpPr>
            <a:spLocks noChangeShapeType="1"/>
          </p:cNvSpPr>
          <p:nvPr/>
        </p:nvSpPr>
        <p:spPr bwMode="auto">
          <a:xfrm>
            <a:off x="3011488" y="5257800"/>
            <a:ext cx="0" cy="152400"/>
          </a:xfrm>
          <a:prstGeom prst="line">
            <a:avLst/>
          </a:prstGeom>
          <a:noFill/>
          <a:ln w="19050">
            <a:solidFill>
              <a:schemeClr val="tx1"/>
            </a:solidFill>
            <a:round/>
            <a:headEnd/>
            <a:tailEnd/>
          </a:ln>
        </p:spPr>
        <p:txBody>
          <a:bodyPr/>
          <a:lstStyle/>
          <a:p>
            <a:endParaRPr lang="en-US"/>
          </a:p>
        </p:txBody>
      </p:sp>
      <p:sp>
        <p:nvSpPr>
          <p:cNvPr id="206857" name="Line 17"/>
          <p:cNvSpPr>
            <a:spLocks noChangeShapeType="1"/>
          </p:cNvSpPr>
          <p:nvPr/>
        </p:nvSpPr>
        <p:spPr bwMode="auto">
          <a:xfrm>
            <a:off x="7924800" y="5257800"/>
            <a:ext cx="0" cy="152400"/>
          </a:xfrm>
          <a:prstGeom prst="line">
            <a:avLst/>
          </a:prstGeom>
          <a:noFill/>
          <a:ln w="19050">
            <a:solidFill>
              <a:schemeClr val="tx1"/>
            </a:solidFill>
            <a:round/>
            <a:headEnd/>
            <a:tailEnd/>
          </a:ln>
        </p:spPr>
        <p:txBody>
          <a:bodyPr/>
          <a:lstStyle/>
          <a:p>
            <a:endParaRPr lang="en-US"/>
          </a:p>
        </p:txBody>
      </p:sp>
      <p:grpSp>
        <p:nvGrpSpPr>
          <p:cNvPr id="3" name="Group 21"/>
          <p:cNvGrpSpPr>
            <a:grpSpLocks/>
          </p:cNvGrpSpPr>
          <p:nvPr/>
        </p:nvGrpSpPr>
        <p:grpSpPr bwMode="auto">
          <a:xfrm>
            <a:off x="3403600" y="3505200"/>
            <a:ext cx="5130800" cy="1092200"/>
            <a:chOff x="3403600" y="3505200"/>
            <a:chExt cx="5130800" cy="1092200"/>
          </a:xfrm>
        </p:grpSpPr>
        <p:sp>
          <p:nvSpPr>
            <p:cNvPr id="206871" name="Text Box 8"/>
            <p:cNvSpPr txBox="1">
              <a:spLocks noChangeArrowheads="1"/>
            </p:cNvSpPr>
            <p:nvPr/>
          </p:nvSpPr>
          <p:spPr bwMode="auto">
            <a:xfrm>
              <a:off x="7543800" y="3505200"/>
              <a:ext cx="990600" cy="381000"/>
            </a:xfrm>
            <a:prstGeom prst="rect">
              <a:avLst/>
            </a:prstGeom>
            <a:noFill/>
            <a:ln w="9525">
              <a:noFill/>
              <a:miter lim="800000"/>
              <a:headEnd/>
              <a:tailEnd/>
            </a:ln>
          </p:spPr>
          <p:txBody>
            <a:bodyPr>
              <a:spAutoFit/>
            </a:bodyPr>
            <a:lstStyle/>
            <a:p>
              <a:pPr>
                <a:spcBef>
                  <a:spcPct val="50000"/>
                </a:spcBef>
              </a:pPr>
              <a:r>
                <a:rPr lang="en-US" sz="1800">
                  <a:solidFill>
                    <a:srgbClr val="009900"/>
                  </a:solidFill>
                </a:rPr>
                <a:t>CDR</a:t>
              </a:r>
            </a:p>
          </p:txBody>
        </p:sp>
        <p:sp>
          <p:nvSpPr>
            <p:cNvPr id="206872" name="Freeform 6"/>
            <p:cNvSpPr>
              <a:spLocks/>
            </p:cNvSpPr>
            <p:nvPr/>
          </p:nvSpPr>
          <p:spPr bwMode="auto">
            <a:xfrm>
              <a:off x="3403600" y="3657600"/>
              <a:ext cx="4648200" cy="939800"/>
            </a:xfrm>
            <a:custGeom>
              <a:avLst/>
              <a:gdLst>
                <a:gd name="T0" fmla="*/ 0 w 11436"/>
                <a:gd name="T1" fmla="*/ 2147483647 h 12602"/>
                <a:gd name="T2" fmla="*/ 2147483647 w 11436"/>
                <a:gd name="T3" fmla="*/ 2147483647 h 12602"/>
                <a:gd name="T4" fmla="*/ 2147483647 w 11436"/>
                <a:gd name="T5" fmla="*/ 2147483647 h 12602"/>
                <a:gd name="T6" fmla="*/ 2147483647 w 11436"/>
                <a:gd name="T7" fmla="*/ 2147483647 h 12602"/>
                <a:gd name="T8" fmla="*/ 2147483647 w 11436"/>
                <a:gd name="T9" fmla="*/ 2147483647 h 12602"/>
                <a:gd name="T10" fmla="*/ 2147483647 w 11436"/>
                <a:gd name="T11" fmla="*/ 2147483647 h 12602"/>
                <a:gd name="T12" fmla="*/ 2147483647 w 11436"/>
                <a:gd name="T13" fmla="*/ 2147483647 h 12602"/>
                <a:gd name="T14" fmla="*/ 0 60000 65536"/>
                <a:gd name="T15" fmla="*/ 0 60000 65536"/>
                <a:gd name="T16" fmla="*/ 0 60000 65536"/>
                <a:gd name="T17" fmla="*/ 0 60000 65536"/>
                <a:gd name="T18" fmla="*/ 0 60000 65536"/>
                <a:gd name="T19" fmla="*/ 0 60000 65536"/>
                <a:gd name="T20" fmla="*/ 0 60000 65536"/>
                <a:gd name="T21" fmla="*/ 0 w 11436"/>
                <a:gd name="T22" fmla="*/ 0 h 12602"/>
                <a:gd name="T23" fmla="*/ 11436 w 11436"/>
                <a:gd name="T24" fmla="*/ 12602 h 126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436" h="12602">
                  <a:moveTo>
                    <a:pt x="0" y="12602"/>
                  </a:moveTo>
                  <a:cubicBezTo>
                    <a:pt x="453" y="12318"/>
                    <a:pt x="3452" y="7740"/>
                    <a:pt x="4093" y="6897"/>
                  </a:cubicBezTo>
                  <a:cubicBezTo>
                    <a:pt x="4653" y="6145"/>
                    <a:pt x="4561" y="6251"/>
                    <a:pt x="4749" y="5961"/>
                  </a:cubicBezTo>
                  <a:cubicBezTo>
                    <a:pt x="4937" y="5671"/>
                    <a:pt x="4722" y="5881"/>
                    <a:pt x="5223" y="5157"/>
                  </a:cubicBezTo>
                  <a:cubicBezTo>
                    <a:pt x="5831" y="4149"/>
                    <a:pt x="6986" y="2108"/>
                    <a:pt x="7739" y="1362"/>
                  </a:cubicBezTo>
                  <a:cubicBezTo>
                    <a:pt x="8492" y="616"/>
                    <a:pt x="9144" y="0"/>
                    <a:pt x="9739" y="681"/>
                  </a:cubicBezTo>
                  <a:cubicBezTo>
                    <a:pt x="10335" y="1362"/>
                    <a:pt x="11436" y="5673"/>
                    <a:pt x="11312" y="5450"/>
                  </a:cubicBezTo>
                </a:path>
              </a:pathLst>
            </a:custGeom>
            <a:noFill/>
            <a:ln w="38100" cmpd="sng">
              <a:solidFill>
                <a:srgbClr val="009900"/>
              </a:solidFill>
              <a:round/>
              <a:headEnd/>
              <a:tailEnd/>
            </a:ln>
          </p:spPr>
          <p:txBody>
            <a:bodyPr/>
            <a:lstStyle/>
            <a:p>
              <a:endParaRPr lang="en-US"/>
            </a:p>
          </p:txBody>
        </p:sp>
      </p:grpSp>
      <p:grpSp>
        <p:nvGrpSpPr>
          <p:cNvPr id="4" name="Group 20"/>
          <p:cNvGrpSpPr>
            <a:grpSpLocks/>
          </p:cNvGrpSpPr>
          <p:nvPr/>
        </p:nvGrpSpPr>
        <p:grpSpPr bwMode="auto">
          <a:xfrm>
            <a:off x="3403600" y="2667000"/>
            <a:ext cx="5130800" cy="1943100"/>
            <a:chOff x="3403600" y="2667000"/>
            <a:chExt cx="5130800" cy="1943100"/>
          </a:xfrm>
        </p:grpSpPr>
        <p:sp>
          <p:nvSpPr>
            <p:cNvPr id="206869" name="Text Box 9"/>
            <p:cNvSpPr txBox="1">
              <a:spLocks noChangeArrowheads="1"/>
            </p:cNvSpPr>
            <p:nvPr/>
          </p:nvSpPr>
          <p:spPr bwMode="auto">
            <a:xfrm>
              <a:off x="7086600" y="2667000"/>
              <a:ext cx="1447800" cy="366713"/>
            </a:xfrm>
            <a:prstGeom prst="rect">
              <a:avLst/>
            </a:prstGeom>
            <a:noFill/>
            <a:ln w="9525">
              <a:noFill/>
              <a:miter lim="800000"/>
              <a:headEnd/>
              <a:tailEnd/>
            </a:ln>
          </p:spPr>
          <p:txBody>
            <a:bodyPr>
              <a:spAutoFit/>
            </a:bodyPr>
            <a:lstStyle/>
            <a:p>
              <a:pPr>
                <a:spcBef>
                  <a:spcPct val="50000"/>
                </a:spcBef>
              </a:pPr>
              <a:r>
                <a:rPr lang="en-US" sz="1800"/>
                <a:t>Mitigation</a:t>
              </a:r>
            </a:p>
          </p:txBody>
        </p:sp>
        <p:sp>
          <p:nvSpPr>
            <p:cNvPr id="206870" name="Freeform 6"/>
            <p:cNvSpPr>
              <a:spLocks/>
            </p:cNvSpPr>
            <p:nvPr/>
          </p:nvSpPr>
          <p:spPr bwMode="auto">
            <a:xfrm>
              <a:off x="3403600" y="3352800"/>
              <a:ext cx="4572000" cy="1257300"/>
            </a:xfrm>
            <a:custGeom>
              <a:avLst/>
              <a:gdLst>
                <a:gd name="T0" fmla="*/ 0 w 10000"/>
                <a:gd name="T1" fmla="*/ 2147483647 h 10784"/>
                <a:gd name="T2" fmla="*/ 2147483647 w 10000"/>
                <a:gd name="T3" fmla="*/ 2147483647 h 10784"/>
                <a:gd name="T4" fmla="*/ 2147483647 w 10000"/>
                <a:gd name="T5" fmla="*/ 2147483647 h 10784"/>
                <a:gd name="T6" fmla="*/ 2147483647 w 10000"/>
                <a:gd name="T7" fmla="*/ 2147483647 h 10784"/>
                <a:gd name="T8" fmla="*/ 2147483647 w 10000"/>
                <a:gd name="T9" fmla="*/ 2147483647 h 10784"/>
                <a:gd name="T10" fmla="*/ 2147483647 w 10000"/>
                <a:gd name="T11" fmla="*/ 2147483647 h 10784"/>
                <a:gd name="T12" fmla="*/ 0 60000 65536"/>
                <a:gd name="T13" fmla="*/ 0 60000 65536"/>
                <a:gd name="T14" fmla="*/ 0 60000 65536"/>
                <a:gd name="T15" fmla="*/ 0 60000 65536"/>
                <a:gd name="T16" fmla="*/ 0 60000 65536"/>
                <a:gd name="T17" fmla="*/ 0 60000 65536"/>
                <a:gd name="T18" fmla="*/ 0 w 10000"/>
                <a:gd name="T19" fmla="*/ 0 h 10784"/>
                <a:gd name="T20" fmla="*/ 10000 w 10000"/>
                <a:gd name="T21" fmla="*/ 10784 h 10784"/>
              </a:gdLst>
              <a:ahLst/>
              <a:cxnLst>
                <a:cxn ang="T12">
                  <a:pos x="T0" y="T1"/>
                </a:cxn>
                <a:cxn ang="T13">
                  <a:pos x="T2" y="T3"/>
                </a:cxn>
                <a:cxn ang="T14">
                  <a:pos x="T4" y="T5"/>
                </a:cxn>
                <a:cxn ang="T15">
                  <a:pos x="T6" y="T7"/>
                </a:cxn>
                <a:cxn ang="T16">
                  <a:pos x="T8" y="T9"/>
                </a:cxn>
                <a:cxn ang="T17">
                  <a:pos x="T10" y="T11"/>
                </a:cxn>
              </a:cxnLst>
              <a:rect l="T18" t="T19" r="T20" b="T21"/>
              <a:pathLst>
                <a:path w="10000" h="10784">
                  <a:moveTo>
                    <a:pt x="0" y="10784"/>
                  </a:moveTo>
                  <a:cubicBezTo>
                    <a:pt x="474" y="10557"/>
                    <a:pt x="2115" y="8672"/>
                    <a:pt x="2764" y="7897"/>
                  </a:cubicBezTo>
                  <a:cubicBezTo>
                    <a:pt x="3413" y="7122"/>
                    <a:pt x="3279" y="7120"/>
                    <a:pt x="3894" y="6130"/>
                  </a:cubicBezTo>
                  <a:cubicBezTo>
                    <a:pt x="4509" y="5141"/>
                    <a:pt x="5744" y="2949"/>
                    <a:pt x="6456" y="1960"/>
                  </a:cubicBezTo>
                  <a:cubicBezTo>
                    <a:pt x="7168" y="971"/>
                    <a:pt x="7595" y="392"/>
                    <a:pt x="8165" y="196"/>
                  </a:cubicBezTo>
                  <a:cubicBezTo>
                    <a:pt x="8735" y="0"/>
                    <a:pt x="10000" y="977"/>
                    <a:pt x="9874" y="784"/>
                  </a:cubicBezTo>
                </a:path>
              </a:pathLst>
            </a:custGeom>
            <a:noFill/>
            <a:ln w="38100" cmpd="sng">
              <a:solidFill>
                <a:schemeClr val="tx1"/>
              </a:solidFill>
              <a:round/>
              <a:headEnd/>
              <a:tailEnd/>
            </a:ln>
          </p:spPr>
          <p:txBody>
            <a:bodyPr/>
            <a:lstStyle/>
            <a:p>
              <a:endParaRPr lang="en-US"/>
            </a:p>
          </p:txBody>
        </p:sp>
      </p:grpSp>
      <p:grpSp>
        <p:nvGrpSpPr>
          <p:cNvPr id="5" name="Group 22"/>
          <p:cNvGrpSpPr>
            <a:grpSpLocks/>
          </p:cNvGrpSpPr>
          <p:nvPr/>
        </p:nvGrpSpPr>
        <p:grpSpPr bwMode="auto">
          <a:xfrm>
            <a:off x="5727700" y="3651250"/>
            <a:ext cx="2162175" cy="366713"/>
            <a:chOff x="5727700" y="3651250"/>
            <a:chExt cx="2162175" cy="366713"/>
          </a:xfrm>
        </p:grpSpPr>
        <p:sp>
          <p:nvSpPr>
            <p:cNvPr id="206867" name="Text Box 8"/>
            <p:cNvSpPr txBox="1">
              <a:spLocks noChangeArrowheads="1"/>
            </p:cNvSpPr>
            <p:nvPr/>
          </p:nvSpPr>
          <p:spPr bwMode="auto">
            <a:xfrm>
              <a:off x="6615113" y="3651250"/>
              <a:ext cx="990600" cy="366713"/>
            </a:xfrm>
            <a:prstGeom prst="rect">
              <a:avLst/>
            </a:prstGeom>
            <a:noFill/>
            <a:ln w="9525">
              <a:noFill/>
              <a:miter lim="800000"/>
              <a:headEnd/>
              <a:tailEnd/>
            </a:ln>
          </p:spPr>
          <p:txBody>
            <a:bodyPr>
              <a:spAutoFit/>
            </a:bodyPr>
            <a:lstStyle/>
            <a:p>
              <a:pPr>
                <a:spcBef>
                  <a:spcPct val="50000"/>
                </a:spcBef>
              </a:pPr>
              <a:r>
                <a:rPr lang="en-US" sz="1800">
                  <a:solidFill>
                    <a:srgbClr val="FF0000"/>
                  </a:solidFill>
                </a:rPr>
                <a:t>SRM</a:t>
              </a:r>
            </a:p>
          </p:txBody>
        </p:sp>
        <p:cxnSp>
          <p:nvCxnSpPr>
            <p:cNvPr id="28" name="Straight Connector 27"/>
            <p:cNvCxnSpPr/>
            <p:nvPr/>
          </p:nvCxnSpPr>
          <p:spPr>
            <a:xfrm flipV="1">
              <a:off x="5727700" y="3978275"/>
              <a:ext cx="2162175" cy="95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46450" name="Text Box 9"/>
          <p:cNvSpPr txBox="1">
            <a:spLocks noChangeArrowheads="1"/>
          </p:cNvSpPr>
          <p:nvPr/>
        </p:nvSpPr>
        <p:spPr bwMode="auto">
          <a:xfrm>
            <a:off x="4406900" y="4457700"/>
            <a:ext cx="4279900" cy="369888"/>
          </a:xfrm>
          <a:prstGeom prst="rect">
            <a:avLst/>
          </a:prstGeom>
          <a:noFill/>
          <a:ln w="9525">
            <a:noFill/>
            <a:miter lim="800000"/>
            <a:headEnd/>
            <a:tailEnd/>
          </a:ln>
        </p:spPr>
        <p:txBody>
          <a:bodyPr>
            <a:spAutoFit/>
          </a:bodyPr>
          <a:lstStyle/>
          <a:p>
            <a:pPr>
              <a:spcBef>
                <a:spcPct val="50000"/>
              </a:spcBef>
            </a:pPr>
            <a:r>
              <a:rPr lang="en-US" sz="1800" b="1">
                <a:solidFill>
                  <a:srgbClr val="7030A0"/>
                </a:solidFill>
              </a:rPr>
              <a:t>Impacts, adaptation, and suffering</a:t>
            </a:r>
          </a:p>
        </p:txBody>
      </p:sp>
      <p:sp>
        <p:nvSpPr>
          <p:cNvPr id="146451" name="Text Box 5"/>
          <p:cNvSpPr txBox="1">
            <a:spLocks noChangeArrowheads="1"/>
          </p:cNvSpPr>
          <p:nvPr/>
        </p:nvSpPr>
        <p:spPr bwMode="auto">
          <a:xfrm rot="-5400000">
            <a:off x="-221456" y="3075782"/>
            <a:ext cx="2667000" cy="366712"/>
          </a:xfrm>
          <a:prstGeom prst="rect">
            <a:avLst/>
          </a:prstGeom>
          <a:noFill/>
          <a:ln w="9525">
            <a:noFill/>
            <a:miter lim="800000"/>
            <a:headEnd/>
            <a:tailEnd/>
          </a:ln>
        </p:spPr>
        <p:txBody>
          <a:bodyPr>
            <a:spAutoFit/>
          </a:bodyPr>
          <a:lstStyle/>
          <a:p>
            <a:pPr>
              <a:spcBef>
                <a:spcPct val="50000"/>
              </a:spcBef>
            </a:pPr>
            <a:r>
              <a:rPr lang="en-US" sz="1800">
                <a:solidFill>
                  <a:srgbClr val="7030A0"/>
                </a:solidFill>
              </a:rPr>
              <a:t>Climate change </a:t>
            </a:r>
            <a:r>
              <a:rPr lang="en-US" sz="1800">
                <a:solidFill>
                  <a:srgbClr val="7030A0"/>
                </a:solidFill>
                <a:sym typeface="Wingdings" pitchFamily="2" charset="2"/>
              </a:rPr>
              <a:t></a:t>
            </a:r>
            <a:endParaRPr lang="en-US" sz="1800">
              <a:solidFill>
                <a:srgbClr val="7030A0"/>
              </a:solidFill>
            </a:endParaRPr>
          </a:p>
        </p:txBody>
      </p:sp>
      <p:grpSp>
        <p:nvGrpSpPr>
          <p:cNvPr id="6" name="Group 26"/>
          <p:cNvGrpSpPr>
            <a:grpSpLocks/>
          </p:cNvGrpSpPr>
          <p:nvPr/>
        </p:nvGrpSpPr>
        <p:grpSpPr bwMode="auto">
          <a:xfrm>
            <a:off x="1552575" y="3590925"/>
            <a:ext cx="6667500" cy="400050"/>
            <a:chOff x="1552575" y="3590925"/>
            <a:chExt cx="6667500" cy="400110"/>
          </a:xfrm>
        </p:grpSpPr>
        <p:cxnSp>
          <p:nvCxnSpPr>
            <p:cNvPr id="206865" name="Straight Connector 24"/>
            <p:cNvCxnSpPr>
              <a:cxnSpLocks noChangeShapeType="1"/>
            </p:cNvCxnSpPr>
            <p:nvPr/>
          </p:nvCxnSpPr>
          <p:spPr bwMode="auto">
            <a:xfrm>
              <a:off x="1552575" y="3990975"/>
              <a:ext cx="6667500" cy="0"/>
            </a:xfrm>
            <a:prstGeom prst="line">
              <a:avLst/>
            </a:prstGeom>
            <a:noFill/>
            <a:ln w="38100">
              <a:solidFill>
                <a:srgbClr val="FF0000"/>
              </a:solidFill>
              <a:round/>
              <a:headEnd/>
              <a:tailEnd/>
            </a:ln>
          </p:spPr>
        </p:cxnSp>
        <p:sp>
          <p:nvSpPr>
            <p:cNvPr id="206866" name="TextBox 25"/>
            <p:cNvSpPr txBox="1">
              <a:spLocks noChangeArrowheads="1"/>
            </p:cNvSpPr>
            <p:nvPr/>
          </p:nvSpPr>
          <p:spPr bwMode="auto">
            <a:xfrm>
              <a:off x="1771650" y="3590925"/>
              <a:ext cx="2419350" cy="400110"/>
            </a:xfrm>
            <a:prstGeom prst="rect">
              <a:avLst/>
            </a:prstGeom>
            <a:noFill/>
            <a:ln w="9525">
              <a:noFill/>
              <a:miter lim="800000"/>
              <a:headEnd/>
              <a:tailEnd/>
            </a:ln>
          </p:spPr>
          <p:txBody>
            <a:bodyPr>
              <a:spAutoFit/>
            </a:bodyPr>
            <a:lstStyle/>
            <a:p>
              <a:r>
                <a:rPr lang="en-US" sz="2000">
                  <a:solidFill>
                    <a:srgbClr val="FF0000"/>
                  </a:solidFill>
                </a:rPr>
                <a:t>Dangerous?</a:t>
              </a:r>
            </a:p>
          </p:txBody>
        </p:sp>
      </p:grpSp>
      <p:sp>
        <p:nvSpPr>
          <p:cNvPr id="27" name="TextBox 26"/>
          <p:cNvSpPr txBox="1">
            <a:spLocks noChangeArrowheads="1"/>
          </p:cNvSpPr>
          <p:nvPr/>
        </p:nvSpPr>
        <p:spPr bwMode="auto">
          <a:xfrm>
            <a:off x="1685925" y="1847850"/>
            <a:ext cx="2657475" cy="1200150"/>
          </a:xfrm>
          <a:prstGeom prst="rect">
            <a:avLst/>
          </a:prstGeom>
          <a:noFill/>
          <a:ln w="38100">
            <a:solidFill>
              <a:schemeClr val="tx1"/>
            </a:solidFill>
            <a:miter lim="800000"/>
            <a:headEnd/>
            <a:tailEnd/>
          </a:ln>
        </p:spPr>
        <p:txBody>
          <a:bodyPr>
            <a:spAutoFit/>
          </a:bodyPr>
          <a:lstStyle/>
          <a:p>
            <a:pPr algn="ctr"/>
            <a:r>
              <a:rPr lang="en-US" b="1"/>
              <a:t>But does SRM make it more dangerous?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645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645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50" grpId="0"/>
      <p:bldP spid="146451" grpId="0"/>
      <p:bldP spid="27" grpId="0" animBg="1"/>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88.JPG"/>
          <p:cNvPicPr>
            <a:picLocks noChangeAspect="1"/>
          </p:cNvPicPr>
          <p:nvPr/>
        </p:nvPicPr>
        <p:blipFill>
          <a:blip r:embed="rId3" cstate="print"/>
          <a:stretch>
            <a:fillRect/>
          </a:stretch>
        </p:blipFill>
        <p:spPr>
          <a:xfrm>
            <a:off x="0" y="448171"/>
            <a:ext cx="9144000" cy="548335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ext Box 2"/>
          <p:cNvSpPr txBox="1">
            <a:spLocks noChangeArrowheads="1"/>
          </p:cNvSpPr>
          <p:nvPr/>
        </p:nvSpPr>
        <p:spPr bwMode="auto">
          <a:xfrm>
            <a:off x="381000" y="685800"/>
            <a:ext cx="7924800" cy="5389563"/>
          </a:xfrm>
          <a:prstGeom prst="rect">
            <a:avLst/>
          </a:prstGeom>
          <a:noFill/>
          <a:ln w="9525">
            <a:noFill/>
            <a:miter lim="800000"/>
            <a:headEnd/>
            <a:tailEnd/>
          </a:ln>
        </p:spPr>
        <p:txBody>
          <a:bodyPr>
            <a:spAutoFit/>
          </a:bodyPr>
          <a:lstStyle/>
          <a:p>
            <a:pPr algn="ctr" eaLnBrk="0" hangingPunct="0"/>
            <a:r>
              <a:rPr lang="en-US" sz="2800" b="1"/>
              <a:t>The United Nations</a:t>
            </a:r>
            <a:br>
              <a:rPr lang="en-US" sz="2800" b="1"/>
            </a:br>
            <a:r>
              <a:rPr lang="en-US" sz="2800" b="1"/>
              <a:t>Framework Convention On Climate Change</a:t>
            </a:r>
          </a:p>
          <a:p>
            <a:pPr algn="ctr" eaLnBrk="0" hangingPunct="0"/>
            <a:r>
              <a:rPr lang="en-US" sz="2800" b="1"/>
              <a:t>1992</a:t>
            </a:r>
          </a:p>
          <a:p>
            <a:pPr algn="ctr" eaLnBrk="0" hangingPunct="0"/>
            <a:r>
              <a:rPr lang="en-US" b="1">
                <a:solidFill>
                  <a:schemeClr val="accent2"/>
                </a:solidFill>
              </a:rPr>
              <a:t/>
            </a:r>
            <a:br>
              <a:rPr lang="en-US" b="1">
                <a:solidFill>
                  <a:schemeClr val="accent2"/>
                </a:solidFill>
              </a:rPr>
            </a:br>
            <a:r>
              <a:rPr lang="en-US" b="1">
                <a:solidFill>
                  <a:schemeClr val="accent2"/>
                </a:solidFill>
              </a:rPr>
              <a:t>Signed by 194 countries and ratified by 188</a:t>
            </a:r>
            <a:br>
              <a:rPr lang="en-US" b="1">
                <a:solidFill>
                  <a:schemeClr val="accent2"/>
                </a:solidFill>
              </a:rPr>
            </a:br>
            <a:r>
              <a:rPr lang="en-US" b="1">
                <a:solidFill>
                  <a:schemeClr val="accent2"/>
                </a:solidFill>
              </a:rPr>
              <a:t>(as of February 26, 2004)</a:t>
            </a:r>
          </a:p>
          <a:p>
            <a:pPr algn="ctr" eaLnBrk="0" hangingPunct="0"/>
            <a:endParaRPr lang="en-US" b="1">
              <a:solidFill>
                <a:schemeClr val="accent2"/>
              </a:solidFill>
            </a:endParaRPr>
          </a:p>
          <a:p>
            <a:pPr algn="ctr" eaLnBrk="0" hangingPunct="0"/>
            <a:r>
              <a:rPr lang="en-US" b="1">
                <a:solidFill>
                  <a:schemeClr val="accent2"/>
                </a:solidFill>
              </a:rPr>
              <a:t>Signed and ratified in 1992 by the United States</a:t>
            </a:r>
          </a:p>
          <a:p>
            <a:pPr eaLnBrk="0" hangingPunct="0"/>
            <a:endParaRPr lang="en-US" b="1">
              <a:solidFill>
                <a:schemeClr val="accent2"/>
              </a:solidFill>
            </a:endParaRPr>
          </a:p>
          <a:p>
            <a:pPr algn="just" eaLnBrk="0" hangingPunct="0"/>
            <a:r>
              <a:rPr lang="en-US" b="1"/>
              <a:t>The ultimate objective of this Convention ... is to achieve ... stabilization of greenhouse gas concentrations in the atmosphere at a level that would prevent dangerous anthropogenic interference with the climate system.</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ext Box 2"/>
          <p:cNvSpPr txBox="1">
            <a:spLocks noChangeArrowheads="1"/>
          </p:cNvSpPr>
          <p:nvPr/>
        </p:nvSpPr>
        <p:spPr bwMode="auto">
          <a:xfrm>
            <a:off x="347663" y="552450"/>
            <a:ext cx="4381500" cy="5262563"/>
          </a:xfrm>
          <a:prstGeom prst="rect">
            <a:avLst/>
          </a:prstGeom>
          <a:noFill/>
          <a:ln w="9525">
            <a:noFill/>
            <a:miter lim="800000"/>
            <a:headEnd/>
            <a:tailEnd/>
          </a:ln>
        </p:spPr>
        <p:txBody>
          <a:bodyPr>
            <a:spAutoFit/>
          </a:bodyPr>
          <a:lstStyle/>
          <a:p>
            <a:pPr algn="ctr">
              <a:spcBef>
                <a:spcPct val="50000"/>
              </a:spcBef>
            </a:pPr>
            <a:r>
              <a:rPr lang="en-US"/>
              <a:t>The UN Framework Convention on Climate Change thought of </a:t>
            </a:r>
            <a:r>
              <a:rPr lang="ja-JP" altLang="en-US"/>
              <a:t>“</a:t>
            </a:r>
            <a:r>
              <a:rPr lang="en-US" altLang="ja-JP"/>
              <a:t>dangerous anthropogenic interference</a:t>
            </a:r>
            <a:r>
              <a:rPr lang="ja-JP" altLang="en-US"/>
              <a:t>”</a:t>
            </a:r>
            <a:r>
              <a:rPr lang="en-US" altLang="ja-JP"/>
              <a:t> as due to the inadvertent effects on climate from anthropogenic greenhouse gases .</a:t>
            </a:r>
          </a:p>
          <a:p>
            <a:pPr algn="ctr">
              <a:spcBef>
                <a:spcPct val="100000"/>
              </a:spcBef>
            </a:pPr>
            <a:r>
              <a:rPr lang="en-US" b="1">
                <a:solidFill>
                  <a:schemeClr val="accent2"/>
                </a:solidFill>
              </a:rPr>
              <a:t>We now must include geoengineering in our pledge to </a:t>
            </a:r>
            <a:r>
              <a:rPr lang="ja-JP" altLang="en-US" b="1">
                <a:solidFill>
                  <a:schemeClr val="accent2"/>
                </a:solidFill>
              </a:rPr>
              <a:t>“</a:t>
            </a:r>
            <a:r>
              <a:rPr lang="en-US" altLang="ja-JP" b="1">
                <a:solidFill>
                  <a:schemeClr val="accent2"/>
                </a:solidFill>
              </a:rPr>
              <a:t>prevent dangerous anthropogenic interference with the climate system.</a:t>
            </a:r>
            <a:r>
              <a:rPr lang="ja-JP" altLang="en-US" b="1">
                <a:solidFill>
                  <a:schemeClr val="accent2"/>
                </a:solidFill>
              </a:rPr>
              <a:t>”</a:t>
            </a:r>
            <a:r>
              <a:rPr lang="en-US" altLang="ja-JP"/>
              <a:t> </a:t>
            </a:r>
            <a:endParaRPr lang="en-US"/>
          </a:p>
        </p:txBody>
      </p:sp>
      <p:pic>
        <p:nvPicPr>
          <p:cNvPr id="208899" name="Picture 2" descr="24opart"/>
          <p:cNvPicPr>
            <a:picLocks noChangeAspect="1" noChangeArrowheads="1"/>
          </p:cNvPicPr>
          <p:nvPr/>
        </p:nvPicPr>
        <p:blipFill>
          <a:blip r:embed="rId3" cstate="print"/>
          <a:srcRect/>
          <a:stretch>
            <a:fillRect/>
          </a:stretch>
        </p:blipFill>
        <p:spPr bwMode="auto">
          <a:xfrm>
            <a:off x="4953000" y="990600"/>
            <a:ext cx="4095750" cy="4724400"/>
          </a:xfrm>
          <a:prstGeom prst="rect">
            <a:avLst/>
          </a:prstGeom>
          <a:noFill/>
          <a:ln w="9525">
            <a:noFill/>
            <a:miter lim="800000"/>
            <a:headEnd/>
            <a:tailEnd/>
          </a:ln>
        </p:spPr>
      </p:pic>
      <p:sp>
        <p:nvSpPr>
          <p:cNvPr id="208900" name="Text Box 5"/>
          <p:cNvSpPr txBox="1">
            <a:spLocks noChangeArrowheads="1"/>
          </p:cNvSpPr>
          <p:nvPr/>
        </p:nvSpPr>
        <p:spPr bwMode="auto">
          <a:xfrm>
            <a:off x="4881563" y="5791200"/>
            <a:ext cx="4191000" cy="274638"/>
          </a:xfrm>
          <a:prstGeom prst="rect">
            <a:avLst/>
          </a:prstGeom>
          <a:noFill/>
          <a:ln w="9525">
            <a:noFill/>
            <a:miter lim="800000"/>
            <a:headEnd/>
            <a:tailEnd/>
          </a:ln>
        </p:spPr>
        <p:txBody>
          <a:bodyPr>
            <a:spAutoFit/>
          </a:bodyPr>
          <a:lstStyle/>
          <a:p>
            <a:pPr algn="ctr">
              <a:spcBef>
                <a:spcPct val="50000"/>
              </a:spcBef>
            </a:pPr>
            <a:r>
              <a:rPr lang="en-US" sz="1200"/>
              <a:t>© New York Times, Henning Wagenbreth, Oct. 24, 2007</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143000" y="6305490"/>
            <a:ext cx="5867400" cy="400110"/>
          </a:xfrm>
          <a:prstGeom prst="rect">
            <a:avLst/>
          </a:prstGeom>
          <a:noFill/>
        </p:spPr>
        <p:txBody>
          <a:bodyPr wrap="square" rtlCol="0">
            <a:spAutoFit/>
          </a:bodyPr>
          <a:lstStyle/>
          <a:p>
            <a:pPr algn="ctr"/>
            <a:r>
              <a:rPr lang="en-US" sz="2000" dirty="0" smtClean="0">
                <a:solidFill>
                  <a:srgbClr val="FFFF00"/>
                </a:solidFill>
              </a:rPr>
              <a:t>IPCC AR5 WGI, Fig. TS.9</a:t>
            </a:r>
            <a:endParaRPr lang="en-US" sz="2000" dirty="0">
              <a:solidFill>
                <a:srgbClr val="FFFF00"/>
              </a:solidFill>
            </a:endParaRPr>
          </a:p>
        </p:txBody>
      </p:sp>
      <p:pic>
        <p:nvPicPr>
          <p:cNvPr id="1588226" name="Picture 2"/>
          <p:cNvPicPr>
            <a:picLocks noChangeAspect="1" noChangeArrowheads="1"/>
          </p:cNvPicPr>
          <p:nvPr/>
        </p:nvPicPr>
        <p:blipFill>
          <a:blip r:embed="rId3" cstate="print"/>
          <a:srcRect t="664" b="49555"/>
          <a:stretch>
            <a:fillRect/>
          </a:stretch>
        </p:blipFill>
        <p:spPr bwMode="auto">
          <a:xfrm>
            <a:off x="990600" y="304800"/>
            <a:ext cx="7132320" cy="57150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descr="KrakatauSunset"/>
          <p:cNvPicPr>
            <a:picLocks noChangeAspect="1" noChangeArrowheads="1"/>
          </p:cNvPicPr>
          <p:nvPr/>
        </p:nvPicPr>
        <p:blipFill>
          <a:blip r:embed="rId3" cstate="print"/>
          <a:srcRect/>
          <a:stretch>
            <a:fillRect/>
          </a:stretch>
        </p:blipFill>
        <p:spPr bwMode="auto">
          <a:xfrm>
            <a:off x="-3432175" y="-2252663"/>
            <a:ext cx="15700375" cy="10101263"/>
          </a:xfrm>
          <a:prstGeom prst="rect">
            <a:avLst/>
          </a:prstGeom>
          <a:noFill/>
          <a:ln w="9525">
            <a:noFill/>
            <a:miter lim="800000"/>
            <a:headEnd/>
            <a:tailEnd/>
          </a:ln>
        </p:spPr>
      </p:pic>
      <p:sp>
        <p:nvSpPr>
          <p:cNvPr id="209923" name="Text Box 3"/>
          <p:cNvSpPr txBox="1">
            <a:spLocks noChangeArrowheads="1"/>
          </p:cNvSpPr>
          <p:nvPr/>
        </p:nvSpPr>
        <p:spPr bwMode="auto">
          <a:xfrm>
            <a:off x="4075113" y="57150"/>
            <a:ext cx="7239000" cy="1492250"/>
          </a:xfrm>
          <a:prstGeom prst="rect">
            <a:avLst/>
          </a:prstGeom>
          <a:noFill/>
          <a:ln w="9525">
            <a:noFill/>
            <a:miter lim="800000"/>
            <a:headEnd/>
            <a:tailEnd/>
          </a:ln>
        </p:spPr>
        <p:txBody>
          <a:bodyPr>
            <a:spAutoFit/>
          </a:bodyPr>
          <a:lstStyle/>
          <a:p>
            <a:r>
              <a:rPr lang="en-US" b="1">
                <a:solidFill>
                  <a:schemeClr val="accent2"/>
                </a:solidFill>
              </a:rPr>
              <a:t>London Sunset After Krakatau</a:t>
            </a:r>
          </a:p>
          <a:p>
            <a:r>
              <a:rPr lang="en-US">
                <a:solidFill>
                  <a:schemeClr val="accent2"/>
                </a:solidFill>
              </a:rPr>
              <a:t>4:40 p.m., Nov. 26, 1883</a:t>
            </a:r>
            <a:endParaRPr lang="en-US" b="1">
              <a:solidFill>
                <a:schemeClr val="accent2"/>
              </a:solidFill>
            </a:endParaRPr>
          </a:p>
          <a:p>
            <a:r>
              <a:rPr lang="en-US" b="1">
                <a:solidFill>
                  <a:schemeClr val="accent2"/>
                </a:solidFill>
              </a:rPr>
              <a:t>Watercolor by William Ascroft</a:t>
            </a:r>
          </a:p>
          <a:p>
            <a:r>
              <a:rPr lang="en-US"/>
              <a:t>Figure from Symons</a:t>
            </a:r>
            <a:r>
              <a:rPr lang="en-US" i="1"/>
              <a:t> </a:t>
            </a:r>
            <a:r>
              <a:rPr lang="en-US"/>
              <a:t>(1888)</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ext Box 2"/>
          <p:cNvSpPr txBox="1">
            <a:spLocks noChangeArrowheads="1"/>
          </p:cNvSpPr>
          <p:nvPr/>
        </p:nvSpPr>
        <p:spPr bwMode="auto">
          <a:xfrm>
            <a:off x="457200" y="1219200"/>
            <a:ext cx="2743200" cy="4339650"/>
          </a:xfrm>
          <a:prstGeom prst="rect">
            <a:avLst/>
          </a:prstGeom>
          <a:noFill/>
          <a:ln w="9525">
            <a:noFill/>
            <a:miter lim="800000"/>
            <a:headEnd/>
            <a:tailEnd/>
          </a:ln>
        </p:spPr>
        <p:txBody>
          <a:bodyPr>
            <a:spAutoFit/>
          </a:bodyPr>
          <a:lstStyle/>
          <a:p>
            <a:pPr algn="ctr" eaLnBrk="0" hangingPunct="0">
              <a:spcBef>
                <a:spcPct val="50000"/>
              </a:spcBef>
            </a:pPr>
            <a:r>
              <a:rPr lang="en-US" altLang="ja-JP" dirty="0" smtClean="0">
                <a:latin typeface="+mn-lt"/>
              </a:rPr>
              <a:t>“The Scream”</a:t>
            </a:r>
            <a:endParaRPr lang="en-US" altLang="ja-JP" dirty="0">
              <a:latin typeface="+mn-lt"/>
            </a:endParaRPr>
          </a:p>
          <a:p>
            <a:pPr algn="ctr" eaLnBrk="0" hangingPunct="0">
              <a:spcBef>
                <a:spcPct val="50000"/>
              </a:spcBef>
            </a:pPr>
            <a:r>
              <a:rPr lang="en-US" dirty="0" err="1"/>
              <a:t>Edvard</a:t>
            </a:r>
            <a:r>
              <a:rPr lang="en-US" dirty="0"/>
              <a:t> Munch</a:t>
            </a:r>
          </a:p>
          <a:p>
            <a:pPr algn="ctr" eaLnBrk="0" hangingPunct="0">
              <a:spcBef>
                <a:spcPct val="50000"/>
              </a:spcBef>
            </a:pPr>
            <a:endParaRPr lang="en-US" dirty="0"/>
          </a:p>
          <a:p>
            <a:pPr algn="ctr" eaLnBrk="0" hangingPunct="0">
              <a:spcBef>
                <a:spcPct val="50000"/>
              </a:spcBef>
            </a:pPr>
            <a:r>
              <a:rPr lang="en-US" dirty="0"/>
              <a:t>Painted in 1893 based on </a:t>
            </a:r>
            <a:r>
              <a:rPr lang="en-US" dirty="0" smtClean="0"/>
              <a:t>Munch’</a:t>
            </a:r>
            <a:r>
              <a:rPr lang="en-US" altLang="ja-JP" dirty="0" smtClean="0"/>
              <a:t>s </a:t>
            </a:r>
            <a:r>
              <a:rPr lang="en-US" altLang="ja-JP" dirty="0"/>
              <a:t>memory of the brilliant sunsets following the 1883 Krakatau eruption.</a:t>
            </a:r>
            <a:endParaRPr lang="en-US" dirty="0"/>
          </a:p>
        </p:txBody>
      </p:sp>
      <p:pic>
        <p:nvPicPr>
          <p:cNvPr id="158723" name="Picture 3" descr="Scream2"/>
          <p:cNvPicPr>
            <a:picLocks noChangeAspect="1" noChangeArrowheads="1"/>
          </p:cNvPicPr>
          <p:nvPr/>
        </p:nvPicPr>
        <p:blipFill>
          <a:blip r:embed="rId3" cstate="print">
            <a:lum bright="-6000"/>
          </a:blip>
          <a:srcRect l="6000" t="4485" b="3587"/>
          <a:stretch>
            <a:fillRect/>
          </a:stretch>
        </p:blipFill>
        <p:spPr bwMode="auto">
          <a:xfrm>
            <a:off x="3890963" y="-15875"/>
            <a:ext cx="5253037" cy="6869113"/>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83234" y="609600"/>
            <a:ext cx="9448800" cy="6324600"/>
          </a:xfrm>
          <a:prstGeom prst="rect">
            <a:avLst/>
          </a:prstGeom>
          <a:solidFill>
            <a:schemeClr val="bg1"/>
          </a:solidFill>
          <a:ln w="38100">
            <a:noFill/>
            <a:miter lim="800000"/>
            <a:headEnd/>
            <a:tailEnd type="none" w="lg" len="lg"/>
          </a:ln>
        </p:spPr>
        <p:txBody>
          <a:bodyPr wrap="none" anchor="ctr"/>
          <a:lstStyle/>
          <a:p>
            <a:endParaRPr lang="en-US"/>
          </a:p>
        </p:txBody>
      </p:sp>
      <p:sp>
        <p:nvSpPr>
          <p:cNvPr id="805891" name="Text Box 3"/>
          <p:cNvSpPr txBox="1">
            <a:spLocks noChangeArrowheads="1"/>
          </p:cNvSpPr>
          <p:nvPr/>
        </p:nvSpPr>
        <p:spPr bwMode="auto">
          <a:xfrm>
            <a:off x="6718300" y="6396038"/>
            <a:ext cx="1955800" cy="228600"/>
          </a:xfrm>
          <a:prstGeom prst="rect">
            <a:avLst/>
          </a:prstGeom>
          <a:noFill/>
          <a:ln w="9525">
            <a:noFill/>
            <a:miter lim="800000"/>
            <a:headEnd/>
            <a:tailEnd/>
          </a:ln>
          <a:effectLst/>
        </p:spPr>
        <p:txBody>
          <a:bodyPr wrap="none">
            <a:spAutoFit/>
          </a:bodyPr>
          <a:lstStyle/>
          <a:p>
            <a:pPr algn="ctr" eaLnBrk="0" hangingPunct="0">
              <a:defRPr/>
            </a:pPr>
            <a:r>
              <a:rPr lang="en-US" sz="900" b="1">
                <a:solidFill>
                  <a:srgbClr val="000000"/>
                </a:solidFill>
                <a:effectLst>
                  <a:outerShdw blurRad="38100" dist="38100" dir="2700000" algn="tl">
                    <a:srgbClr val="FFFFFF"/>
                  </a:outerShdw>
                </a:effectLst>
                <a:latin typeface="Standout" pitchFamily="2" charset="0"/>
              </a:rPr>
              <a:t>Produced by Gary Strand, NCAR</a:t>
            </a:r>
          </a:p>
        </p:txBody>
      </p:sp>
      <p:sp>
        <p:nvSpPr>
          <p:cNvPr id="31748" name="Text Box 4"/>
          <p:cNvSpPr txBox="1">
            <a:spLocks noChangeArrowheads="1"/>
          </p:cNvSpPr>
          <p:nvPr/>
        </p:nvSpPr>
        <p:spPr bwMode="auto">
          <a:xfrm>
            <a:off x="2362200" y="20638"/>
            <a:ext cx="5033963" cy="579437"/>
          </a:xfrm>
          <a:prstGeom prst="rect">
            <a:avLst/>
          </a:prstGeom>
          <a:noFill/>
          <a:ln w="9525">
            <a:noFill/>
            <a:miter lim="800000"/>
            <a:headEnd/>
            <a:tailEnd/>
          </a:ln>
        </p:spPr>
        <p:txBody>
          <a:bodyPr wrap="none">
            <a:spAutoFit/>
          </a:bodyPr>
          <a:lstStyle/>
          <a:p>
            <a:r>
              <a:rPr lang="en-US" sz="3200">
                <a:latin typeface="Arial" charset="0"/>
              </a:rPr>
              <a:t>CCSM Climate </a:t>
            </a:r>
            <a:r>
              <a:rPr lang="ja-JP" altLang="en-US" sz="3200">
                <a:latin typeface="Arial" charset="0"/>
              </a:rPr>
              <a:t>“</a:t>
            </a:r>
            <a:r>
              <a:rPr lang="en-US" altLang="ja-JP" sz="3200">
                <a:latin typeface="Arial" charset="0"/>
              </a:rPr>
              <a:t>Forecasts</a:t>
            </a:r>
            <a:r>
              <a:rPr lang="ja-JP" altLang="en-US" sz="3200">
                <a:latin typeface="Arial" charset="0"/>
              </a:rPr>
              <a:t>”</a:t>
            </a:r>
            <a:endParaRPr lang="en-US" sz="3200">
              <a:latin typeface="Arial" charset="0"/>
            </a:endParaRPr>
          </a:p>
        </p:txBody>
      </p:sp>
      <p:pic>
        <p:nvPicPr>
          <p:cNvPr id="805893" name="CCM250yrWarmingOrtho_long.mpg">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cstate="print"/>
          <a:srcRect/>
          <a:stretch>
            <a:fillRect/>
          </a:stretch>
        </p:blipFill>
        <p:spPr bwMode="auto">
          <a:xfrm>
            <a:off x="381000" y="609600"/>
            <a:ext cx="8382000" cy="6286500"/>
          </a:xfrm>
          <a:prstGeom prst="rect">
            <a:avLst/>
          </a:prstGeom>
          <a:noFill/>
          <a:ln w="9525">
            <a:noFill/>
            <a:miter lim="800000"/>
            <a:headEnd/>
            <a:tailEnd/>
          </a:ln>
        </p:spPr>
      </p:pic>
      <p:sp>
        <p:nvSpPr>
          <p:cNvPr id="31750" name="Text Box 6"/>
          <p:cNvSpPr txBox="1">
            <a:spLocks noChangeArrowheads="1"/>
          </p:cNvSpPr>
          <p:nvPr/>
        </p:nvSpPr>
        <p:spPr bwMode="auto">
          <a:xfrm>
            <a:off x="8567222" y="3962400"/>
            <a:ext cx="685800" cy="336550"/>
          </a:xfrm>
          <a:prstGeom prst="rect">
            <a:avLst/>
          </a:prstGeom>
          <a:noFill/>
          <a:ln w="38100">
            <a:noFill/>
            <a:miter lim="800000"/>
            <a:headEnd/>
            <a:tailEnd type="none" w="lg" len="lg"/>
          </a:ln>
        </p:spPr>
        <p:txBody>
          <a:bodyPr>
            <a:spAutoFit/>
          </a:bodyPr>
          <a:lstStyle/>
          <a:p>
            <a:pPr eaLnBrk="0" hangingPunct="0">
              <a:spcBef>
                <a:spcPct val="50000"/>
              </a:spcBef>
            </a:pPr>
            <a:r>
              <a:rPr lang="en-US" sz="1600" b="1" dirty="0" smtClean="0">
                <a:latin typeface="Arial" charset="0"/>
              </a:rPr>
              <a:t>(ºC</a:t>
            </a:r>
            <a:r>
              <a:rPr lang="en-US" sz="1600" b="1" dirty="0">
                <a:latin typeface="Arial" charset="0"/>
              </a:rPr>
              <a:t>) </a:t>
            </a:r>
          </a:p>
        </p:txBody>
      </p:sp>
      <p:sp>
        <p:nvSpPr>
          <p:cNvPr id="31751" name="Text Box 7"/>
          <p:cNvSpPr txBox="1">
            <a:spLocks noChangeArrowheads="1"/>
          </p:cNvSpPr>
          <p:nvPr/>
        </p:nvSpPr>
        <p:spPr bwMode="auto">
          <a:xfrm>
            <a:off x="-76200" y="3962400"/>
            <a:ext cx="685800" cy="338554"/>
          </a:xfrm>
          <a:prstGeom prst="rect">
            <a:avLst/>
          </a:prstGeom>
          <a:noFill/>
          <a:ln w="38100">
            <a:noFill/>
            <a:miter lim="800000"/>
            <a:headEnd/>
            <a:tailEnd type="none" w="lg" len="lg"/>
          </a:ln>
        </p:spPr>
        <p:txBody>
          <a:bodyPr>
            <a:spAutoFit/>
          </a:bodyPr>
          <a:lstStyle/>
          <a:p>
            <a:pPr eaLnBrk="0" hangingPunct="0">
              <a:spcBef>
                <a:spcPct val="50000"/>
              </a:spcBef>
            </a:pPr>
            <a:r>
              <a:rPr lang="en-US" sz="1600" b="1" dirty="0" smtClean="0">
                <a:latin typeface="Arial" charset="0"/>
              </a:rPr>
              <a:t>(ºC</a:t>
            </a:r>
            <a:r>
              <a:rPr lang="en-US" sz="1600" b="1" dirty="0">
                <a:latin typeface="Arial" charset="0"/>
              </a:rPr>
              <a:t>) </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80589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805893"/>
                                        </p:tgtEl>
                                      </p:cBhvr>
                                    </p:cmd>
                                  </p:childTnLst>
                                </p:cTn>
                              </p:par>
                            </p:childTnLst>
                          </p:cTn>
                        </p:par>
                      </p:childTnLst>
                    </p:cTn>
                  </p:par>
                </p:childTnLst>
              </p:cTn>
              <p:nextCondLst>
                <p:cond evt="onClick" delay="0">
                  <p:tgtEl>
                    <p:spTgt spid="805893"/>
                  </p:tgtEl>
                </p:cond>
              </p:nextCondLst>
            </p:seq>
            <p:video>
              <p:cMediaNode>
                <p:cTn id="7" fill="hold" display="0">
                  <p:stCondLst>
                    <p:cond delay="indefinite"/>
                  </p:stCondLst>
                  <p:endCondLst>
                    <p:cond evt="onNext" delay="0">
                      <p:tgtEl>
                        <p:sldTgt/>
                      </p:tgtEl>
                    </p:cond>
                    <p:cond evt="onPrev" delay="0">
                      <p:tgtEl>
                        <p:sldTgt/>
                      </p:tgtEl>
                    </p:cond>
                  </p:endCondLst>
                </p:cTn>
                <p:tgtEl>
                  <p:spTgt spid="80589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93346" name="Picture 2"/>
          <p:cNvPicPr>
            <a:picLocks noChangeAspect="1" noChangeArrowheads="1"/>
          </p:cNvPicPr>
          <p:nvPr/>
        </p:nvPicPr>
        <p:blipFill>
          <a:blip r:embed="rId3" cstate="print"/>
          <a:srcRect/>
          <a:stretch>
            <a:fillRect/>
          </a:stretch>
        </p:blipFill>
        <p:spPr bwMode="auto">
          <a:xfrm>
            <a:off x="0" y="227577"/>
            <a:ext cx="9144000" cy="5639823"/>
          </a:xfrm>
          <a:prstGeom prst="rect">
            <a:avLst/>
          </a:prstGeom>
          <a:noFill/>
          <a:ln w="9525">
            <a:noFill/>
            <a:miter lim="800000"/>
            <a:headEnd/>
            <a:tailEnd/>
          </a:ln>
        </p:spPr>
      </p:pic>
      <p:sp>
        <p:nvSpPr>
          <p:cNvPr id="3" name="TextBox 2"/>
          <p:cNvSpPr txBox="1"/>
          <p:nvPr/>
        </p:nvSpPr>
        <p:spPr>
          <a:xfrm>
            <a:off x="1143000" y="6305490"/>
            <a:ext cx="5867400" cy="400110"/>
          </a:xfrm>
          <a:prstGeom prst="rect">
            <a:avLst/>
          </a:prstGeom>
          <a:noFill/>
        </p:spPr>
        <p:txBody>
          <a:bodyPr wrap="square" rtlCol="0">
            <a:spAutoFit/>
          </a:bodyPr>
          <a:lstStyle/>
          <a:p>
            <a:pPr algn="ctr"/>
            <a:r>
              <a:rPr lang="en-US" sz="2000" dirty="0" smtClean="0">
                <a:solidFill>
                  <a:srgbClr val="FFFF00"/>
                </a:solidFill>
              </a:rPr>
              <a:t>IPCC AR5 WGI, Figure TS.15</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94370" name="Picture 2"/>
          <p:cNvPicPr>
            <a:picLocks noChangeAspect="1" noChangeArrowheads="1"/>
          </p:cNvPicPr>
          <p:nvPr/>
        </p:nvPicPr>
        <p:blipFill>
          <a:blip r:embed="rId3" cstate="print"/>
          <a:srcRect/>
          <a:stretch>
            <a:fillRect/>
          </a:stretch>
        </p:blipFill>
        <p:spPr bwMode="auto">
          <a:xfrm>
            <a:off x="-32389" y="152400"/>
            <a:ext cx="9176389" cy="5816600"/>
          </a:xfrm>
          <a:prstGeom prst="rect">
            <a:avLst/>
          </a:prstGeom>
          <a:noFill/>
          <a:ln w="9525">
            <a:noFill/>
            <a:miter lim="800000"/>
            <a:headEnd/>
            <a:tailEnd/>
          </a:ln>
        </p:spPr>
      </p:pic>
      <p:sp>
        <p:nvSpPr>
          <p:cNvPr id="3" name="TextBox 2"/>
          <p:cNvSpPr txBox="1"/>
          <p:nvPr/>
        </p:nvSpPr>
        <p:spPr>
          <a:xfrm>
            <a:off x="1143000" y="6305490"/>
            <a:ext cx="5867400" cy="400110"/>
          </a:xfrm>
          <a:prstGeom prst="rect">
            <a:avLst/>
          </a:prstGeom>
          <a:noFill/>
        </p:spPr>
        <p:txBody>
          <a:bodyPr wrap="square" rtlCol="0">
            <a:spAutoFit/>
          </a:bodyPr>
          <a:lstStyle/>
          <a:p>
            <a:pPr algn="ctr"/>
            <a:r>
              <a:rPr lang="en-US" sz="2000" dirty="0" smtClean="0">
                <a:solidFill>
                  <a:srgbClr val="FFFF00"/>
                </a:solidFill>
              </a:rPr>
              <a:t>IPCC AR5 WGI, Figure TS.16</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utoShape 2" descr="imap://robock@mail.envsci.rutgers.edu:993/fetch%3EUID%3E.INBOX%3E70012?part=1.4&amp;type=image/png&amp;filename=Context_circle_from_BPC2011.png"/>
          <p:cNvSpPr>
            <a:spLocks noChangeAspect="1" noChangeArrowheads="1"/>
          </p:cNvSpPr>
          <p:nvPr/>
        </p:nvSpPr>
        <p:spPr bwMode="auto">
          <a:xfrm>
            <a:off x="182563" y="-182563"/>
            <a:ext cx="304800" cy="304801"/>
          </a:xfrm>
          <a:prstGeom prst="rect">
            <a:avLst/>
          </a:prstGeom>
          <a:noFill/>
          <a:ln w="9525">
            <a:noFill/>
            <a:miter lim="800000"/>
            <a:headEnd/>
            <a:tailEnd/>
          </a:ln>
        </p:spPr>
        <p:txBody>
          <a:bodyPr/>
          <a:lstStyle/>
          <a:p>
            <a:endParaRPr lang="en-US" b="1"/>
          </a:p>
        </p:txBody>
      </p:sp>
      <p:sp>
        <p:nvSpPr>
          <p:cNvPr id="13315" name="AutoShape 4" descr="imap://robock@mail.envsci.rutgers.edu:993/fetch%3EUID%3E.INBOX%3E70012?part=1.4&amp;type=image/png&amp;filename=Context_circle_from_BPC2011.png"/>
          <p:cNvSpPr>
            <a:spLocks noChangeAspect="1" noChangeArrowheads="1"/>
          </p:cNvSpPr>
          <p:nvPr/>
        </p:nvSpPr>
        <p:spPr bwMode="auto">
          <a:xfrm>
            <a:off x="182563" y="-182563"/>
            <a:ext cx="304800" cy="304801"/>
          </a:xfrm>
          <a:prstGeom prst="rect">
            <a:avLst/>
          </a:prstGeom>
          <a:noFill/>
          <a:ln w="9525">
            <a:noFill/>
            <a:miter lim="800000"/>
            <a:headEnd/>
            <a:tailEnd/>
          </a:ln>
        </p:spPr>
        <p:txBody>
          <a:bodyPr/>
          <a:lstStyle/>
          <a:p>
            <a:endParaRPr lang="en-US" b="1"/>
          </a:p>
        </p:txBody>
      </p:sp>
      <p:sp>
        <p:nvSpPr>
          <p:cNvPr id="13316" name="AutoShape 6" descr="imap://robock@mail.envsci.rutgers.edu:993/fetch%3EUID%3E.INBOX%3E70012?part=1.4&amp;type=image/png&amp;filename=Context_circle_from_BPC2011.png"/>
          <p:cNvSpPr>
            <a:spLocks noChangeAspect="1" noChangeArrowheads="1"/>
          </p:cNvSpPr>
          <p:nvPr/>
        </p:nvSpPr>
        <p:spPr bwMode="auto">
          <a:xfrm>
            <a:off x="182563" y="-182563"/>
            <a:ext cx="304800" cy="304801"/>
          </a:xfrm>
          <a:prstGeom prst="rect">
            <a:avLst/>
          </a:prstGeom>
          <a:noFill/>
          <a:ln w="9525">
            <a:noFill/>
            <a:miter lim="800000"/>
            <a:headEnd/>
            <a:tailEnd/>
          </a:ln>
        </p:spPr>
        <p:txBody>
          <a:bodyPr/>
          <a:lstStyle/>
          <a:p>
            <a:endParaRPr lang="en-US" b="1"/>
          </a:p>
        </p:txBody>
      </p:sp>
      <p:sp>
        <p:nvSpPr>
          <p:cNvPr id="13317" name="Flowchart: Connector 17"/>
          <p:cNvSpPr>
            <a:spLocks noChangeArrowheads="1"/>
          </p:cNvSpPr>
          <p:nvPr/>
        </p:nvSpPr>
        <p:spPr bwMode="auto">
          <a:xfrm>
            <a:off x="3563938" y="185738"/>
            <a:ext cx="1711325" cy="1651000"/>
          </a:xfrm>
          <a:prstGeom prst="flowChartConnector">
            <a:avLst/>
          </a:prstGeom>
          <a:solidFill>
            <a:srgbClr val="FFFF00"/>
          </a:solidFill>
          <a:ln w="38100">
            <a:solidFill>
              <a:srgbClr val="CC0000"/>
            </a:solidFill>
            <a:round/>
            <a:headEnd/>
            <a:tailEnd type="stealth" w="lg" len="lg"/>
          </a:ln>
        </p:spPr>
        <p:txBody>
          <a:bodyPr lIns="0" tIns="0" rIns="0" bIns="0" anchor="ctr"/>
          <a:lstStyle/>
          <a:p>
            <a:pPr algn="ctr"/>
            <a:r>
              <a:rPr lang="en-US" sz="1600" b="1"/>
              <a:t>Desire for improved well-being</a:t>
            </a:r>
          </a:p>
        </p:txBody>
      </p:sp>
      <p:grpSp>
        <p:nvGrpSpPr>
          <p:cNvPr id="2" name="Group 60"/>
          <p:cNvGrpSpPr>
            <a:grpSpLocks/>
          </p:cNvGrpSpPr>
          <p:nvPr/>
        </p:nvGrpSpPr>
        <p:grpSpPr bwMode="auto">
          <a:xfrm>
            <a:off x="5180013" y="881063"/>
            <a:ext cx="2795587" cy="1651000"/>
            <a:chOff x="5179622" y="880534"/>
            <a:chExt cx="2795978" cy="1651000"/>
          </a:xfrm>
        </p:grpSpPr>
        <p:sp>
          <p:nvSpPr>
            <p:cNvPr id="13343" name="Flowchart: Connector 35"/>
            <p:cNvSpPr>
              <a:spLocks noChangeArrowheads="1"/>
            </p:cNvSpPr>
            <p:nvPr/>
          </p:nvSpPr>
          <p:spPr bwMode="auto">
            <a:xfrm>
              <a:off x="6265332" y="880534"/>
              <a:ext cx="1710268" cy="1651000"/>
            </a:xfrm>
            <a:prstGeom prst="flowChartConnector">
              <a:avLst/>
            </a:prstGeom>
            <a:solidFill>
              <a:srgbClr val="FFFF00"/>
            </a:solidFill>
            <a:ln w="38100">
              <a:solidFill>
                <a:srgbClr val="CC0000"/>
              </a:solidFill>
              <a:round/>
              <a:headEnd/>
              <a:tailEnd type="stealth" w="lg" len="lg"/>
            </a:ln>
          </p:spPr>
          <p:txBody>
            <a:bodyPr lIns="0" tIns="0" rIns="0" bIns="0" anchor="ctr"/>
            <a:lstStyle/>
            <a:p>
              <a:pPr algn="ctr"/>
              <a:r>
                <a:rPr lang="en-US" sz="1600" b="1"/>
                <a:t>Consumption of goods and services</a:t>
              </a:r>
            </a:p>
          </p:txBody>
        </p:sp>
        <p:sp>
          <p:nvSpPr>
            <p:cNvPr id="45" name="Arc 44"/>
            <p:cNvSpPr/>
            <p:nvPr/>
          </p:nvSpPr>
          <p:spPr bwMode="auto">
            <a:xfrm rot="671711">
              <a:off x="5179622" y="920221"/>
              <a:ext cx="995501" cy="288925"/>
            </a:xfrm>
            <a:prstGeom prst="arc">
              <a:avLst>
                <a:gd name="adj1" fmla="val 18472276"/>
                <a:gd name="adj2" fmla="val 21282043"/>
              </a:avLst>
            </a:prstGeom>
            <a:noFill/>
            <a:ln w="38100" cap="flat" cmpd="sng" algn="ctr">
              <a:solidFill>
                <a:schemeClr val="tx1"/>
              </a:solidFill>
              <a:prstDash val="solid"/>
              <a:round/>
              <a:headEnd type="none" w="med" len="med"/>
              <a:tailEnd type="stealth" w="lg" len="lg"/>
            </a:ln>
            <a:effectLst/>
          </p:spPr>
          <p:txBody>
            <a:bodyPr/>
            <a:lstStyle/>
            <a:p>
              <a:pPr>
                <a:defRPr/>
              </a:pPr>
              <a:endParaRPr lang="en-US" b="1"/>
            </a:p>
          </p:txBody>
        </p:sp>
      </p:grpSp>
      <p:grpSp>
        <p:nvGrpSpPr>
          <p:cNvPr id="3" name="Group 65"/>
          <p:cNvGrpSpPr>
            <a:grpSpLocks/>
          </p:cNvGrpSpPr>
          <p:nvPr/>
        </p:nvGrpSpPr>
        <p:grpSpPr bwMode="auto">
          <a:xfrm>
            <a:off x="1135063" y="1016000"/>
            <a:ext cx="1709737" cy="2687638"/>
            <a:chOff x="1134534" y="1016002"/>
            <a:chExt cx="1710268" cy="2688022"/>
          </a:xfrm>
        </p:grpSpPr>
        <p:sp>
          <p:nvSpPr>
            <p:cNvPr id="13341" name="Flowchart: Connector 32"/>
            <p:cNvSpPr>
              <a:spLocks noChangeArrowheads="1"/>
            </p:cNvSpPr>
            <p:nvPr/>
          </p:nvSpPr>
          <p:spPr bwMode="auto">
            <a:xfrm>
              <a:off x="1134534" y="1016002"/>
              <a:ext cx="1710268" cy="1651000"/>
            </a:xfrm>
            <a:prstGeom prst="flowChartConnector">
              <a:avLst/>
            </a:prstGeom>
            <a:solidFill>
              <a:srgbClr val="FFFF00"/>
            </a:solidFill>
            <a:ln w="38100">
              <a:solidFill>
                <a:srgbClr val="CC0000"/>
              </a:solidFill>
              <a:round/>
              <a:headEnd/>
              <a:tailEnd type="stealth" w="lg" len="lg"/>
            </a:ln>
          </p:spPr>
          <p:txBody>
            <a:bodyPr lIns="0" tIns="0" rIns="0" bIns="0" anchor="ctr"/>
            <a:lstStyle/>
            <a:p>
              <a:pPr algn="ctr"/>
              <a:r>
                <a:rPr lang="en-US" sz="1600" b="1"/>
                <a:t>Impacts on humans and ecosystems</a:t>
              </a:r>
            </a:p>
          </p:txBody>
        </p:sp>
        <p:sp>
          <p:nvSpPr>
            <p:cNvPr id="47" name="Arc 46"/>
            <p:cNvSpPr/>
            <p:nvPr/>
          </p:nvSpPr>
          <p:spPr bwMode="auto">
            <a:xfrm rot="16377387">
              <a:off x="1123501" y="3062558"/>
              <a:ext cx="995505" cy="287426"/>
            </a:xfrm>
            <a:prstGeom prst="arc">
              <a:avLst>
                <a:gd name="adj1" fmla="val 18472276"/>
                <a:gd name="adj2" fmla="val 21282043"/>
              </a:avLst>
            </a:prstGeom>
            <a:noFill/>
            <a:ln w="38100" cap="flat" cmpd="sng" algn="ctr">
              <a:solidFill>
                <a:schemeClr val="tx1"/>
              </a:solidFill>
              <a:prstDash val="solid"/>
              <a:round/>
              <a:headEnd type="none" w="med" len="med"/>
              <a:tailEnd type="stealth" w="lg" len="lg"/>
            </a:ln>
            <a:effectLst/>
          </p:spPr>
          <p:txBody>
            <a:bodyPr/>
            <a:lstStyle/>
            <a:p>
              <a:pPr>
                <a:defRPr/>
              </a:pPr>
              <a:endParaRPr lang="en-US" b="1"/>
            </a:p>
          </p:txBody>
        </p:sp>
      </p:grpSp>
      <p:grpSp>
        <p:nvGrpSpPr>
          <p:cNvPr id="4" name="Group 64"/>
          <p:cNvGrpSpPr>
            <a:grpSpLocks/>
          </p:cNvGrpSpPr>
          <p:nvPr/>
        </p:nvGrpSpPr>
        <p:grpSpPr bwMode="auto">
          <a:xfrm>
            <a:off x="617538" y="3208338"/>
            <a:ext cx="2500312" cy="1717675"/>
            <a:chOff x="618066" y="3208866"/>
            <a:chExt cx="2500113" cy="1716381"/>
          </a:xfrm>
        </p:grpSpPr>
        <p:sp>
          <p:nvSpPr>
            <p:cNvPr id="13339" name="Flowchart: Connector 33"/>
            <p:cNvSpPr>
              <a:spLocks noChangeArrowheads="1"/>
            </p:cNvSpPr>
            <p:nvPr/>
          </p:nvSpPr>
          <p:spPr bwMode="auto">
            <a:xfrm>
              <a:off x="618066" y="3208866"/>
              <a:ext cx="1710268" cy="1651000"/>
            </a:xfrm>
            <a:prstGeom prst="flowChartConnector">
              <a:avLst/>
            </a:prstGeom>
            <a:solidFill>
              <a:srgbClr val="FFFF00"/>
            </a:solidFill>
            <a:ln w="38100">
              <a:solidFill>
                <a:srgbClr val="CC0000"/>
              </a:solidFill>
              <a:round/>
              <a:headEnd/>
              <a:tailEnd type="stealth" w="lg" len="lg"/>
            </a:ln>
          </p:spPr>
          <p:txBody>
            <a:bodyPr lIns="0" tIns="0" rIns="0" bIns="0" anchor="ctr"/>
            <a:lstStyle/>
            <a:p>
              <a:pPr algn="ctr"/>
              <a:r>
                <a:rPr lang="en-US" sz="1600" b="1"/>
                <a:t>Climate change</a:t>
              </a:r>
            </a:p>
          </p:txBody>
        </p:sp>
        <p:sp>
          <p:nvSpPr>
            <p:cNvPr id="48" name="Arc 47"/>
            <p:cNvSpPr/>
            <p:nvPr/>
          </p:nvSpPr>
          <p:spPr bwMode="auto">
            <a:xfrm rot="11778189">
              <a:off x="2122896" y="4638125"/>
              <a:ext cx="995283" cy="287122"/>
            </a:xfrm>
            <a:prstGeom prst="arc">
              <a:avLst>
                <a:gd name="adj1" fmla="val 18472276"/>
                <a:gd name="adj2" fmla="val 21282043"/>
              </a:avLst>
            </a:prstGeom>
            <a:noFill/>
            <a:ln w="38100" cap="flat" cmpd="sng" algn="ctr">
              <a:solidFill>
                <a:schemeClr val="tx1"/>
              </a:solidFill>
              <a:prstDash val="solid"/>
              <a:round/>
              <a:headEnd type="none" w="med" len="med"/>
              <a:tailEnd type="stealth" w="lg" len="lg"/>
            </a:ln>
            <a:effectLst/>
          </p:spPr>
          <p:txBody>
            <a:bodyPr/>
            <a:lstStyle/>
            <a:p>
              <a:pPr>
                <a:defRPr/>
              </a:pPr>
              <a:endParaRPr lang="en-US" b="1"/>
            </a:p>
          </p:txBody>
        </p:sp>
      </p:grpSp>
      <p:grpSp>
        <p:nvGrpSpPr>
          <p:cNvPr id="5" name="Group 63"/>
          <p:cNvGrpSpPr>
            <a:grpSpLocks/>
          </p:cNvGrpSpPr>
          <p:nvPr/>
        </p:nvGrpSpPr>
        <p:grpSpPr bwMode="auto">
          <a:xfrm>
            <a:off x="2522538" y="4376738"/>
            <a:ext cx="2746375" cy="1651000"/>
            <a:chOff x="2523065" y="4377267"/>
            <a:chExt cx="2745648" cy="1651000"/>
          </a:xfrm>
        </p:grpSpPr>
        <p:sp>
          <p:nvSpPr>
            <p:cNvPr id="13337" name="Flowchart: Connector 34"/>
            <p:cNvSpPr>
              <a:spLocks noChangeArrowheads="1"/>
            </p:cNvSpPr>
            <p:nvPr/>
          </p:nvSpPr>
          <p:spPr bwMode="auto">
            <a:xfrm>
              <a:off x="2523065" y="4377267"/>
              <a:ext cx="1710268" cy="1651000"/>
            </a:xfrm>
            <a:prstGeom prst="flowChartConnector">
              <a:avLst/>
            </a:prstGeom>
            <a:solidFill>
              <a:srgbClr val="FFFF00"/>
            </a:solidFill>
            <a:ln w="38100">
              <a:solidFill>
                <a:srgbClr val="CC0000"/>
              </a:solidFill>
              <a:round/>
              <a:headEnd/>
              <a:tailEnd type="stealth" w="lg" len="lg"/>
            </a:ln>
          </p:spPr>
          <p:txBody>
            <a:bodyPr lIns="0" tIns="0" rIns="0" bIns="0" anchor="ctr"/>
            <a:lstStyle/>
            <a:p>
              <a:pPr algn="ctr"/>
              <a:r>
                <a:rPr lang="en-US" sz="1600" b="1"/>
                <a:t>CO</a:t>
              </a:r>
              <a:r>
                <a:rPr lang="en-US" sz="1600" b="1" baseline="-25000"/>
                <a:t>2</a:t>
              </a:r>
              <a:r>
                <a:rPr lang="en-US" sz="1600" b="1"/>
                <a:t> in the atmosphere</a:t>
              </a:r>
            </a:p>
          </p:txBody>
        </p:sp>
        <p:sp>
          <p:nvSpPr>
            <p:cNvPr id="49" name="Arc 48"/>
            <p:cNvSpPr/>
            <p:nvPr/>
          </p:nvSpPr>
          <p:spPr bwMode="auto">
            <a:xfrm rot="10124894">
              <a:off x="4273613" y="5010679"/>
              <a:ext cx="995100" cy="287338"/>
            </a:xfrm>
            <a:prstGeom prst="arc">
              <a:avLst>
                <a:gd name="adj1" fmla="val 18472276"/>
                <a:gd name="adj2" fmla="val 21282043"/>
              </a:avLst>
            </a:prstGeom>
            <a:noFill/>
            <a:ln w="38100" cap="flat" cmpd="sng" algn="ctr">
              <a:solidFill>
                <a:schemeClr val="tx1"/>
              </a:solidFill>
              <a:prstDash val="solid"/>
              <a:round/>
              <a:headEnd type="none" w="med" len="med"/>
              <a:tailEnd type="stealth" w="lg" len="lg"/>
            </a:ln>
            <a:effectLst/>
          </p:spPr>
          <p:txBody>
            <a:bodyPr/>
            <a:lstStyle/>
            <a:p>
              <a:pPr>
                <a:defRPr/>
              </a:pPr>
              <a:endParaRPr lang="en-US" b="1"/>
            </a:p>
          </p:txBody>
        </p:sp>
      </p:grpSp>
      <p:grpSp>
        <p:nvGrpSpPr>
          <p:cNvPr id="6" name="Group 61"/>
          <p:cNvGrpSpPr>
            <a:grpSpLocks/>
          </p:cNvGrpSpPr>
          <p:nvPr/>
        </p:nvGrpSpPr>
        <p:grpSpPr bwMode="auto">
          <a:xfrm>
            <a:off x="6967538" y="2149475"/>
            <a:ext cx="1711325" cy="2659063"/>
            <a:chOff x="6968066" y="2150205"/>
            <a:chExt cx="1710268" cy="2658863"/>
          </a:xfrm>
        </p:grpSpPr>
        <p:sp>
          <p:nvSpPr>
            <p:cNvPr id="13335" name="Flowchart: Connector 36"/>
            <p:cNvSpPr>
              <a:spLocks noChangeArrowheads="1"/>
            </p:cNvSpPr>
            <p:nvPr/>
          </p:nvSpPr>
          <p:spPr bwMode="auto">
            <a:xfrm>
              <a:off x="6968066" y="3158068"/>
              <a:ext cx="1710268" cy="1651000"/>
            </a:xfrm>
            <a:prstGeom prst="flowChartConnector">
              <a:avLst/>
            </a:prstGeom>
            <a:solidFill>
              <a:srgbClr val="FFFF00"/>
            </a:solidFill>
            <a:ln w="38100">
              <a:solidFill>
                <a:srgbClr val="CC0000"/>
              </a:solidFill>
              <a:round/>
              <a:headEnd/>
              <a:tailEnd type="stealth" w="lg" len="lg"/>
            </a:ln>
          </p:spPr>
          <p:txBody>
            <a:bodyPr lIns="0" tIns="0" rIns="0" bIns="0" anchor="ctr"/>
            <a:lstStyle/>
            <a:p>
              <a:pPr algn="ctr"/>
              <a:r>
                <a:rPr lang="en-US" sz="1600" b="1"/>
                <a:t>Consumption of energy</a:t>
              </a:r>
            </a:p>
          </p:txBody>
        </p:sp>
        <p:sp>
          <p:nvSpPr>
            <p:cNvPr id="50" name="Arc 49"/>
            <p:cNvSpPr/>
            <p:nvPr/>
          </p:nvSpPr>
          <p:spPr bwMode="auto">
            <a:xfrm rot="3374018">
              <a:off x="7024910" y="2504269"/>
              <a:ext cx="995288" cy="287161"/>
            </a:xfrm>
            <a:prstGeom prst="arc">
              <a:avLst>
                <a:gd name="adj1" fmla="val 18472276"/>
                <a:gd name="adj2" fmla="val 21282043"/>
              </a:avLst>
            </a:prstGeom>
            <a:noFill/>
            <a:ln w="38100" cap="flat" cmpd="sng" algn="ctr">
              <a:solidFill>
                <a:schemeClr val="tx1"/>
              </a:solidFill>
              <a:prstDash val="solid"/>
              <a:round/>
              <a:headEnd type="none" w="med" len="med"/>
              <a:tailEnd type="stealth" w="lg" len="lg"/>
            </a:ln>
            <a:effectLst/>
          </p:spPr>
          <p:txBody>
            <a:bodyPr/>
            <a:lstStyle/>
            <a:p>
              <a:pPr>
                <a:defRPr/>
              </a:pPr>
              <a:endParaRPr lang="en-US" b="1"/>
            </a:p>
          </p:txBody>
        </p:sp>
      </p:grpSp>
      <p:grpSp>
        <p:nvGrpSpPr>
          <p:cNvPr id="7" name="Group 62"/>
          <p:cNvGrpSpPr>
            <a:grpSpLocks/>
          </p:cNvGrpSpPr>
          <p:nvPr/>
        </p:nvGrpSpPr>
        <p:grpSpPr bwMode="auto">
          <a:xfrm>
            <a:off x="4859338" y="4140200"/>
            <a:ext cx="2400300" cy="1879600"/>
            <a:chOff x="4859866" y="4139872"/>
            <a:chExt cx="2400534" cy="1879928"/>
          </a:xfrm>
        </p:grpSpPr>
        <p:sp>
          <p:nvSpPr>
            <p:cNvPr id="13333" name="Flowchart: Connector 37"/>
            <p:cNvSpPr>
              <a:spLocks noChangeArrowheads="1"/>
            </p:cNvSpPr>
            <p:nvPr/>
          </p:nvSpPr>
          <p:spPr bwMode="auto">
            <a:xfrm>
              <a:off x="4859866" y="4368800"/>
              <a:ext cx="1710268" cy="1651000"/>
            </a:xfrm>
            <a:prstGeom prst="flowChartConnector">
              <a:avLst/>
            </a:prstGeom>
            <a:solidFill>
              <a:srgbClr val="FFFF00"/>
            </a:solidFill>
            <a:ln w="38100">
              <a:solidFill>
                <a:srgbClr val="CC0000"/>
              </a:solidFill>
              <a:round/>
              <a:headEnd/>
              <a:tailEnd type="stealth" w="lg" len="lg"/>
            </a:ln>
          </p:spPr>
          <p:txBody>
            <a:bodyPr lIns="0" tIns="0" rIns="0" bIns="0" anchor="ctr"/>
            <a:lstStyle/>
            <a:p>
              <a:pPr algn="ctr"/>
              <a:r>
                <a:rPr lang="en-US" sz="1600" b="1"/>
                <a:t>CO</a:t>
              </a:r>
              <a:r>
                <a:rPr lang="en-US" sz="1600" b="1" baseline="-25000"/>
                <a:t>2</a:t>
              </a:r>
              <a:r>
                <a:rPr lang="en-US" sz="1600" b="1"/>
                <a:t> emissions</a:t>
              </a:r>
            </a:p>
          </p:txBody>
        </p:sp>
        <p:sp>
          <p:nvSpPr>
            <p:cNvPr id="51" name="Arc 50"/>
            <p:cNvSpPr/>
            <p:nvPr/>
          </p:nvSpPr>
          <p:spPr bwMode="auto">
            <a:xfrm rot="7785265">
              <a:off x="6618948" y="4493958"/>
              <a:ext cx="995537" cy="287366"/>
            </a:xfrm>
            <a:prstGeom prst="arc">
              <a:avLst>
                <a:gd name="adj1" fmla="val 18472276"/>
                <a:gd name="adj2" fmla="val 21282043"/>
              </a:avLst>
            </a:prstGeom>
            <a:noFill/>
            <a:ln w="38100" cap="flat" cmpd="sng" algn="ctr">
              <a:solidFill>
                <a:schemeClr val="tx1"/>
              </a:solidFill>
              <a:prstDash val="solid"/>
              <a:round/>
              <a:headEnd type="none" w="med" len="med"/>
              <a:tailEnd type="stealth" w="lg" len="lg"/>
            </a:ln>
            <a:effectLst/>
          </p:spPr>
          <p:txBody>
            <a:bodyPr/>
            <a:lstStyle/>
            <a:p>
              <a:pPr>
                <a:defRPr/>
              </a:pPr>
              <a:endParaRPr lang="en-US" b="1"/>
            </a:p>
          </p:txBody>
        </p:sp>
      </p:grpSp>
      <p:sp>
        <p:nvSpPr>
          <p:cNvPr id="52" name="TextBox 51"/>
          <p:cNvSpPr txBox="1">
            <a:spLocks noChangeArrowheads="1"/>
          </p:cNvSpPr>
          <p:nvPr/>
        </p:nvSpPr>
        <p:spPr bwMode="auto">
          <a:xfrm rot="-3427985">
            <a:off x="4479926" y="1800225"/>
            <a:ext cx="1879600" cy="307975"/>
          </a:xfrm>
          <a:prstGeom prst="rect">
            <a:avLst/>
          </a:prstGeom>
          <a:noFill/>
          <a:ln w="9525">
            <a:noFill/>
            <a:miter lim="800000"/>
            <a:headEnd/>
            <a:tailEnd/>
          </a:ln>
        </p:spPr>
        <p:txBody>
          <a:bodyPr>
            <a:spAutoFit/>
          </a:bodyPr>
          <a:lstStyle/>
          <a:p>
            <a:pPr algn="ctr"/>
            <a:r>
              <a:rPr lang="en-US" sz="1400" b="1">
                <a:solidFill>
                  <a:srgbClr val="009900"/>
                </a:solidFill>
              </a:rPr>
              <a:t>CONSERVATION</a:t>
            </a:r>
          </a:p>
        </p:txBody>
      </p:sp>
      <p:sp>
        <p:nvSpPr>
          <p:cNvPr id="53" name="TextBox 52"/>
          <p:cNvSpPr txBox="1">
            <a:spLocks noChangeArrowheads="1"/>
          </p:cNvSpPr>
          <p:nvPr/>
        </p:nvSpPr>
        <p:spPr bwMode="auto">
          <a:xfrm rot="-866291">
            <a:off x="5943600" y="2760663"/>
            <a:ext cx="2032000" cy="307975"/>
          </a:xfrm>
          <a:prstGeom prst="rect">
            <a:avLst/>
          </a:prstGeom>
          <a:noFill/>
          <a:ln w="9525">
            <a:noFill/>
            <a:miter lim="800000"/>
            <a:headEnd/>
            <a:tailEnd/>
          </a:ln>
        </p:spPr>
        <p:txBody>
          <a:bodyPr>
            <a:spAutoFit/>
          </a:bodyPr>
          <a:lstStyle/>
          <a:p>
            <a:pPr algn="ctr"/>
            <a:r>
              <a:rPr lang="en-US" sz="1400" b="1">
                <a:solidFill>
                  <a:srgbClr val="009900"/>
                </a:solidFill>
              </a:rPr>
              <a:t>EFFICIENCY</a:t>
            </a:r>
          </a:p>
        </p:txBody>
      </p:sp>
      <p:sp>
        <p:nvSpPr>
          <p:cNvPr id="54" name="TextBox 53"/>
          <p:cNvSpPr txBox="1">
            <a:spLocks noChangeArrowheads="1"/>
          </p:cNvSpPr>
          <p:nvPr/>
        </p:nvSpPr>
        <p:spPr bwMode="auto">
          <a:xfrm rot="2849295">
            <a:off x="5595938" y="3940175"/>
            <a:ext cx="1666875" cy="523875"/>
          </a:xfrm>
          <a:prstGeom prst="rect">
            <a:avLst/>
          </a:prstGeom>
          <a:noFill/>
          <a:ln w="9525">
            <a:noFill/>
            <a:miter lim="800000"/>
            <a:headEnd/>
            <a:tailEnd/>
          </a:ln>
        </p:spPr>
        <p:txBody>
          <a:bodyPr>
            <a:spAutoFit/>
          </a:bodyPr>
          <a:lstStyle/>
          <a:p>
            <a:pPr algn="ctr"/>
            <a:r>
              <a:rPr lang="en-US" sz="1400" b="1">
                <a:solidFill>
                  <a:srgbClr val="009900"/>
                </a:solidFill>
              </a:rPr>
              <a:t>LOW-CARBON ENERGY</a:t>
            </a:r>
          </a:p>
        </p:txBody>
      </p:sp>
      <p:sp>
        <p:nvSpPr>
          <p:cNvPr id="57" name="TextBox 56"/>
          <p:cNvSpPr txBox="1">
            <a:spLocks noChangeArrowheads="1"/>
          </p:cNvSpPr>
          <p:nvPr/>
        </p:nvSpPr>
        <p:spPr bwMode="auto">
          <a:xfrm rot="-2876108">
            <a:off x="2099469" y="3507581"/>
            <a:ext cx="2032000" cy="522288"/>
          </a:xfrm>
          <a:prstGeom prst="rect">
            <a:avLst/>
          </a:prstGeom>
          <a:noFill/>
          <a:ln w="28575">
            <a:noFill/>
            <a:miter lim="800000"/>
            <a:headEnd/>
            <a:tailEnd/>
          </a:ln>
        </p:spPr>
        <p:txBody>
          <a:bodyPr>
            <a:spAutoFit/>
          </a:bodyPr>
          <a:lstStyle/>
          <a:p>
            <a:pPr algn="ctr"/>
            <a:r>
              <a:rPr lang="en-US" sz="1400" b="1"/>
              <a:t>SOLAR RADIATION MANAGEMENT</a:t>
            </a:r>
          </a:p>
        </p:txBody>
      </p:sp>
      <p:sp>
        <p:nvSpPr>
          <p:cNvPr id="58" name="TextBox 57"/>
          <p:cNvSpPr txBox="1">
            <a:spLocks noChangeArrowheads="1"/>
          </p:cNvSpPr>
          <p:nvPr/>
        </p:nvSpPr>
        <p:spPr bwMode="auto">
          <a:xfrm rot="-4376688">
            <a:off x="3767932" y="3948906"/>
            <a:ext cx="2032000" cy="522287"/>
          </a:xfrm>
          <a:prstGeom prst="rect">
            <a:avLst/>
          </a:prstGeom>
          <a:noFill/>
          <a:ln w="9525">
            <a:noFill/>
            <a:miter lim="800000"/>
            <a:headEnd/>
            <a:tailEnd/>
          </a:ln>
        </p:spPr>
        <p:txBody>
          <a:bodyPr>
            <a:spAutoFit/>
          </a:bodyPr>
          <a:lstStyle/>
          <a:p>
            <a:pPr algn="ctr"/>
            <a:r>
              <a:rPr lang="en-US" sz="1400" b="1"/>
              <a:t>CARBON DIOXIDE REMOVAL</a:t>
            </a:r>
          </a:p>
        </p:txBody>
      </p:sp>
      <p:sp>
        <p:nvSpPr>
          <p:cNvPr id="59" name="TextBox 58"/>
          <p:cNvSpPr txBox="1">
            <a:spLocks noChangeArrowheads="1"/>
          </p:cNvSpPr>
          <p:nvPr/>
        </p:nvSpPr>
        <p:spPr bwMode="auto">
          <a:xfrm rot="723299">
            <a:off x="1590675" y="2913063"/>
            <a:ext cx="1544638" cy="307975"/>
          </a:xfrm>
          <a:prstGeom prst="rect">
            <a:avLst/>
          </a:prstGeom>
          <a:noFill/>
          <a:ln w="9525">
            <a:noFill/>
            <a:miter lim="800000"/>
            <a:headEnd/>
            <a:tailEnd/>
          </a:ln>
        </p:spPr>
        <p:txBody>
          <a:bodyPr>
            <a:spAutoFit/>
          </a:bodyPr>
          <a:lstStyle/>
          <a:p>
            <a:pPr algn="ctr"/>
            <a:r>
              <a:rPr lang="en-US" sz="1400" b="1">
                <a:solidFill>
                  <a:srgbClr val="C00000"/>
                </a:solidFill>
              </a:rPr>
              <a:t>ADAPTATION</a:t>
            </a:r>
          </a:p>
        </p:txBody>
      </p:sp>
      <p:sp>
        <p:nvSpPr>
          <p:cNvPr id="13330" name="TextBox 59"/>
          <p:cNvSpPr txBox="1">
            <a:spLocks noChangeArrowheads="1"/>
          </p:cNvSpPr>
          <p:nvPr/>
        </p:nvSpPr>
        <p:spPr bwMode="auto">
          <a:xfrm>
            <a:off x="185738" y="5859463"/>
            <a:ext cx="1625600" cy="276225"/>
          </a:xfrm>
          <a:prstGeom prst="rect">
            <a:avLst/>
          </a:prstGeom>
          <a:noFill/>
          <a:ln w="9525">
            <a:noFill/>
            <a:miter lim="800000"/>
            <a:headEnd/>
            <a:tailEnd/>
          </a:ln>
        </p:spPr>
        <p:txBody>
          <a:bodyPr>
            <a:spAutoFit/>
          </a:bodyPr>
          <a:lstStyle/>
          <a:p>
            <a:r>
              <a:rPr lang="en-US" sz="1200"/>
              <a:t>After Ken Caldeira</a:t>
            </a:r>
          </a:p>
        </p:txBody>
      </p:sp>
      <p:sp>
        <p:nvSpPr>
          <p:cNvPr id="56" name="TextBox 55"/>
          <p:cNvSpPr txBox="1">
            <a:spLocks noChangeArrowheads="1"/>
          </p:cNvSpPr>
          <p:nvPr/>
        </p:nvSpPr>
        <p:spPr bwMode="auto">
          <a:xfrm rot="3106117">
            <a:off x="2430463" y="1633537"/>
            <a:ext cx="2032000" cy="307975"/>
          </a:xfrm>
          <a:prstGeom prst="rect">
            <a:avLst/>
          </a:prstGeom>
          <a:noFill/>
          <a:ln w="9525">
            <a:noFill/>
            <a:miter lim="800000"/>
            <a:headEnd/>
            <a:tailEnd/>
          </a:ln>
        </p:spPr>
        <p:txBody>
          <a:bodyPr>
            <a:spAutoFit/>
          </a:bodyPr>
          <a:lstStyle/>
          <a:p>
            <a:pPr algn="ctr"/>
            <a:r>
              <a:rPr lang="en-US" sz="1400" b="1">
                <a:solidFill>
                  <a:srgbClr val="FF0000"/>
                </a:solidFill>
              </a:rPr>
              <a:t>SUFFERING</a:t>
            </a:r>
          </a:p>
        </p:txBody>
      </p:sp>
      <p:sp>
        <p:nvSpPr>
          <p:cNvPr id="8" name="Lightning Bolt 7"/>
          <p:cNvSpPr>
            <a:spLocks noChangeArrowheads="1"/>
          </p:cNvSpPr>
          <p:nvPr/>
        </p:nvSpPr>
        <p:spPr bwMode="auto">
          <a:xfrm rot="-3265105">
            <a:off x="2819400" y="960438"/>
            <a:ext cx="649287" cy="325438"/>
          </a:xfrm>
          <a:prstGeom prst="lightningBolt">
            <a:avLst/>
          </a:prstGeom>
          <a:solidFill>
            <a:srgbClr val="FF0000"/>
          </a:solidFill>
          <a:ln w="38100">
            <a:solidFill>
              <a:srgbClr val="FF0000"/>
            </a:solidFill>
            <a:round/>
            <a:headEnd/>
            <a:tailEnd type="stealth" w="lg" len="lg"/>
          </a:ln>
        </p:spPr>
        <p:txBody>
          <a:body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iterate type="lt">
                                    <p:tmAbs val="0"/>
                                  </p:iterate>
                                  <p:childTnLst>
                                    <p:set>
                                      <p:cBhvr>
                                        <p:cTn id="50" dur="1" fill="hold">
                                          <p:stCondLst>
                                            <p:cond delay="0"/>
                                          </p:stCondLst>
                                        </p:cTn>
                                        <p:tgtEl>
                                          <p:spTgt spid="57"/>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6"/>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34" presetClass="emph" presetSubtype="0" fill="hold" grpId="1" nodeType="clickEffect">
                                  <p:stCondLst>
                                    <p:cond delay="0"/>
                                  </p:stCondLst>
                                  <p:iterate type="lt">
                                    <p:tmPct val="10000"/>
                                  </p:iterate>
                                  <p:childTnLst>
                                    <p:animMotion origin="layout" path="M 0.0 0.0 L 0.0 -0.07213" pathEditMode="relative" ptsTypes="">
                                      <p:cBhvr>
                                        <p:cTn id="62" dur="250" accel="50000" decel="50000" autoRev="1" fill="hold">
                                          <p:stCondLst>
                                            <p:cond delay="0"/>
                                          </p:stCondLst>
                                        </p:cTn>
                                        <p:tgtEl>
                                          <p:spTgt spid="57"/>
                                        </p:tgtEl>
                                        <p:attrNameLst>
                                          <p:attrName>ppt_x</p:attrName>
                                          <p:attrName>ppt_y</p:attrName>
                                        </p:attrNameLst>
                                      </p:cBhvr>
                                    </p:animMotion>
                                    <p:animRot by="1500000">
                                      <p:cBhvr>
                                        <p:cTn id="63" dur="125" fill="hold">
                                          <p:stCondLst>
                                            <p:cond delay="0"/>
                                          </p:stCondLst>
                                        </p:cTn>
                                        <p:tgtEl>
                                          <p:spTgt spid="57"/>
                                        </p:tgtEl>
                                        <p:attrNameLst>
                                          <p:attrName>r</p:attrName>
                                        </p:attrNameLst>
                                      </p:cBhvr>
                                    </p:animRot>
                                    <p:animRot by="-1500000">
                                      <p:cBhvr>
                                        <p:cTn id="64" dur="125" fill="hold">
                                          <p:stCondLst>
                                            <p:cond delay="125"/>
                                          </p:stCondLst>
                                        </p:cTn>
                                        <p:tgtEl>
                                          <p:spTgt spid="57"/>
                                        </p:tgtEl>
                                        <p:attrNameLst>
                                          <p:attrName>r</p:attrName>
                                        </p:attrNameLst>
                                      </p:cBhvr>
                                    </p:animRot>
                                    <p:animRot by="-1500000">
                                      <p:cBhvr>
                                        <p:cTn id="65" dur="125" fill="hold">
                                          <p:stCondLst>
                                            <p:cond delay="250"/>
                                          </p:stCondLst>
                                        </p:cTn>
                                        <p:tgtEl>
                                          <p:spTgt spid="57"/>
                                        </p:tgtEl>
                                        <p:attrNameLst>
                                          <p:attrName>r</p:attrName>
                                        </p:attrNameLst>
                                      </p:cBhvr>
                                    </p:animRot>
                                    <p:animRot by="1500000">
                                      <p:cBhvr>
                                        <p:cTn id="66" dur="125" fill="hold">
                                          <p:stCondLst>
                                            <p:cond delay="375"/>
                                          </p:stCondLst>
                                        </p:cTn>
                                        <p:tgtEl>
                                          <p:spTgt spid="5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7" grpId="0"/>
      <p:bldP spid="57" grpId="1"/>
      <p:bldP spid="58" grpId="0"/>
      <p:bldP spid="59" grpId="0"/>
      <p:bldP spid="56" grpId="0"/>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152400" y="152400"/>
            <a:ext cx="8839200" cy="1846263"/>
          </a:xfrm>
          <a:prstGeom prst="rect">
            <a:avLst/>
          </a:prstGeom>
          <a:noFill/>
          <a:ln w="38100">
            <a:noFill/>
            <a:miter lim="800000"/>
            <a:headEnd/>
            <a:tailEnd type="none" w="lg" len="lg"/>
          </a:ln>
        </p:spPr>
        <p:txBody>
          <a:bodyPr>
            <a:spAutoFit/>
          </a:bodyPr>
          <a:lstStyle/>
          <a:p>
            <a:pPr eaLnBrk="0" hangingPunct="0">
              <a:spcAft>
                <a:spcPct val="50000"/>
              </a:spcAft>
              <a:tabLst>
                <a:tab pos="457200" algn="l"/>
              </a:tabLst>
            </a:pPr>
            <a:r>
              <a:rPr lang="en-US" sz="2000"/>
              <a:t>	</a:t>
            </a:r>
            <a:r>
              <a:rPr lang="ja-JP" altLang="en-US" sz="2000"/>
              <a:t>“</a:t>
            </a:r>
            <a:r>
              <a:rPr lang="en-US" altLang="ja-JP" sz="2000"/>
              <a:t>For the next two decades a warming of about 0.2</a:t>
            </a:r>
            <a:r>
              <a:rPr lang="en-US" sz="2000"/>
              <a:t>°</a:t>
            </a:r>
            <a:r>
              <a:rPr lang="en-US" altLang="ja-JP" sz="2000"/>
              <a:t>C per decade is projected for a range of SRES emission scenarios.</a:t>
            </a:r>
          </a:p>
          <a:p>
            <a:pPr eaLnBrk="0" hangingPunct="0">
              <a:tabLst>
                <a:tab pos="457200" algn="l"/>
              </a:tabLst>
            </a:pPr>
            <a:r>
              <a:rPr lang="en-US" sz="2000"/>
              <a:t>	</a:t>
            </a:r>
            <a:r>
              <a:rPr lang="ja-JP" altLang="en-US" sz="2000"/>
              <a:t>“</a:t>
            </a:r>
            <a:r>
              <a:rPr lang="en-US" altLang="ja-JP" sz="2000"/>
              <a:t>Even if the concentrations of all greenhouse gases and aerosols had been kept constant at year 2000 levels, a further warming of about 0.1°C per decade would be expected.</a:t>
            </a:r>
            <a:r>
              <a:rPr lang="ja-JP" altLang="en-US" sz="2000"/>
              <a:t>”</a:t>
            </a:r>
            <a:endParaRPr lang="en-US" sz="2000"/>
          </a:p>
        </p:txBody>
      </p:sp>
      <p:pic>
        <p:nvPicPr>
          <p:cNvPr id="32771" name="Picture 3"/>
          <p:cNvPicPr>
            <a:picLocks noChangeAspect="1" noChangeArrowheads="1"/>
          </p:cNvPicPr>
          <p:nvPr/>
        </p:nvPicPr>
        <p:blipFill>
          <a:blip r:embed="rId3" cstate="print"/>
          <a:srcRect/>
          <a:stretch>
            <a:fillRect/>
          </a:stretch>
        </p:blipFill>
        <p:spPr bwMode="auto">
          <a:xfrm>
            <a:off x="1219200" y="1905000"/>
            <a:ext cx="6858000" cy="4938713"/>
          </a:xfrm>
          <a:prstGeom prst="rect">
            <a:avLst/>
          </a:prstGeom>
          <a:noFill/>
          <a:ln w="38100">
            <a:noFill/>
            <a:miter lim="800000"/>
            <a:headEnd/>
            <a:tailEnd type="none" w="lg" len="lg"/>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 descr="figure18"/>
          <p:cNvPicPr>
            <a:picLocks noChangeAspect="1" noChangeArrowheads="1"/>
          </p:cNvPicPr>
          <p:nvPr/>
        </p:nvPicPr>
        <p:blipFill>
          <a:blip r:embed="rId3" cstate="print"/>
          <a:srcRect/>
          <a:stretch>
            <a:fillRect/>
          </a:stretch>
        </p:blipFill>
        <p:spPr bwMode="auto">
          <a:xfrm>
            <a:off x="866775" y="230188"/>
            <a:ext cx="7234238" cy="5680075"/>
          </a:xfrm>
          <a:prstGeom prst="rect">
            <a:avLst/>
          </a:prstGeom>
          <a:noFill/>
          <a:ln w="9525">
            <a:noFill/>
            <a:miter lim="800000"/>
            <a:headEnd/>
            <a:tailEnd/>
          </a:ln>
        </p:spPr>
      </p:pic>
      <p:pic>
        <p:nvPicPr>
          <p:cNvPr id="33795" name="Picture 7" descr="Copenhagen-Logo"/>
          <p:cNvPicPr>
            <a:picLocks noChangeAspect="1" noChangeArrowheads="1"/>
          </p:cNvPicPr>
          <p:nvPr/>
        </p:nvPicPr>
        <p:blipFill>
          <a:blip r:embed="rId4" cstate="print"/>
          <a:srcRect/>
          <a:stretch>
            <a:fillRect/>
          </a:stretch>
        </p:blipFill>
        <p:spPr bwMode="auto">
          <a:xfrm>
            <a:off x="5529263" y="6008688"/>
            <a:ext cx="3614737" cy="849312"/>
          </a:xfrm>
          <a:prstGeom prst="rect">
            <a:avLst/>
          </a:prstGeom>
          <a:noFill/>
          <a:ln w="9525">
            <a:noFill/>
            <a:miter lim="800000"/>
            <a:headEnd/>
            <a:tailEnd/>
          </a:ln>
        </p:spPr>
      </p:pic>
      <p:sp>
        <p:nvSpPr>
          <p:cNvPr id="33796" name="Rectangle 5"/>
          <p:cNvSpPr>
            <a:spLocks noChangeArrowheads="1"/>
          </p:cNvSpPr>
          <p:nvPr/>
        </p:nvSpPr>
        <p:spPr bwMode="auto">
          <a:xfrm>
            <a:off x="1828800" y="6324600"/>
            <a:ext cx="3581400" cy="461963"/>
          </a:xfrm>
          <a:prstGeom prst="rect">
            <a:avLst/>
          </a:prstGeom>
          <a:noFill/>
          <a:ln w="9525">
            <a:noFill/>
            <a:miter lim="800000"/>
            <a:headEnd/>
            <a:tailEnd/>
          </a:ln>
        </p:spPr>
        <p:txBody>
          <a:bodyPr>
            <a:spAutoFit/>
          </a:bodyPr>
          <a:lstStyle/>
          <a:p>
            <a:pPr marL="231775" indent="-231775"/>
            <a:r>
              <a:rPr lang="en-US" sz="1200">
                <a:solidFill>
                  <a:schemeClr val="bg1"/>
                </a:solidFill>
              </a:rPr>
              <a:t>Figure 21: Reconstructed, observed and future warming projections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1276_gigatons_CO2.png"/>
          <p:cNvPicPr>
            <a:picLocks noChangeAspect="1"/>
          </p:cNvPicPr>
          <p:nvPr/>
        </p:nvPicPr>
        <p:blipFill>
          <a:blip r:embed="rId3" cstate="print"/>
          <a:stretch>
            <a:fillRect/>
          </a:stretch>
        </p:blipFill>
        <p:spPr>
          <a:xfrm>
            <a:off x="304800" y="76200"/>
            <a:ext cx="8556346" cy="1666341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1276_gigatons_CO2.png"/>
          <p:cNvPicPr>
            <a:picLocks noChangeAspect="1"/>
          </p:cNvPicPr>
          <p:nvPr/>
        </p:nvPicPr>
        <p:blipFill>
          <a:blip r:embed="rId3" cstate="print"/>
          <a:stretch>
            <a:fillRect/>
          </a:stretch>
        </p:blipFill>
        <p:spPr>
          <a:xfrm>
            <a:off x="304800" y="-5309616"/>
            <a:ext cx="8556346" cy="1666341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1276_gigatons_CO2.png"/>
          <p:cNvPicPr>
            <a:picLocks noChangeAspect="1"/>
          </p:cNvPicPr>
          <p:nvPr/>
        </p:nvPicPr>
        <p:blipFill>
          <a:blip r:embed="rId3" cstate="print"/>
          <a:stretch>
            <a:fillRect/>
          </a:stretch>
        </p:blipFill>
        <p:spPr>
          <a:xfrm>
            <a:off x="304800" y="-10515600"/>
            <a:ext cx="8556346" cy="1666341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5028" y="1139372"/>
            <a:ext cx="7075714" cy="3416320"/>
          </a:xfrm>
          <a:prstGeom prst="rect">
            <a:avLst/>
          </a:prstGeom>
          <a:noFill/>
        </p:spPr>
        <p:txBody>
          <a:bodyPr wrap="square" rtlCol="0">
            <a:spAutoFit/>
          </a:bodyPr>
          <a:lstStyle/>
          <a:p>
            <a:pPr algn="ctr"/>
            <a:r>
              <a:rPr lang="en-US" sz="3600" b="1" dirty="0" smtClean="0"/>
              <a:t>Geoengineering</a:t>
            </a:r>
            <a:r>
              <a:rPr lang="en-US" sz="3600" dirty="0" smtClean="0"/>
              <a:t> is defined as</a:t>
            </a:r>
          </a:p>
          <a:p>
            <a:pPr algn="ctr"/>
            <a:endParaRPr lang="en-US" sz="3600" dirty="0" smtClean="0"/>
          </a:p>
          <a:p>
            <a:pPr algn="ctr"/>
            <a:r>
              <a:rPr lang="en-US" sz="3600" dirty="0" smtClean="0"/>
              <a:t>“deliberate large-scale manipulation of the planetary environment to counteract anthropogenic climate change.”</a:t>
            </a:r>
            <a:endParaRPr lang="en-US" sz="3600" dirty="0"/>
          </a:p>
        </p:txBody>
      </p:sp>
      <p:sp>
        <p:nvSpPr>
          <p:cNvPr id="3" name="TextBox 2"/>
          <p:cNvSpPr txBox="1"/>
          <p:nvPr/>
        </p:nvSpPr>
        <p:spPr>
          <a:xfrm>
            <a:off x="660400" y="5508171"/>
            <a:ext cx="7830457" cy="584775"/>
          </a:xfrm>
          <a:prstGeom prst="rect">
            <a:avLst/>
          </a:prstGeom>
          <a:noFill/>
        </p:spPr>
        <p:txBody>
          <a:bodyPr wrap="square" rtlCol="0">
            <a:spAutoFit/>
          </a:bodyPr>
          <a:lstStyle/>
          <a:p>
            <a:r>
              <a:rPr lang="en-US" sz="1600" dirty="0" smtClean="0"/>
              <a:t>Shepherd, J. G. S. et al., 2009: </a:t>
            </a:r>
            <a:r>
              <a:rPr lang="en-US" sz="1600" i="1" dirty="0" smtClean="0"/>
              <a:t>Geoengineering the climate: Science, governance and uncertainty</a:t>
            </a:r>
            <a:r>
              <a:rPr lang="en-US" sz="1600" dirty="0" smtClean="0"/>
              <a:t>, RS Policy Document 10/09, (London: The Royal Society).</a:t>
            </a:r>
            <a:endParaRPr lang="en-US" sz="16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796017" y="0"/>
            <a:ext cx="7537450" cy="5708650"/>
            <a:chOff x="766989" y="102961"/>
            <a:chExt cx="7537450" cy="5708650"/>
          </a:xfrm>
        </p:grpSpPr>
        <p:pic>
          <p:nvPicPr>
            <p:cNvPr id="1026" name="Picture 2"/>
            <p:cNvPicPr>
              <a:picLocks noChangeAspect="1" noChangeArrowheads="1"/>
            </p:cNvPicPr>
            <p:nvPr/>
          </p:nvPicPr>
          <p:blipFill>
            <a:blip r:embed="rId3" cstate="print"/>
            <a:srcRect/>
            <a:stretch>
              <a:fillRect/>
            </a:stretch>
          </p:blipFill>
          <p:spPr bwMode="auto">
            <a:xfrm>
              <a:off x="766989" y="102961"/>
              <a:ext cx="7537450" cy="5708650"/>
            </a:xfrm>
            <a:prstGeom prst="rect">
              <a:avLst/>
            </a:prstGeom>
            <a:noFill/>
            <a:ln w="9525">
              <a:noFill/>
              <a:miter lim="800000"/>
              <a:headEnd/>
              <a:tailEnd/>
            </a:ln>
          </p:spPr>
        </p:pic>
        <p:sp>
          <p:nvSpPr>
            <p:cNvPr id="3" name="TextBox 2"/>
            <p:cNvSpPr txBox="1"/>
            <p:nvPr/>
          </p:nvSpPr>
          <p:spPr>
            <a:xfrm>
              <a:off x="1233714" y="4230913"/>
              <a:ext cx="6291943" cy="830997"/>
            </a:xfrm>
            <a:prstGeom prst="rect">
              <a:avLst/>
            </a:prstGeom>
            <a:solidFill>
              <a:schemeClr val="bg1"/>
            </a:solidFill>
          </p:spPr>
          <p:txBody>
            <a:bodyPr wrap="square" rtlCol="0">
              <a:spAutoFit/>
            </a:bodyPr>
            <a:lstStyle/>
            <a:p>
              <a:pPr algn="ctr"/>
              <a:r>
                <a:rPr lang="en-US" dirty="0" smtClean="0"/>
                <a:t>Released February 14, 2015</a:t>
              </a:r>
            </a:p>
            <a:p>
              <a:pPr algn="ctr"/>
              <a:endParaRPr lang="en-US" dirty="0"/>
            </a:p>
          </p:txBody>
        </p:sp>
      </p:grpSp>
      <p:sp>
        <p:nvSpPr>
          <p:cNvPr id="5" name="TextBox 4"/>
          <p:cNvSpPr txBox="1"/>
          <p:nvPr/>
        </p:nvSpPr>
        <p:spPr>
          <a:xfrm>
            <a:off x="1" y="5794774"/>
            <a:ext cx="9144000" cy="1015663"/>
          </a:xfrm>
          <a:prstGeom prst="rect">
            <a:avLst/>
          </a:prstGeom>
          <a:solidFill>
            <a:schemeClr val="bg1"/>
          </a:solidFill>
        </p:spPr>
        <p:txBody>
          <a:bodyPr wrap="square" rtlCol="0">
            <a:spAutoFit/>
          </a:bodyPr>
          <a:lstStyle/>
          <a:p>
            <a:r>
              <a:rPr lang="en-US" sz="2000" dirty="0" smtClean="0"/>
              <a:t>Sponsors: U.S. National Academy of Sciences, U.S. intelligence community, National Aeronautics and Space Administration, National Oceanic and Atmospheric Administration, and U.S. Department of Energy </a:t>
            </a:r>
            <a:endParaRPr lang="en-US" sz="2000" dirty="0"/>
          </a:p>
        </p:txBody>
      </p:sp>
      <p:grpSp>
        <p:nvGrpSpPr>
          <p:cNvPr id="4" name="Group 7"/>
          <p:cNvGrpSpPr/>
          <p:nvPr/>
        </p:nvGrpSpPr>
        <p:grpSpPr>
          <a:xfrm>
            <a:off x="58056" y="1582057"/>
            <a:ext cx="8998858" cy="1591436"/>
            <a:chOff x="58056" y="1582057"/>
            <a:chExt cx="8998858" cy="1591436"/>
          </a:xfrm>
        </p:grpSpPr>
        <p:sp>
          <p:nvSpPr>
            <p:cNvPr id="6" name="TextBox 5"/>
            <p:cNvSpPr txBox="1"/>
            <p:nvPr/>
          </p:nvSpPr>
          <p:spPr>
            <a:xfrm>
              <a:off x="6995886" y="1582057"/>
              <a:ext cx="2061028" cy="1569660"/>
            </a:xfrm>
            <a:prstGeom prst="rect">
              <a:avLst/>
            </a:prstGeom>
            <a:solidFill>
              <a:srgbClr val="FFFF00"/>
            </a:solidFill>
            <a:ln w="28575">
              <a:solidFill>
                <a:schemeClr val="tx1"/>
              </a:solidFill>
            </a:ln>
          </p:spPr>
          <p:txBody>
            <a:bodyPr wrap="square" rtlCol="0">
              <a:spAutoFit/>
            </a:bodyPr>
            <a:lstStyle/>
            <a:p>
              <a:pPr algn="ctr"/>
              <a:r>
                <a:rPr lang="en-US" dirty="0" smtClean="0"/>
                <a:t>Solar Radiation Management (SRM)</a:t>
              </a:r>
              <a:endParaRPr lang="en-US" dirty="0"/>
            </a:p>
          </p:txBody>
        </p:sp>
        <p:sp>
          <p:nvSpPr>
            <p:cNvPr id="7" name="TextBox 6"/>
            <p:cNvSpPr txBox="1"/>
            <p:nvPr/>
          </p:nvSpPr>
          <p:spPr>
            <a:xfrm>
              <a:off x="58056" y="1603833"/>
              <a:ext cx="2061028" cy="1569660"/>
            </a:xfrm>
            <a:prstGeom prst="rect">
              <a:avLst/>
            </a:prstGeom>
            <a:solidFill>
              <a:srgbClr val="FFFF00"/>
            </a:solidFill>
            <a:ln w="28575">
              <a:solidFill>
                <a:schemeClr val="tx1"/>
              </a:solidFill>
            </a:ln>
          </p:spPr>
          <p:txBody>
            <a:bodyPr wrap="square" rtlCol="0">
              <a:spAutoFit/>
            </a:bodyPr>
            <a:lstStyle/>
            <a:p>
              <a:pPr algn="ctr"/>
              <a:r>
                <a:rPr lang="en-US" dirty="0" smtClean="0"/>
                <a:t>Carbon Dioxide Removal (CDR)</a:t>
              </a:r>
              <a:endParaRPr lang="en-US" dirty="0"/>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742950" y="325211"/>
            <a:ext cx="7556500" cy="56705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2" name="Text Box 3"/>
          <p:cNvSpPr txBox="1">
            <a:spLocks noChangeArrowheads="1"/>
          </p:cNvSpPr>
          <p:nvPr/>
        </p:nvSpPr>
        <p:spPr bwMode="auto">
          <a:xfrm>
            <a:off x="304800" y="180975"/>
            <a:ext cx="8458200" cy="6094413"/>
          </a:xfrm>
          <a:prstGeom prst="rect">
            <a:avLst/>
          </a:prstGeom>
          <a:noFill/>
          <a:ln w="38100">
            <a:noFill/>
            <a:miter lim="800000"/>
            <a:headEnd/>
            <a:tailEnd type="none" w="lg" len="lg"/>
          </a:ln>
        </p:spPr>
        <p:txBody>
          <a:bodyPr>
            <a:spAutoFit/>
          </a:bodyPr>
          <a:lstStyle/>
          <a:p>
            <a:pPr eaLnBrk="0" hangingPunct="0">
              <a:spcAft>
                <a:spcPts val="2400"/>
              </a:spcAft>
            </a:pPr>
            <a:r>
              <a:rPr lang="en-US" b="1" dirty="0"/>
              <a:t>Some Proposed Geoengineering Schemes:</a:t>
            </a:r>
          </a:p>
          <a:p>
            <a:pPr eaLnBrk="0" hangingPunct="0"/>
            <a:r>
              <a:rPr lang="en-US" b="1" dirty="0">
                <a:solidFill>
                  <a:schemeClr val="accent2"/>
                </a:solidFill>
              </a:rPr>
              <a:t>A. Space</a:t>
            </a:r>
          </a:p>
          <a:p>
            <a:pPr marL="914400" lvl="1" indent="-457200" eaLnBrk="0" hangingPunct="0"/>
            <a:r>
              <a:rPr lang="en-US" dirty="0">
                <a:solidFill>
                  <a:schemeClr val="accent2"/>
                </a:solidFill>
              </a:rPr>
              <a:t>Modifier of solar radiation at L1 point</a:t>
            </a:r>
          </a:p>
          <a:p>
            <a:pPr eaLnBrk="0" hangingPunct="0"/>
            <a:r>
              <a:rPr lang="en-US" b="1" dirty="0">
                <a:solidFill>
                  <a:schemeClr val="accent2"/>
                </a:solidFill>
              </a:rPr>
              <a:t>B. Stratospheric</a:t>
            </a:r>
          </a:p>
          <a:p>
            <a:pPr marL="914400" lvl="1" indent="-457200" eaLnBrk="0" hangingPunct="0"/>
            <a:r>
              <a:rPr lang="en-US" dirty="0">
                <a:solidFill>
                  <a:schemeClr val="accent2"/>
                </a:solidFill>
              </a:rPr>
              <a:t>Stratospheric aerosols (sulfate, soot, dust)</a:t>
            </a:r>
          </a:p>
          <a:p>
            <a:pPr marL="914400" lvl="1" indent="-457200" eaLnBrk="0" hangingPunct="0"/>
            <a:r>
              <a:rPr lang="en-US" dirty="0">
                <a:solidFill>
                  <a:schemeClr val="accent2"/>
                </a:solidFill>
              </a:rPr>
              <a:t>Stratospheric balloons or mirrors</a:t>
            </a:r>
          </a:p>
          <a:p>
            <a:pPr eaLnBrk="0" hangingPunct="0"/>
            <a:r>
              <a:rPr lang="en-US" b="1" dirty="0">
                <a:solidFill>
                  <a:schemeClr val="accent2"/>
                </a:solidFill>
              </a:rPr>
              <a:t>C. Tropospheric</a:t>
            </a:r>
          </a:p>
          <a:p>
            <a:pPr marL="914400" lvl="1" indent="-457200" eaLnBrk="0" hangingPunct="0"/>
            <a:r>
              <a:rPr lang="en-US" dirty="0">
                <a:solidFill>
                  <a:schemeClr val="accent2"/>
                </a:solidFill>
              </a:rPr>
              <a:t>Modifying total reflection from marine </a:t>
            </a:r>
            <a:r>
              <a:rPr lang="en-US" dirty="0" smtClean="0">
                <a:solidFill>
                  <a:schemeClr val="accent2"/>
                </a:solidFill>
              </a:rPr>
              <a:t>clouds</a:t>
            </a:r>
            <a:endParaRPr lang="en-US" dirty="0">
              <a:solidFill>
                <a:schemeClr val="accent2"/>
              </a:solidFill>
            </a:endParaRPr>
          </a:p>
          <a:p>
            <a:pPr eaLnBrk="0" hangingPunct="0"/>
            <a:r>
              <a:rPr lang="en-US" b="1" dirty="0">
                <a:solidFill>
                  <a:schemeClr val="accent2"/>
                </a:solidFill>
              </a:rPr>
              <a:t>D. Surface</a:t>
            </a:r>
          </a:p>
          <a:p>
            <a:pPr marL="914400" lvl="1" indent="-457200" eaLnBrk="0" hangingPunct="0"/>
            <a:r>
              <a:rPr lang="en-US" dirty="0">
                <a:solidFill>
                  <a:schemeClr val="accent2"/>
                </a:solidFill>
              </a:rPr>
              <a:t>Making deserts more reflective</a:t>
            </a:r>
          </a:p>
          <a:p>
            <a:pPr marL="914400" lvl="1" indent="-457200" eaLnBrk="0" hangingPunct="0">
              <a:spcAft>
                <a:spcPts val="1200"/>
              </a:spcAft>
            </a:pPr>
            <a:r>
              <a:rPr lang="en-US" dirty="0">
                <a:solidFill>
                  <a:schemeClr val="accent2"/>
                </a:solidFill>
              </a:rPr>
              <a:t>Modifying ocean albedo</a:t>
            </a:r>
          </a:p>
          <a:p>
            <a:pPr marL="914400" lvl="1" indent="-457200" eaLnBrk="0" hangingPunct="0"/>
            <a:r>
              <a:rPr lang="en-US" dirty="0">
                <a:solidFill>
                  <a:schemeClr val="accent2"/>
                </a:solidFill>
              </a:rPr>
              <a:t>Reforestation (CO</a:t>
            </a:r>
            <a:r>
              <a:rPr lang="en-US" baseline="-25000" dirty="0">
                <a:solidFill>
                  <a:schemeClr val="accent2"/>
                </a:solidFill>
              </a:rPr>
              <a:t>2</a:t>
            </a:r>
            <a:r>
              <a:rPr lang="en-US" dirty="0">
                <a:solidFill>
                  <a:schemeClr val="accent2"/>
                </a:solidFill>
              </a:rPr>
              <a:t> and evapotranspiration effects, but albedo effect causes warming)  </a:t>
            </a:r>
          </a:p>
          <a:p>
            <a:pPr marL="914400" lvl="1" indent="-457200" eaLnBrk="0" hangingPunct="0"/>
            <a:r>
              <a:rPr lang="en-US" dirty="0">
                <a:solidFill>
                  <a:schemeClr val="accent2"/>
                </a:solidFill>
              </a:rPr>
              <a:t>Direct absorption of CO</a:t>
            </a:r>
            <a:r>
              <a:rPr lang="en-US" baseline="-25000" dirty="0">
                <a:solidFill>
                  <a:schemeClr val="accent2"/>
                </a:solidFill>
              </a:rPr>
              <a:t>2</a:t>
            </a:r>
          </a:p>
          <a:p>
            <a:pPr marL="914400" lvl="1" indent="-457200" eaLnBrk="0" hangingPunct="0"/>
            <a:r>
              <a:rPr lang="en-US" dirty="0">
                <a:solidFill>
                  <a:schemeClr val="accent2"/>
                </a:solidFill>
              </a:rPr>
              <a:t>Ocean fertilization</a:t>
            </a:r>
          </a:p>
        </p:txBody>
      </p:sp>
      <p:grpSp>
        <p:nvGrpSpPr>
          <p:cNvPr id="2" name="Group 8"/>
          <p:cNvGrpSpPr>
            <a:grpSpLocks/>
          </p:cNvGrpSpPr>
          <p:nvPr/>
        </p:nvGrpSpPr>
        <p:grpSpPr bwMode="auto">
          <a:xfrm>
            <a:off x="200025" y="4676775"/>
            <a:ext cx="8705850" cy="1524000"/>
            <a:chOff x="200025" y="4705349"/>
            <a:chExt cx="8705850" cy="1524001"/>
          </a:xfrm>
        </p:grpSpPr>
        <p:sp>
          <p:nvSpPr>
            <p:cNvPr id="35847" name="Text Box 5"/>
            <p:cNvSpPr txBox="1">
              <a:spLocks noChangeArrowheads="1"/>
            </p:cNvSpPr>
            <p:nvPr/>
          </p:nvSpPr>
          <p:spPr bwMode="auto">
            <a:xfrm>
              <a:off x="4960179" y="5392688"/>
              <a:ext cx="3888546" cy="830998"/>
            </a:xfrm>
            <a:prstGeom prst="rect">
              <a:avLst/>
            </a:prstGeom>
            <a:noFill/>
            <a:ln w="9525">
              <a:noFill/>
              <a:miter lim="800000"/>
              <a:headEnd/>
              <a:tailEnd/>
            </a:ln>
          </p:spPr>
          <p:txBody>
            <a:bodyPr>
              <a:spAutoFit/>
            </a:bodyPr>
            <a:lstStyle/>
            <a:p>
              <a:pPr algn="r">
                <a:spcBef>
                  <a:spcPct val="50000"/>
                </a:spcBef>
              </a:pPr>
              <a:r>
                <a:rPr lang="en-US" b="1" dirty="0"/>
                <a:t>Carbon </a:t>
              </a:r>
              <a:r>
                <a:rPr lang="en-US" b="1" dirty="0" smtClean="0"/>
                <a:t>Dioxide</a:t>
              </a:r>
              <a:br>
                <a:rPr lang="en-US" b="1" dirty="0" smtClean="0"/>
              </a:br>
              <a:r>
                <a:rPr lang="en-US" b="1" dirty="0" smtClean="0"/>
                <a:t>Reduction </a:t>
              </a:r>
              <a:r>
                <a:rPr lang="en-US" b="1" dirty="0"/>
                <a:t>(</a:t>
              </a:r>
              <a:r>
                <a:rPr lang="en-US" b="1" dirty="0" smtClean="0"/>
                <a:t>CDR)</a:t>
              </a:r>
              <a:endParaRPr lang="en-US" b="1" dirty="0"/>
            </a:p>
          </p:txBody>
        </p:sp>
        <p:sp>
          <p:nvSpPr>
            <p:cNvPr id="35848" name="Rectangle 6"/>
            <p:cNvSpPr>
              <a:spLocks noChangeArrowheads="1"/>
            </p:cNvSpPr>
            <p:nvPr/>
          </p:nvSpPr>
          <p:spPr bwMode="auto">
            <a:xfrm>
              <a:off x="200025" y="4705349"/>
              <a:ext cx="8705850" cy="1524001"/>
            </a:xfrm>
            <a:prstGeom prst="rect">
              <a:avLst/>
            </a:prstGeom>
            <a:noFill/>
            <a:ln w="28575">
              <a:solidFill>
                <a:schemeClr val="tx1"/>
              </a:solidFill>
              <a:miter lim="800000"/>
              <a:headEnd/>
              <a:tailEnd/>
            </a:ln>
          </p:spPr>
          <p:txBody>
            <a:bodyPr wrap="none" anchor="ctr"/>
            <a:lstStyle/>
            <a:p>
              <a:endParaRPr lang="en-US"/>
            </a:p>
          </p:txBody>
        </p:sp>
      </p:grpSp>
      <p:grpSp>
        <p:nvGrpSpPr>
          <p:cNvPr id="3" name="Group 10"/>
          <p:cNvGrpSpPr>
            <a:grpSpLocks/>
          </p:cNvGrpSpPr>
          <p:nvPr/>
        </p:nvGrpSpPr>
        <p:grpSpPr bwMode="auto">
          <a:xfrm>
            <a:off x="209550" y="885825"/>
            <a:ext cx="8686800" cy="3705225"/>
            <a:chOff x="209551" y="942974"/>
            <a:chExt cx="8686800" cy="3705225"/>
          </a:xfrm>
        </p:grpSpPr>
        <p:sp>
          <p:nvSpPr>
            <p:cNvPr id="35845" name="Text Box 5"/>
            <p:cNvSpPr txBox="1">
              <a:spLocks noChangeArrowheads="1"/>
            </p:cNvSpPr>
            <p:nvPr/>
          </p:nvSpPr>
          <p:spPr bwMode="auto">
            <a:xfrm>
              <a:off x="4806020" y="2359531"/>
              <a:ext cx="4061755" cy="832770"/>
            </a:xfrm>
            <a:prstGeom prst="rect">
              <a:avLst/>
            </a:prstGeom>
            <a:noFill/>
            <a:ln w="9525">
              <a:noFill/>
              <a:miter lim="800000"/>
              <a:headEnd/>
              <a:tailEnd/>
            </a:ln>
          </p:spPr>
          <p:txBody>
            <a:bodyPr>
              <a:spAutoFit/>
            </a:bodyPr>
            <a:lstStyle/>
            <a:p>
              <a:pPr algn="r">
                <a:spcBef>
                  <a:spcPct val="50000"/>
                </a:spcBef>
              </a:pPr>
              <a:r>
                <a:rPr lang="en-US" b="1" dirty="0"/>
                <a:t>Solar Radiation Management (SRM)</a:t>
              </a:r>
            </a:p>
          </p:txBody>
        </p:sp>
        <p:sp>
          <p:nvSpPr>
            <p:cNvPr id="35846" name="Rectangle 6"/>
            <p:cNvSpPr>
              <a:spLocks noChangeArrowheads="1"/>
            </p:cNvSpPr>
            <p:nvPr/>
          </p:nvSpPr>
          <p:spPr bwMode="auto">
            <a:xfrm>
              <a:off x="209551" y="942974"/>
              <a:ext cx="8686800" cy="3705225"/>
            </a:xfrm>
            <a:prstGeom prst="rect">
              <a:avLst/>
            </a:prstGeom>
            <a:noFill/>
            <a:ln w="28575">
              <a:solidFill>
                <a:schemeClr val="tx1"/>
              </a:solidFill>
              <a:miter lim="800000"/>
              <a:headEnd/>
              <a:tailEnd/>
            </a:ln>
          </p:spPr>
          <p:txBody>
            <a:bodyPr wrap="none" anchor="ctr"/>
            <a:lstStyle/>
            <a:p>
              <a:endParaRPr lang="en-US"/>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srcRect r="578"/>
          <a:stretch>
            <a:fillRect/>
          </a:stretch>
        </p:blipFill>
        <p:spPr bwMode="auto">
          <a:xfrm>
            <a:off x="609600" y="76200"/>
            <a:ext cx="8105775" cy="6126163"/>
          </a:xfrm>
          <a:prstGeom prst="rect">
            <a:avLst/>
          </a:prstGeom>
          <a:noFill/>
          <a:ln w="38100">
            <a:noFill/>
            <a:miter lim="800000"/>
            <a:headEnd/>
            <a:tailEnd type="none" w="lg" len="lg"/>
          </a:ln>
        </p:spPr>
      </p:pic>
      <p:sp>
        <p:nvSpPr>
          <p:cNvPr id="36867" name="Text Box 3"/>
          <p:cNvSpPr txBox="1">
            <a:spLocks noChangeArrowheads="1"/>
          </p:cNvSpPr>
          <p:nvPr/>
        </p:nvSpPr>
        <p:spPr bwMode="auto">
          <a:xfrm>
            <a:off x="152400" y="6278563"/>
            <a:ext cx="8550275" cy="274637"/>
          </a:xfrm>
          <a:prstGeom prst="rect">
            <a:avLst/>
          </a:prstGeom>
          <a:noFill/>
          <a:ln w="38100">
            <a:noFill/>
            <a:miter lim="800000"/>
            <a:headEnd/>
            <a:tailEnd type="none" w="lg" len="lg"/>
          </a:ln>
        </p:spPr>
        <p:txBody>
          <a:bodyPr>
            <a:spAutoFit/>
          </a:bodyPr>
          <a:lstStyle/>
          <a:p>
            <a:pPr algn="ctr" eaLnBrk="0" hangingPunct="0"/>
            <a:r>
              <a:rPr lang="en-US" sz="1200">
                <a:solidFill>
                  <a:srgbClr val="FFFF00"/>
                </a:solidFill>
              </a:rPr>
              <a:t>Keith, David, 2001:</a:t>
            </a:r>
            <a:r>
              <a:rPr lang="en-US" sz="1200" b="1">
                <a:solidFill>
                  <a:srgbClr val="FFFF00"/>
                </a:solidFill>
              </a:rPr>
              <a:t> </a:t>
            </a:r>
            <a:r>
              <a:rPr lang="en-US" sz="1200">
                <a:solidFill>
                  <a:srgbClr val="FFFF00"/>
                </a:solidFill>
              </a:rPr>
              <a:t>Geoengineering, </a:t>
            </a:r>
            <a:r>
              <a:rPr lang="en-US" sz="1200" i="1">
                <a:solidFill>
                  <a:srgbClr val="FFFF00"/>
                </a:solidFill>
              </a:rPr>
              <a:t>Nature</a:t>
            </a:r>
            <a:r>
              <a:rPr lang="en-US" sz="1200">
                <a:solidFill>
                  <a:srgbClr val="FFFF00"/>
                </a:solidFill>
              </a:rPr>
              <a:t>, </a:t>
            </a:r>
            <a:r>
              <a:rPr lang="en-US" sz="1200" b="1">
                <a:solidFill>
                  <a:srgbClr val="FFFF00"/>
                </a:solidFill>
              </a:rPr>
              <a:t>409</a:t>
            </a:r>
            <a:r>
              <a:rPr lang="en-US" sz="1200">
                <a:solidFill>
                  <a:srgbClr val="FFFF00"/>
                </a:solidFill>
              </a:rPr>
              <a:t>, 420.</a:t>
            </a:r>
            <a:endParaRPr lang="en-US" sz="1200" b="1">
              <a:solidFill>
                <a:srgbClr val="FFFF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88.JPG"/>
          <p:cNvPicPr>
            <a:picLocks noChangeAspect="1"/>
          </p:cNvPicPr>
          <p:nvPr/>
        </p:nvPicPr>
        <p:blipFill>
          <a:blip r:embed="rId3" cstate="print"/>
          <a:stretch>
            <a:fillRect/>
          </a:stretch>
        </p:blipFill>
        <p:spPr>
          <a:xfrm>
            <a:off x="0" y="448171"/>
            <a:ext cx="9144000" cy="548335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304800" y="76200"/>
            <a:ext cx="8534400" cy="2654300"/>
          </a:xfrm>
          <a:prstGeom prst="rect">
            <a:avLst/>
          </a:prstGeom>
          <a:noFill/>
          <a:ln w="38100">
            <a:noFill/>
            <a:miter lim="800000"/>
            <a:headEnd/>
            <a:tailEnd type="none" w="lg" len="lg"/>
          </a:ln>
        </p:spPr>
        <p:txBody>
          <a:bodyPr>
            <a:spAutoFit/>
          </a:bodyPr>
          <a:lstStyle/>
          <a:p>
            <a:pPr algn="ctr" eaLnBrk="0" hangingPunct="0">
              <a:spcBef>
                <a:spcPct val="50000"/>
              </a:spcBef>
            </a:pPr>
            <a:r>
              <a:rPr lang="en-US" sz="2800" b="1">
                <a:solidFill>
                  <a:schemeClr val="accent2"/>
                </a:solidFill>
              </a:rPr>
              <a:t>Despairing of prompt political response to global warming, in August and September 2006,</a:t>
            </a:r>
            <a:br>
              <a:rPr lang="en-US" sz="2800" b="1">
                <a:solidFill>
                  <a:schemeClr val="accent2"/>
                </a:solidFill>
              </a:rPr>
            </a:br>
            <a:r>
              <a:rPr lang="en-US" sz="2800" b="1"/>
              <a:t>Paul Crutzen</a:t>
            </a:r>
            <a:r>
              <a:rPr lang="en-US" sz="2800" b="1">
                <a:solidFill>
                  <a:schemeClr val="accent2"/>
                </a:solidFill>
              </a:rPr>
              <a:t> (Nobel Prize in Chemistry) and </a:t>
            </a:r>
            <a:r>
              <a:rPr lang="en-US" sz="2800" b="1"/>
              <a:t>Tom Wigley</a:t>
            </a:r>
            <a:r>
              <a:rPr lang="en-US" sz="2800" b="1">
                <a:solidFill>
                  <a:schemeClr val="accent2"/>
                </a:solidFill>
              </a:rPr>
              <a:t> (NCAR)</a:t>
            </a:r>
            <a:br>
              <a:rPr lang="en-US" sz="2800" b="1">
                <a:solidFill>
                  <a:schemeClr val="accent2"/>
                </a:solidFill>
              </a:rPr>
            </a:br>
            <a:r>
              <a:rPr lang="en-US" sz="2800" b="1">
                <a:solidFill>
                  <a:schemeClr val="accent2"/>
                </a:solidFill>
              </a:rPr>
              <a:t>suggested that we consider temporary </a:t>
            </a:r>
            <a:r>
              <a:rPr lang="en-US" sz="2800" b="1"/>
              <a:t>geoengineering</a:t>
            </a:r>
            <a:r>
              <a:rPr lang="en-US" sz="2800" b="1">
                <a:solidFill>
                  <a:schemeClr val="accent2"/>
                </a:solidFill>
              </a:rPr>
              <a:t> as an emergency response.</a:t>
            </a:r>
          </a:p>
        </p:txBody>
      </p:sp>
      <p:sp>
        <p:nvSpPr>
          <p:cNvPr id="39939" name="AutoShape 3" descr="The image “ftp://ftp.ucar.edu/communications/wigley.jpg” cannot be displayed, because it contains errors."/>
          <p:cNvSpPr>
            <a:spLocks noChangeAspect="1" noChangeArrowheads="1"/>
          </p:cNvSpPr>
          <p:nvPr/>
        </p:nvSpPr>
        <p:spPr bwMode="auto">
          <a:xfrm>
            <a:off x="2495550" y="4546600"/>
            <a:ext cx="5600700" cy="5600700"/>
          </a:xfrm>
          <a:prstGeom prst="rect">
            <a:avLst/>
          </a:prstGeom>
          <a:noFill/>
          <a:ln w="9525">
            <a:noFill/>
            <a:miter lim="800000"/>
            <a:headEnd/>
            <a:tailEnd/>
          </a:ln>
        </p:spPr>
        <p:txBody>
          <a:bodyPr/>
          <a:lstStyle/>
          <a:p>
            <a:endParaRPr lang="en-US"/>
          </a:p>
        </p:txBody>
      </p:sp>
      <p:sp>
        <p:nvSpPr>
          <p:cNvPr id="39940" name="AutoShape 4" descr="The image “ftp://ftp.ucar.edu/communications/wigley.jpg” cannot be displayed, because it contains errors."/>
          <p:cNvSpPr>
            <a:spLocks noChangeAspect="1" noChangeArrowheads="1"/>
          </p:cNvSpPr>
          <p:nvPr/>
        </p:nvSpPr>
        <p:spPr bwMode="auto">
          <a:xfrm>
            <a:off x="2665413" y="4140200"/>
            <a:ext cx="304800" cy="304800"/>
          </a:xfrm>
          <a:prstGeom prst="rect">
            <a:avLst/>
          </a:prstGeom>
          <a:noFill/>
          <a:ln w="9525">
            <a:noFill/>
            <a:miter lim="800000"/>
            <a:headEnd/>
            <a:tailEnd/>
          </a:ln>
        </p:spPr>
        <p:txBody>
          <a:bodyPr/>
          <a:lstStyle/>
          <a:p>
            <a:endParaRPr lang="en-US"/>
          </a:p>
        </p:txBody>
      </p:sp>
      <p:pic>
        <p:nvPicPr>
          <p:cNvPr id="39941" name="Picture 5" descr="wigley"/>
          <p:cNvPicPr>
            <a:picLocks noChangeAspect="1" noChangeArrowheads="1"/>
          </p:cNvPicPr>
          <p:nvPr/>
        </p:nvPicPr>
        <p:blipFill>
          <a:blip r:embed="rId3" cstate="print"/>
          <a:srcRect l="11362" r="13466" b="23116"/>
          <a:stretch>
            <a:fillRect/>
          </a:stretch>
        </p:blipFill>
        <p:spPr bwMode="auto">
          <a:xfrm>
            <a:off x="4953000" y="2819400"/>
            <a:ext cx="2667000" cy="3276600"/>
          </a:xfrm>
          <a:prstGeom prst="rect">
            <a:avLst/>
          </a:prstGeom>
          <a:noFill/>
          <a:ln w="9525">
            <a:noFill/>
            <a:miter lim="800000"/>
            <a:headEnd/>
            <a:tailEnd/>
          </a:ln>
        </p:spPr>
      </p:pic>
      <p:pic>
        <p:nvPicPr>
          <p:cNvPr id="39942" name="Picture 6" descr="Paul Crutzen"/>
          <p:cNvPicPr>
            <a:picLocks noChangeAspect="1" noChangeArrowheads="1"/>
          </p:cNvPicPr>
          <p:nvPr/>
        </p:nvPicPr>
        <p:blipFill>
          <a:blip r:embed="rId4" cstate="print"/>
          <a:srcRect/>
          <a:stretch>
            <a:fillRect/>
          </a:stretch>
        </p:blipFill>
        <p:spPr bwMode="auto">
          <a:xfrm>
            <a:off x="1447800" y="2819400"/>
            <a:ext cx="2387600" cy="32766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1036638" y="3765550"/>
            <a:ext cx="7391400" cy="1373188"/>
          </a:xfrm>
          <a:prstGeom prst="rect">
            <a:avLst/>
          </a:prstGeom>
          <a:noFill/>
          <a:ln w="9525">
            <a:noFill/>
            <a:miter lim="800000"/>
            <a:headEnd/>
            <a:tailEnd/>
          </a:ln>
        </p:spPr>
        <p:txBody>
          <a:bodyPr>
            <a:spAutoFit/>
          </a:bodyPr>
          <a:lstStyle/>
          <a:p>
            <a:pPr>
              <a:spcBef>
                <a:spcPct val="50000"/>
              </a:spcBef>
            </a:pPr>
            <a:r>
              <a:rPr lang="en-US" sz="2800">
                <a:solidFill>
                  <a:schemeClr val="accent2"/>
                </a:solidFill>
              </a:rPr>
              <a:t>Are volcanic eruptions an innocuous example that can be used to demonstrate the safety of geoengineering?</a:t>
            </a:r>
          </a:p>
        </p:txBody>
      </p:sp>
      <p:sp>
        <p:nvSpPr>
          <p:cNvPr id="582659" name="Text Box 3"/>
          <p:cNvSpPr txBox="1">
            <a:spLocks noChangeArrowheads="1"/>
          </p:cNvSpPr>
          <p:nvPr/>
        </p:nvSpPr>
        <p:spPr bwMode="auto">
          <a:xfrm>
            <a:off x="5761038" y="4640263"/>
            <a:ext cx="2971800" cy="519112"/>
          </a:xfrm>
          <a:prstGeom prst="rect">
            <a:avLst/>
          </a:prstGeom>
          <a:noFill/>
          <a:ln w="9525">
            <a:noFill/>
            <a:miter lim="800000"/>
            <a:headEnd/>
            <a:tailEnd/>
          </a:ln>
        </p:spPr>
        <p:txBody>
          <a:bodyPr>
            <a:spAutoFit/>
          </a:bodyPr>
          <a:lstStyle/>
          <a:p>
            <a:pPr algn="ctr">
              <a:spcBef>
                <a:spcPct val="50000"/>
              </a:spcBef>
            </a:pPr>
            <a:r>
              <a:rPr lang="en-US" sz="2800" b="1"/>
              <a:t>No.</a:t>
            </a:r>
          </a:p>
        </p:txBody>
      </p:sp>
      <p:sp>
        <p:nvSpPr>
          <p:cNvPr id="40964" name="Text Box 4"/>
          <p:cNvSpPr txBox="1">
            <a:spLocks noChangeArrowheads="1"/>
          </p:cNvSpPr>
          <p:nvPr/>
        </p:nvSpPr>
        <p:spPr bwMode="auto">
          <a:xfrm>
            <a:off x="1028700" y="1728788"/>
            <a:ext cx="7451725" cy="1800225"/>
          </a:xfrm>
          <a:prstGeom prst="rect">
            <a:avLst/>
          </a:prstGeom>
          <a:noFill/>
          <a:ln w="38100">
            <a:noFill/>
            <a:miter lim="800000"/>
            <a:headEnd/>
            <a:tailEnd type="none" w="lg" len="lg"/>
          </a:ln>
        </p:spPr>
        <p:txBody>
          <a:bodyPr>
            <a:spAutoFit/>
          </a:bodyPr>
          <a:lstStyle/>
          <a:p>
            <a:pPr>
              <a:spcBef>
                <a:spcPct val="50000"/>
              </a:spcBef>
            </a:pPr>
            <a:r>
              <a:rPr lang="en-US" sz="2800"/>
              <a:t>This talk focuses on injecting sulfate aerosol precursors into the stratosphere to reduce insolation to counter global warming, which brings up the question:</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26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5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6609" name="Picture 1"/>
          <p:cNvPicPr>
            <a:picLocks noChangeAspect="1" noChangeArrowheads="1"/>
          </p:cNvPicPr>
          <p:nvPr/>
        </p:nvPicPr>
        <p:blipFill>
          <a:blip r:embed="rId3" cstate="print"/>
          <a:srcRect/>
          <a:stretch>
            <a:fillRect/>
          </a:stretch>
        </p:blipFill>
        <p:spPr bwMode="auto">
          <a:xfrm>
            <a:off x="0" y="0"/>
            <a:ext cx="9144000" cy="6553199"/>
          </a:xfrm>
          <a:prstGeom prst="rect">
            <a:avLst/>
          </a:prstGeom>
          <a:noFill/>
          <a:ln w="9525">
            <a:noFill/>
            <a:miter lim="800000"/>
            <a:headEnd/>
            <a:tailEnd/>
          </a:ln>
        </p:spPr>
      </p:pic>
      <p:sp>
        <p:nvSpPr>
          <p:cNvPr id="12291" name="Text Box 3"/>
          <p:cNvSpPr txBox="1">
            <a:spLocks noChangeArrowheads="1"/>
          </p:cNvSpPr>
          <p:nvPr/>
        </p:nvSpPr>
        <p:spPr bwMode="auto">
          <a:xfrm>
            <a:off x="1752600" y="6583363"/>
            <a:ext cx="4800600" cy="274637"/>
          </a:xfrm>
          <a:prstGeom prst="rect">
            <a:avLst/>
          </a:prstGeom>
          <a:noFill/>
          <a:ln w="9525">
            <a:noFill/>
            <a:miter lim="800000"/>
            <a:headEnd/>
            <a:tailEnd/>
          </a:ln>
        </p:spPr>
        <p:txBody>
          <a:bodyPr>
            <a:spAutoFit/>
          </a:bodyPr>
          <a:lstStyle/>
          <a:p>
            <a:pPr>
              <a:spcBef>
                <a:spcPct val="50000"/>
              </a:spcBef>
            </a:pPr>
            <a:r>
              <a:rPr lang="en-US" sz="1200" b="1" dirty="0" smtClean="0">
                <a:solidFill>
                  <a:srgbClr val="FFFF00"/>
                </a:solidFill>
              </a:rPr>
              <a:t>http://data.giss.nasa.gov/gistemp/graphs_v3/Fig.A2.pdf</a:t>
            </a:r>
            <a:endParaRPr lang="en-US" sz="1200" b="1" dirty="0">
              <a:solidFill>
                <a:srgbClr val="FFFF00"/>
              </a:solidFill>
            </a:endParaRPr>
          </a:p>
        </p:txBody>
      </p:sp>
      <p:grpSp>
        <p:nvGrpSpPr>
          <p:cNvPr id="2" name="Group 4"/>
          <p:cNvGrpSpPr>
            <a:grpSpLocks/>
          </p:cNvGrpSpPr>
          <p:nvPr/>
        </p:nvGrpSpPr>
        <p:grpSpPr bwMode="auto">
          <a:xfrm>
            <a:off x="3327400" y="4529138"/>
            <a:ext cx="3810000" cy="1301750"/>
            <a:chOff x="2016" y="2784"/>
            <a:chExt cx="2400" cy="820"/>
          </a:xfrm>
        </p:grpSpPr>
        <p:sp>
          <p:nvSpPr>
            <p:cNvPr id="12299" name="Line 5"/>
            <p:cNvSpPr>
              <a:spLocks noChangeShapeType="1"/>
            </p:cNvSpPr>
            <p:nvPr/>
          </p:nvSpPr>
          <p:spPr bwMode="auto">
            <a:xfrm flipV="1">
              <a:off x="2016" y="2784"/>
              <a:ext cx="1056" cy="768"/>
            </a:xfrm>
            <a:prstGeom prst="line">
              <a:avLst/>
            </a:prstGeom>
            <a:noFill/>
            <a:ln w="57150">
              <a:solidFill>
                <a:schemeClr val="accent2"/>
              </a:solidFill>
              <a:round/>
              <a:headEnd/>
              <a:tailEnd type="stealth" w="lg" len="lg"/>
            </a:ln>
          </p:spPr>
          <p:txBody>
            <a:bodyPr/>
            <a:lstStyle/>
            <a:p>
              <a:endParaRPr lang="en-US"/>
            </a:p>
          </p:txBody>
        </p:sp>
        <p:sp>
          <p:nvSpPr>
            <p:cNvPr id="12300" name="Text Box 6"/>
            <p:cNvSpPr txBox="1">
              <a:spLocks noChangeArrowheads="1"/>
            </p:cNvSpPr>
            <p:nvPr/>
          </p:nvSpPr>
          <p:spPr bwMode="auto">
            <a:xfrm>
              <a:off x="2880" y="3072"/>
              <a:ext cx="1536" cy="532"/>
            </a:xfrm>
            <a:prstGeom prst="rect">
              <a:avLst/>
            </a:prstGeom>
            <a:solidFill>
              <a:schemeClr val="bg1"/>
            </a:solidFill>
            <a:ln w="19050">
              <a:solidFill>
                <a:schemeClr val="accent2"/>
              </a:solidFill>
              <a:miter lim="800000"/>
              <a:headEnd/>
              <a:tailEnd/>
            </a:ln>
          </p:spPr>
          <p:txBody>
            <a:bodyPr>
              <a:spAutoFit/>
            </a:bodyPr>
            <a:lstStyle/>
            <a:p>
              <a:pPr algn="ctr">
                <a:spcBef>
                  <a:spcPct val="50000"/>
                </a:spcBef>
              </a:pPr>
              <a:r>
                <a:rPr lang="en-US" sz="1600" b="1">
                  <a:solidFill>
                    <a:schemeClr val="accent2"/>
                  </a:solidFill>
                </a:rPr>
                <a:t>Recovery from volcanic eruptions dominates</a:t>
              </a:r>
            </a:p>
          </p:txBody>
        </p:sp>
      </p:grpSp>
      <p:grpSp>
        <p:nvGrpSpPr>
          <p:cNvPr id="3" name="Group 7"/>
          <p:cNvGrpSpPr>
            <a:grpSpLocks/>
          </p:cNvGrpSpPr>
          <p:nvPr/>
        </p:nvGrpSpPr>
        <p:grpSpPr bwMode="auto">
          <a:xfrm>
            <a:off x="4648200" y="1371600"/>
            <a:ext cx="2209800" cy="1447800"/>
            <a:chOff x="2736" y="1104"/>
            <a:chExt cx="1392" cy="912"/>
          </a:xfrm>
        </p:grpSpPr>
        <p:sp>
          <p:nvSpPr>
            <p:cNvPr id="12297" name="Text Box 8"/>
            <p:cNvSpPr txBox="1">
              <a:spLocks noChangeArrowheads="1"/>
            </p:cNvSpPr>
            <p:nvPr/>
          </p:nvSpPr>
          <p:spPr bwMode="auto">
            <a:xfrm>
              <a:off x="2928" y="1104"/>
              <a:ext cx="1200" cy="686"/>
            </a:xfrm>
            <a:prstGeom prst="rect">
              <a:avLst/>
            </a:prstGeom>
            <a:solidFill>
              <a:schemeClr val="bg1"/>
            </a:solidFill>
            <a:ln w="19050">
              <a:solidFill>
                <a:schemeClr val="accent2"/>
              </a:solidFill>
              <a:miter lim="800000"/>
              <a:headEnd/>
              <a:tailEnd/>
            </a:ln>
          </p:spPr>
          <p:txBody>
            <a:bodyPr>
              <a:spAutoFit/>
            </a:bodyPr>
            <a:lstStyle/>
            <a:p>
              <a:pPr algn="ctr">
                <a:spcBef>
                  <a:spcPct val="50000"/>
                </a:spcBef>
              </a:pPr>
              <a:r>
                <a:rPr lang="en-US" sz="1600" b="1" dirty="0">
                  <a:solidFill>
                    <a:schemeClr val="accent2"/>
                  </a:solidFill>
                </a:rPr>
                <a:t>Tropospheric</a:t>
              </a:r>
              <a:r>
                <a:rPr lang="en-US" sz="1200" b="1" dirty="0">
                  <a:solidFill>
                    <a:schemeClr val="accent2"/>
                  </a:solidFill>
                </a:rPr>
                <a:t> </a:t>
              </a:r>
              <a:r>
                <a:rPr lang="en-US" sz="1600" b="1" dirty="0">
                  <a:solidFill>
                    <a:schemeClr val="accent2"/>
                  </a:solidFill>
                </a:rPr>
                <a:t>aerosols mask warming</a:t>
              </a:r>
              <a:br>
                <a:rPr lang="en-US" sz="1600" b="1" dirty="0">
                  <a:solidFill>
                    <a:schemeClr val="accent2"/>
                  </a:solidFill>
                </a:rPr>
              </a:br>
              <a:r>
                <a:rPr lang="en-US" sz="1600" b="1" dirty="0">
                  <a:solidFill>
                    <a:schemeClr val="accent2"/>
                  </a:solidFill>
                </a:rPr>
                <a:t>(global dimming)</a:t>
              </a:r>
            </a:p>
          </p:txBody>
        </p:sp>
        <p:sp>
          <p:nvSpPr>
            <p:cNvPr id="12298" name="Line 9"/>
            <p:cNvSpPr>
              <a:spLocks noChangeShapeType="1"/>
            </p:cNvSpPr>
            <p:nvPr/>
          </p:nvSpPr>
          <p:spPr bwMode="auto">
            <a:xfrm>
              <a:off x="2736" y="1968"/>
              <a:ext cx="1152" cy="48"/>
            </a:xfrm>
            <a:prstGeom prst="line">
              <a:avLst/>
            </a:prstGeom>
            <a:noFill/>
            <a:ln w="57150">
              <a:solidFill>
                <a:schemeClr val="accent2"/>
              </a:solidFill>
              <a:round/>
              <a:headEnd/>
              <a:tailEnd type="stealth" w="lg" len="lg"/>
            </a:ln>
          </p:spPr>
          <p:txBody>
            <a:bodyPr/>
            <a:lstStyle/>
            <a:p>
              <a:endParaRPr lang="en-US"/>
            </a:p>
          </p:txBody>
        </p:sp>
      </p:grpSp>
      <p:grpSp>
        <p:nvGrpSpPr>
          <p:cNvPr id="4" name="Group 13"/>
          <p:cNvGrpSpPr>
            <a:grpSpLocks/>
          </p:cNvGrpSpPr>
          <p:nvPr/>
        </p:nvGrpSpPr>
        <p:grpSpPr bwMode="auto">
          <a:xfrm>
            <a:off x="7010400" y="1930400"/>
            <a:ext cx="2057400" cy="2352675"/>
            <a:chOff x="7010400" y="2438400"/>
            <a:chExt cx="2057400" cy="2352675"/>
          </a:xfrm>
        </p:grpSpPr>
        <p:sp>
          <p:nvSpPr>
            <p:cNvPr id="12295" name="Line 11"/>
            <p:cNvSpPr>
              <a:spLocks noChangeShapeType="1"/>
            </p:cNvSpPr>
            <p:nvPr/>
          </p:nvSpPr>
          <p:spPr bwMode="auto">
            <a:xfrm flipV="1">
              <a:off x="7010400" y="2438400"/>
              <a:ext cx="1752600" cy="1981200"/>
            </a:xfrm>
            <a:prstGeom prst="line">
              <a:avLst/>
            </a:prstGeom>
            <a:noFill/>
            <a:ln w="57150">
              <a:solidFill>
                <a:schemeClr val="accent2"/>
              </a:solidFill>
              <a:round/>
              <a:headEnd/>
              <a:tailEnd type="stealth" w="lg" len="lg"/>
            </a:ln>
          </p:spPr>
          <p:txBody>
            <a:bodyPr/>
            <a:lstStyle/>
            <a:p>
              <a:endParaRPr lang="en-US"/>
            </a:p>
          </p:txBody>
        </p:sp>
        <p:sp>
          <p:nvSpPr>
            <p:cNvPr id="12296" name="Text Box 12"/>
            <p:cNvSpPr txBox="1">
              <a:spLocks noChangeArrowheads="1"/>
            </p:cNvSpPr>
            <p:nvPr/>
          </p:nvSpPr>
          <p:spPr bwMode="auto">
            <a:xfrm>
              <a:off x="7315200" y="4191000"/>
              <a:ext cx="1752600" cy="600075"/>
            </a:xfrm>
            <a:prstGeom prst="rect">
              <a:avLst/>
            </a:prstGeom>
            <a:solidFill>
              <a:schemeClr val="bg1"/>
            </a:solidFill>
            <a:ln w="19050">
              <a:solidFill>
                <a:schemeClr val="accent2"/>
              </a:solidFill>
              <a:miter lim="800000"/>
              <a:headEnd/>
              <a:tailEnd/>
            </a:ln>
          </p:spPr>
          <p:txBody>
            <a:bodyPr>
              <a:spAutoFit/>
            </a:bodyPr>
            <a:lstStyle/>
            <a:p>
              <a:pPr algn="ctr">
                <a:spcBef>
                  <a:spcPct val="50000"/>
                </a:spcBef>
              </a:pPr>
              <a:r>
                <a:rPr lang="en-US" sz="1600" b="1">
                  <a:solidFill>
                    <a:schemeClr val="accent2"/>
                  </a:solidFill>
                </a:rPr>
                <a:t>Greenhouse gases dominate</a:t>
              </a: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a:cxnSpLocks noChangeShapeType="1"/>
          </p:cNvCxnSpPr>
          <p:nvPr/>
        </p:nvCxnSpPr>
        <p:spPr bwMode="auto">
          <a:xfrm>
            <a:off x="685800" y="5715000"/>
            <a:ext cx="7010400" cy="0"/>
          </a:xfrm>
          <a:prstGeom prst="line">
            <a:avLst/>
          </a:prstGeom>
          <a:noFill/>
          <a:ln w="38100">
            <a:solidFill>
              <a:srgbClr val="00B050"/>
            </a:solidFill>
            <a:round/>
            <a:headEnd/>
            <a:tailEnd/>
          </a:ln>
          <a:effectLst>
            <a:outerShdw blurRad="63500" dist="23000" dir="5400000" rotWithShape="0">
              <a:srgbClr val="000000">
                <a:alpha val="34999"/>
              </a:srgbClr>
            </a:outerShdw>
          </a:effectLst>
          <a:extLst/>
        </p:spPr>
      </p:cxnSp>
      <p:cxnSp>
        <p:nvCxnSpPr>
          <p:cNvPr id="38" name="Straight Connector 37"/>
          <p:cNvCxnSpPr>
            <a:cxnSpLocks noChangeShapeType="1"/>
          </p:cNvCxnSpPr>
          <p:nvPr/>
        </p:nvCxnSpPr>
        <p:spPr bwMode="auto">
          <a:xfrm>
            <a:off x="685800" y="5715000"/>
            <a:ext cx="914400" cy="0"/>
          </a:xfrm>
          <a:prstGeom prst="line">
            <a:avLst/>
          </a:prstGeom>
          <a:noFill/>
          <a:ln w="38100">
            <a:solidFill>
              <a:srgbClr val="0000BF"/>
            </a:solidFill>
            <a:round/>
            <a:headEnd/>
            <a:tailEnd/>
          </a:ln>
          <a:effectLst>
            <a:outerShdw blurRad="63500" dist="23000" dir="5400000" rotWithShape="0">
              <a:srgbClr val="000000">
                <a:alpha val="34999"/>
              </a:srgbClr>
            </a:outerShdw>
          </a:effectLst>
          <a:extLst/>
        </p:spPr>
      </p:cxnSp>
      <p:sp>
        <p:nvSpPr>
          <p:cNvPr id="17" name="Cloud 16"/>
          <p:cNvSpPr/>
          <p:nvPr/>
        </p:nvSpPr>
        <p:spPr>
          <a:xfrm>
            <a:off x="2590800" y="4191000"/>
            <a:ext cx="1371600" cy="381000"/>
          </a:xfrm>
          <a:prstGeom prst="cloud">
            <a:avLst/>
          </a:prstGeom>
          <a:solidFill>
            <a:schemeClr val="bg1">
              <a:lumMod val="75000"/>
              <a:alpha val="4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cxnSp>
        <p:nvCxnSpPr>
          <p:cNvPr id="5" name="Straight Arrow Connector 4"/>
          <p:cNvCxnSpPr/>
          <p:nvPr/>
        </p:nvCxnSpPr>
        <p:spPr>
          <a:xfrm rot="10800000" flipV="1">
            <a:off x="1524000" y="990600"/>
            <a:ext cx="6248400" cy="4724400"/>
          </a:xfrm>
          <a:prstGeom prst="straightConnector1">
            <a:avLst/>
          </a:prstGeom>
          <a:ln w="38100">
            <a:solidFill>
              <a:srgbClr val="FFFF00"/>
            </a:solidFill>
            <a:tailEnd type="arrow"/>
          </a:ln>
          <a:effectLst>
            <a:glow rad="228600">
              <a:srgbClr val="FFFF00">
                <a:alpha val="40000"/>
              </a:srgbClr>
            </a:glow>
          </a:effectLst>
          <a:scene3d>
            <a:camera prst="orthographicFront"/>
            <a:lightRig rig="threePt" dir="t"/>
          </a:scene3d>
          <a:sp3d>
            <a:bevelT prst="slope"/>
          </a:sp3d>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371600" y="3429000"/>
            <a:ext cx="6705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096000" y="3124200"/>
            <a:ext cx="2057400" cy="307975"/>
          </a:xfrm>
          <a:prstGeom prst="rect">
            <a:avLst/>
          </a:prstGeom>
          <a:noFill/>
        </p:spPr>
        <p:txBody>
          <a:bodyPr>
            <a:spAutoFit/>
          </a:bodyPr>
          <a:lstStyle/>
          <a:p>
            <a:pPr algn="r">
              <a:defRPr/>
            </a:pPr>
            <a:r>
              <a:rPr lang="en-US" sz="1400" dirty="0">
                <a:solidFill>
                  <a:schemeClr val="accent2"/>
                </a:solidFill>
                <a:latin typeface="+mn-lt"/>
                <a:ea typeface="+mn-ea"/>
              </a:rPr>
              <a:t>Tropopause</a:t>
            </a:r>
          </a:p>
        </p:txBody>
      </p:sp>
      <p:grpSp>
        <p:nvGrpSpPr>
          <p:cNvPr id="2" name="Group 28"/>
          <p:cNvGrpSpPr>
            <a:grpSpLocks/>
          </p:cNvGrpSpPr>
          <p:nvPr/>
        </p:nvGrpSpPr>
        <p:grpSpPr bwMode="auto">
          <a:xfrm>
            <a:off x="3733800" y="1066800"/>
            <a:ext cx="3276600" cy="838200"/>
            <a:chOff x="3733800" y="1066800"/>
            <a:chExt cx="3276600" cy="838200"/>
          </a:xfrm>
        </p:grpSpPr>
        <p:sp>
          <p:nvSpPr>
            <p:cNvPr id="6" name="TextBox 5"/>
            <p:cNvSpPr txBox="1"/>
            <p:nvPr/>
          </p:nvSpPr>
          <p:spPr>
            <a:xfrm>
              <a:off x="3733800" y="1066800"/>
              <a:ext cx="1905000" cy="646113"/>
            </a:xfrm>
            <a:prstGeom prst="rect">
              <a:avLst/>
            </a:prstGeom>
            <a:noFill/>
            <a:ln>
              <a:noFill/>
            </a:ln>
          </p:spPr>
          <p:txBody>
            <a:bodyPr>
              <a:spAutoFit/>
            </a:bodyPr>
            <a:lstStyle/>
            <a:p>
              <a:pPr>
                <a:defRPr/>
              </a:pPr>
              <a:r>
                <a:rPr lang="en-US" sz="1800" dirty="0">
                  <a:latin typeface="+mn-lt"/>
                  <a:ea typeface="+mn-ea"/>
                </a:rPr>
                <a:t>Space-based reflectors</a:t>
              </a:r>
            </a:p>
          </p:txBody>
        </p:sp>
        <p:sp>
          <p:nvSpPr>
            <p:cNvPr id="19" name="Oval 18"/>
            <p:cNvSpPr>
              <a:spLocks noChangeArrowheads="1"/>
            </p:cNvSpPr>
            <p:nvPr/>
          </p:nvSpPr>
          <p:spPr bwMode="auto">
            <a:xfrm>
              <a:off x="6553200" y="1524000"/>
              <a:ext cx="457200" cy="381000"/>
            </a:xfrm>
            <a:prstGeom prst="ellipse">
              <a:avLst/>
            </a:prstGeom>
            <a:blipFill dpi="0" rotWithShape="1">
              <a:blip r:embed="rId3" cstate="print">
                <a:alphaModFix amt="51000"/>
              </a:blip>
              <a:srcRect/>
              <a:tile tx="0" ty="0" sx="100000" sy="100000" flip="none" algn="tl"/>
            </a:blipFill>
            <a:ln>
              <a:noFill/>
            </a:ln>
            <a:extLst/>
          </p:spPr>
          <p:txBody>
            <a:bodyPr anchor="ctr"/>
            <a:lstStyle/>
            <a:p>
              <a:pPr algn="ctr">
                <a:defRPr/>
              </a:pPr>
              <a:endParaRPr lang="en-US">
                <a:solidFill>
                  <a:schemeClr val="lt1"/>
                </a:solidFill>
                <a:latin typeface="+mn-lt"/>
                <a:ea typeface="+mn-ea"/>
              </a:endParaRPr>
            </a:p>
          </p:txBody>
        </p:sp>
        <p:cxnSp>
          <p:nvCxnSpPr>
            <p:cNvPr id="20" name="Straight Arrow Connector 19"/>
            <p:cNvCxnSpPr/>
            <p:nvPr/>
          </p:nvCxnSpPr>
          <p:spPr>
            <a:xfrm rot="10800000">
              <a:off x="5943600" y="1117599"/>
              <a:ext cx="838200" cy="609600"/>
            </a:xfrm>
            <a:prstGeom prst="straightConnector1">
              <a:avLst/>
            </a:prstGeom>
            <a:ln w="38100">
              <a:solidFill>
                <a:srgbClr val="FFFF00"/>
              </a:solidFill>
              <a:tailEnd type="arrow"/>
            </a:ln>
            <a:effectLst>
              <a:glow rad="228600">
                <a:srgbClr val="FFFF00">
                  <a:alpha val="40000"/>
                </a:srgbClr>
              </a:glow>
            </a:effectLst>
            <a:scene3d>
              <a:camera prst="orthographicFront"/>
              <a:lightRig rig="threePt" dir="t"/>
            </a:scene3d>
            <a:sp3d>
              <a:bevelT prst="slope"/>
            </a:sp3d>
          </p:spPr>
          <p:style>
            <a:lnRef idx="1">
              <a:schemeClr val="accent1"/>
            </a:lnRef>
            <a:fillRef idx="0">
              <a:schemeClr val="accent1"/>
            </a:fillRef>
            <a:effectRef idx="0">
              <a:schemeClr val="accent1"/>
            </a:effectRef>
            <a:fontRef idx="minor">
              <a:schemeClr val="tx1"/>
            </a:fontRef>
          </p:style>
        </p:cxnSp>
      </p:grpSp>
      <p:grpSp>
        <p:nvGrpSpPr>
          <p:cNvPr id="4" name="Group 29"/>
          <p:cNvGrpSpPr>
            <a:grpSpLocks/>
          </p:cNvGrpSpPr>
          <p:nvPr/>
        </p:nvGrpSpPr>
        <p:grpSpPr bwMode="auto">
          <a:xfrm>
            <a:off x="1676400" y="2133600"/>
            <a:ext cx="6019800" cy="960438"/>
            <a:chOff x="1676400" y="2133600"/>
            <a:chExt cx="6019800" cy="960119"/>
          </a:xfrm>
        </p:grpSpPr>
        <p:sp>
          <p:nvSpPr>
            <p:cNvPr id="7" name="TextBox 6"/>
            <p:cNvSpPr txBox="1"/>
            <p:nvPr/>
          </p:nvSpPr>
          <p:spPr>
            <a:xfrm>
              <a:off x="1676400" y="2133600"/>
              <a:ext cx="1905000" cy="645898"/>
            </a:xfrm>
            <a:prstGeom prst="rect">
              <a:avLst/>
            </a:prstGeom>
            <a:noFill/>
          </p:spPr>
          <p:txBody>
            <a:bodyPr>
              <a:spAutoFit/>
            </a:bodyPr>
            <a:lstStyle/>
            <a:p>
              <a:pPr>
                <a:defRPr/>
              </a:pPr>
              <a:r>
                <a:rPr lang="en-US" sz="1800" dirty="0">
                  <a:latin typeface="+mn-lt"/>
                  <a:ea typeface="+mn-ea"/>
                </a:rPr>
                <a:t>Stratospheric aerosols</a:t>
              </a:r>
            </a:p>
          </p:txBody>
        </p:sp>
        <p:sp>
          <p:nvSpPr>
            <p:cNvPr id="18" name="Rounded Rectangle 17"/>
            <p:cNvSpPr/>
            <p:nvPr/>
          </p:nvSpPr>
          <p:spPr>
            <a:xfrm>
              <a:off x="1676400" y="2971522"/>
              <a:ext cx="6019800" cy="122197"/>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cxnSp>
          <p:nvCxnSpPr>
            <p:cNvPr id="24" name="Straight Arrow Connector 23"/>
            <p:cNvCxnSpPr/>
            <p:nvPr/>
          </p:nvCxnSpPr>
          <p:spPr>
            <a:xfrm rot="10800000">
              <a:off x="4158342" y="2438399"/>
              <a:ext cx="838200" cy="609600"/>
            </a:xfrm>
            <a:prstGeom prst="straightConnector1">
              <a:avLst/>
            </a:prstGeom>
            <a:ln w="38100">
              <a:solidFill>
                <a:srgbClr val="FFFF00"/>
              </a:solidFill>
              <a:tailEnd type="arrow"/>
            </a:ln>
            <a:effectLst>
              <a:glow rad="228600">
                <a:srgbClr val="FFFF00">
                  <a:alpha val="40000"/>
                </a:srgbClr>
              </a:glow>
            </a:effectLst>
            <a:scene3d>
              <a:camera prst="orthographicFront"/>
              <a:lightRig rig="threePt" dir="t"/>
            </a:scene3d>
            <a:sp3d>
              <a:bevelT prst="slope"/>
            </a:sp3d>
          </p:spPr>
          <p:style>
            <a:lnRef idx="1">
              <a:schemeClr val="accent1"/>
            </a:lnRef>
            <a:fillRef idx="0">
              <a:schemeClr val="accent1"/>
            </a:fillRef>
            <a:effectRef idx="0">
              <a:schemeClr val="accent1"/>
            </a:effectRef>
            <a:fontRef idx="minor">
              <a:schemeClr val="tx1"/>
            </a:fontRef>
          </p:style>
        </p:cxnSp>
      </p:grpSp>
      <p:grpSp>
        <p:nvGrpSpPr>
          <p:cNvPr id="10" name="Group 30"/>
          <p:cNvGrpSpPr>
            <a:grpSpLocks/>
          </p:cNvGrpSpPr>
          <p:nvPr/>
        </p:nvGrpSpPr>
        <p:grpSpPr bwMode="auto">
          <a:xfrm>
            <a:off x="2514600" y="3694113"/>
            <a:ext cx="3657600" cy="990600"/>
            <a:chOff x="2514601" y="3693885"/>
            <a:chExt cx="3657599" cy="991046"/>
          </a:xfrm>
        </p:grpSpPr>
        <p:sp>
          <p:nvSpPr>
            <p:cNvPr id="8" name="TextBox 7"/>
            <p:cNvSpPr txBox="1"/>
            <p:nvPr/>
          </p:nvSpPr>
          <p:spPr>
            <a:xfrm>
              <a:off x="4267201" y="4038527"/>
              <a:ext cx="1904999" cy="646404"/>
            </a:xfrm>
            <a:prstGeom prst="rect">
              <a:avLst/>
            </a:prstGeom>
            <a:noFill/>
          </p:spPr>
          <p:txBody>
            <a:bodyPr>
              <a:spAutoFit/>
            </a:bodyPr>
            <a:lstStyle/>
            <a:p>
              <a:pPr>
                <a:defRPr/>
              </a:pPr>
              <a:r>
                <a:rPr lang="en-US" sz="1800" dirty="0">
                  <a:latin typeface="+mn-lt"/>
                  <a:ea typeface="+mn-ea"/>
                </a:rPr>
                <a:t>Cloud brightening</a:t>
              </a:r>
            </a:p>
          </p:txBody>
        </p:sp>
        <p:sp>
          <p:nvSpPr>
            <p:cNvPr id="16" name="Cloud 15"/>
            <p:cNvSpPr/>
            <p:nvPr/>
          </p:nvSpPr>
          <p:spPr>
            <a:xfrm>
              <a:off x="2590801" y="4190996"/>
              <a:ext cx="1371600" cy="381172"/>
            </a:xfrm>
            <a:prstGeom prst="cloud">
              <a:avLst/>
            </a:prstGeom>
            <a:solidFill>
              <a:schemeClr val="bg1">
                <a:lumMod val="95000"/>
                <a:alpha val="6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schemeClr val="bg1">
                    <a:lumMod val="95000"/>
                  </a:schemeClr>
                </a:solidFill>
              </a:endParaRPr>
            </a:p>
          </p:txBody>
        </p:sp>
        <p:cxnSp>
          <p:nvCxnSpPr>
            <p:cNvPr id="25" name="Straight Arrow Connector 24"/>
            <p:cNvCxnSpPr/>
            <p:nvPr/>
          </p:nvCxnSpPr>
          <p:spPr>
            <a:xfrm rot="10800000">
              <a:off x="2514601" y="3693885"/>
              <a:ext cx="838200" cy="609600"/>
            </a:xfrm>
            <a:prstGeom prst="straightConnector1">
              <a:avLst/>
            </a:prstGeom>
            <a:ln w="38100">
              <a:solidFill>
                <a:srgbClr val="FFFF00"/>
              </a:solidFill>
              <a:tailEnd type="arrow"/>
            </a:ln>
            <a:effectLst>
              <a:glow rad="228600">
                <a:srgbClr val="FFFF00">
                  <a:alpha val="40000"/>
                </a:srgbClr>
              </a:glow>
            </a:effectLst>
            <a:scene3d>
              <a:camera prst="orthographicFront"/>
              <a:lightRig rig="threePt" dir="t"/>
            </a:scene3d>
            <a:sp3d>
              <a:bevelT prst="slope"/>
            </a:sp3d>
          </p:spPr>
          <p:style>
            <a:lnRef idx="1">
              <a:schemeClr val="accent1"/>
            </a:lnRef>
            <a:fillRef idx="0">
              <a:schemeClr val="accent1"/>
            </a:fillRef>
            <a:effectRef idx="0">
              <a:schemeClr val="accent1"/>
            </a:effectRef>
            <a:fontRef idx="minor">
              <a:schemeClr val="tx1"/>
            </a:fontRef>
          </p:style>
        </p:cxnSp>
      </p:grpSp>
      <p:grpSp>
        <p:nvGrpSpPr>
          <p:cNvPr id="12" name="Group 31"/>
          <p:cNvGrpSpPr>
            <a:grpSpLocks/>
          </p:cNvGrpSpPr>
          <p:nvPr/>
        </p:nvGrpSpPr>
        <p:grpSpPr bwMode="auto">
          <a:xfrm>
            <a:off x="685800" y="5029200"/>
            <a:ext cx="3962400" cy="685800"/>
            <a:chOff x="685800" y="5029200"/>
            <a:chExt cx="3962400" cy="685800"/>
          </a:xfrm>
        </p:grpSpPr>
        <p:sp>
          <p:nvSpPr>
            <p:cNvPr id="9" name="TextBox 8"/>
            <p:cNvSpPr txBox="1"/>
            <p:nvPr/>
          </p:nvSpPr>
          <p:spPr>
            <a:xfrm>
              <a:off x="2743200" y="5029200"/>
              <a:ext cx="1905000" cy="646113"/>
            </a:xfrm>
            <a:prstGeom prst="rect">
              <a:avLst/>
            </a:prstGeom>
            <a:noFill/>
          </p:spPr>
          <p:txBody>
            <a:bodyPr>
              <a:spAutoFit/>
            </a:bodyPr>
            <a:lstStyle/>
            <a:p>
              <a:pPr>
                <a:defRPr/>
              </a:pPr>
              <a:r>
                <a:rPr lang="en-US" sz="1800" dirty="0">
                  <a:latin typeface="+mn-lt"/>
                  <a:ea typeface="+mn-ea"/>
                </a:rPr>
                <a:t>Surface albedo modification</a:t>
              </a:r>
            </a:p>
          </p:txBody>
        </p:sp>
        <p:cxnSp>
          <p:nvCxnSpPr>
            <p:cNvPr id="26" name="Straight Arrow Connector 25"/>
            <p:cNvCxnSpPr/>
            <p:nvPr/>
          </p:nvCxnSpPr>
          <p:spPr>
            <a:xfrm rot="10800000">
              <a:off x="685800" y="5050971"/>
              <a:ext cx="838200" cy="609600"/>
            </a:xfrm>
            <a:prstGeom prst="straightConnector1">
              <a:avLst/>
            </a:prstGeom>
            <a:ln w="38100">
              <a:solidFill>
                <a:srgbClr val="FFFF00"/>
              </a:solidFill>
              <a:tailEnd type="arrow"/>
            </a:ln>
            <a:effectLst>
              <a:glow rad="228600">
                <a:srgbClr val="FFFF00">
                  <a:alpha val="40000"/>
                </a:srgbClr>
              </a:glow>
            </a:effectLst>
            <a:scene3d>
              <a:camera prst="orthographicFront"/>
              <a:lightRig rig="threePt" dir="t"/>
            </a:scene3d>
            <a:sp3d>
              <a:bevelT prst="slope"/>
            </a:sp3d>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noChangeShapeType="1"/>
            </p:cNvCxnSpPr>
            <p:nvPr/>
          </p:nvCxnSpPr>
          <p:spPr bwMode="auto">
            <a:xfrm>
              <a:off x="1143000" y="5715000"/>
              <a:ext cx="1524000" cy="0"/>
            </a:xfrm>
            <a:prstGeom prst="line">
              <a:avLst/>
            </a:prstGeom>
            <a:noFill/>
            <a:ln w="38100">
              <a:solidFill>
                <a:schemeClr val="bg1"/>
              </a:solidFill>
              <a:round/>
              <a:headEnd/>
              <a:tailEnd/>
            </a:ln>
            <a:effectLst>
              <a:outerShdw blurRad="63500" dist="23000" dir="5400000" rotWithShape="0">
                <a:srgbClr val="000000">
                  <a:alpha val="34999"/>
                </a:srgbClr>
              </a:outerShdw>
            </a:effectLst>
            <a:extLst/>
          </p:spPr>
        </p:cxnSp>
      </p:grpSp>
      <p:sp>
        <p:nvSpPr>
          <p:cNvPr id="33" name="TextBox 32"/>
          <p:cNvSpPr txBox="1"/>
          <p:nvPr/>
        </p:nvSpPr>
        <p:spPr>
          <a:xfrm>
            <a:off x="533400" y="228600"/>
            <a:ext cx="5486400" cy="400050"/>
          </a:xfrm>
          <a:prstGeom prst="rect">
            <a:avLst/>
          </a:prstGeom>
          <a:noFill/>
        </p:spPr>
        <p:txBody>
          <a:bodyPr>
            <a:spAutoFit/>
          </a:bodyPr>
          <a:lstStyle/>
          <a:p>
            <a:pPr>
              <a:defRPr/>
            </a:pPr>
            <a:r>
              <a:rPr lang="en-US" sz="2000" b="1" dirty="0">
                <a:latin typeface="+mn-lt"/>
                <a:ea typeface="+mn-ea"/>
              </a:rPr>
              <a:t>Solar Radiation Management</a:t>
            </a:r>
          </a:p>
        </p:txBody>
      </p:sp>
      <p:sp>
        <p:nvSpPr>
          <p:cNvPr id="34" name="TextBox 33"/>
          <p:cNvSpPr txBox="1"/>
          <p:nvPr/>
        </p:nvSpPr>
        <p:spPr>
          <a:xfrm>
            <a:off x="6553200" y="5754688"/>
            <a:ext cx="1676400" cy="307975"/>
          </a:xfrm>
          <a:prstGeom prst="rect">
            <a:avLst/>
          </a:prstGeom>
          <a:noFill/>
        </p:spPr>
        <p:txBody>
          <a:bodyPr>
            <a:spAutoFit/>
          </a:bodyPr>
          <a:lstStyle/>
          <a:p>
            <a:pPr algn="r">
              <a:defRPr/>
            </a:pPr>
            <a:r>
              <a:rPr lang="en-US" sz="1400" dirty="0">
                <a:solidFill>
                  <a:srgbClr val="00B050"/>
                </a:solidFill>
                <a:latin typeface="+mn-lt"/>
                <a:ea typeface="+mn-ea"/>
              </a:rPr>
              <a:t>Earth surface</a:t>
            </a:r>
          </a:p>
        </p:txBody>
      </p:sp>
      <p:cxnSp>
        <p:nvCxnSpPr>
          <p:cNvPr id="35" name="Straight Connector 34"/>
          <p:cNvCxnSpPr>
            <a:cxnSpLocks noChangeShapeType="1"/>
          </p:cNvCxnSpPr>
          <p:nvPr/>
        </p:nvCxnSpPr>
        <p:spPr bwMode="auto">
          <a:xfrm>
            <a:off x="4343400" y="5715000"/>
            <a:ext cx="3810000" cy="0"/>
          </a:xfrm>
          <a:prstGeom prst="line">
            <a:avLst/>
          </a:prstGeom>
          <a:noFill/>
          <a:ln w="38100">
            <a:solidFill>
              <a:srgbClr val="0000BF"/>
            </a:solidFill>
            <a:round/>
            <a:headEnd/>
            <a:tailEnd/>
          </a:ln>
          <a:effectLst>
            <a:outerShdw blurRad="63500" dist="23000" dir="5400000" rotWithShape="0">
              <a:srgbClr val="000000">
                <a:alpha val="34999"/>
              </a:srgbClr>
            </a:outerShdw>
          </a:effectLst>
          <a:extLst/>
        </p:spPr>
      </p:cxnSp>
      <p:grpSp>
        <p:nvGrpSpPr>
          <p:cNvPr id="37903" name="Group 54"/>
          <p:cNvGrpSpPr>
            <a:grpSpLocks/>
          </p:cNvGrpSpPr>
          <p:nvPr/>
        </p:nvGrpSpPr>
        <p:grpSpPr bwMode="auto">
          <a:xfrm rot="-140920">
            <a:off x="7653338" y="30163"/>
            <a:ext cx="1473200" cy="849312"/>
            <a:chOff x="1231" y="36"/>
            <a:chExt cx="928" cy="535"/>
          </a:xfrm>
        </p:grpSpPr>
        <p:grpSp>
          <p:nvGrpSpPr>
            <p:cNvPr id="37904" name="Group 55"/>
            <p:cNvGrpSpPr>
              <a:grpSpLocks/>
            </p:cNvGrpSpPr>
            <p:nvPr/>
          </p:nvGrpSpPr>
          <p:grpSpPr bwMode="auto">
            <a:xfrm rot="-767562">
              <a:off x="1679" y="42"/>
              <a:ext cx="480" cy="472"/>
              <a:chOff x="1679" y="42"/>
              <a:chExt cx="480" cy="472"/>
            </a:xfrm>
          </p:grpSpPr>
          <p:sp>
            <p:nvSpPr>
              <p:cNvPr id="37913" name="Arc 56"/>
              <p:cNvSpPr>
                <a:spLocks/>
              </p:cNvSpPr>
              <p:nvPr/>
            </p:nvSpPr>
            <p:spPr bwMode="auto">
              <a:xfrm rot="6300000">
                <a:off x="1654" y="67"/>
                <a:ext cx="433" cy="384"/>
              </a:xfrm>
              <a:custGeom>
                <a:avLst/>
                <a:gdLst>
                  <a:gd name="T0" fmla="*/ 0 w 21650"/>
                  <a:gd name="T1" fmla="*/ 0 h 21600"/>
                  <a:gd name="T2" fmla="*/ 0 w 21650"/>
                  <a:gd name="T3" fmla="*/ 0 h 21600"/>
                  <a:gd name="T4" fmla="*/ 0 w 21650"/>
                  <a:gd name="T5" fmla="*/ 0 h 21600"/>
                  <a:gd name="T6" fmla="*/ 0 60000 65536"/>
                  <a:gd name="T7" fmla="*/ 0 60000 65536"/>
                  <a:gd name="T8" fmla="*/ 0 60000 65536"/>
                  <a:gd name="T9" fmla="*/ 0 w 21650"/>
                  <a:gd name="T10" fmla="*/ 0 h 21600"/>
                  <a:gd name="T11" fmla="*/ 21650 w 21650"/>
                  <a:gd name="T12" fmla="*/ 21600 h 21600"/>
                </a:gdLst>
                <a:ahLst/>
                <a:cxnLst>
                  <a:cxn ang="T6">
                    <a:pos x="T0" y="T1"/>
                  </a:cxn>
                  <a:cxn ang="T7">
                    <a:pos x="T2" y="T3"/>
                  </a:cxn>
                  <a:cxn ang="T8">
                    <a:pos x="T4" y="T5"/>
                  </a:cxn>
                </a:cxnLst>
                <a:rect l="T9" t="T10" r="T11" b="T12"/>
                <a:pathLst>
                  <a:path w="21650" h="21600" fill="none" extrusionOk="0">
                    <a:moveTo>
                      <a:pt x="0" y="0"/>
                    </a:moveTo>
                    <a:cubicBezTo>
                      <a:pt x="16" y="0"/>
                      <a:pt x="33" y="-1"/>
                      <a:pt x="50" y="0"/>
                    </a:cubicBezTo>
                    <a:cubicBezTo>
                      <a:pt x="11979" y="0"/>
                      <a:pt x="21650" y="9670"/>
                      <a:pt x="21650" y="21600"/>
                    </a:cubicBezTo>
                  </a:path>
                  <a:path w="21650" h="21600" stroke="0" extrusionOk="0">
                    <a:moveTo>
                      <a:pt x="0" y="0"/>
                    </a:moveTo>
                    <a:cubicBezTo>
                      <a:pt x="16" y="0"/>
                      <a:pt x="33" y="-1"/>
                      <a:pt x="50" y="0"/>
                    </a:cubicBezTo>
                    <a:cubicBezTo>
                      <a:pt x="11979" y="0"/>
                      <a:pt x="21650" y="9670"/>
                      <a:pt x="21650" y="21600"/>
                    </a:cubicBezTo>
                    <a:lnTo>
                      <a:pt x="50" y="21600"/>
                    </a:lnTo>
                    <a:lnTo>
                      <a:pt x="0" y="0"/>
                    </a:lnTo>
                    <a:close/>
                  </a:path>
                </a:pathLst>
              </a:custGeom>
              <a:solidFill>
                <a:srgbClr val="FFFF00"/>
              </a:solidFill>
              <a:ln w="25400" cap="rnd">
                <a:solidFill>
                  <a:srgbClr val="FFFF00"/>
                </a:solidFill>
                <a:round/>
                <a:headEnd type="none" w="sm" len="sm"/>
                <a:tailEnd type="none" w="sm" len="sm"/>
              </a:ln>
            </p:spPr>
            <p:txBody>
              <a:bodyPr wrap="none" lIns="0" rIns="0" anchor="ctr"/>
              <a:lstStyle/>
              <a:p>
                <a:endParaRPr lang="en-US"/>
              </a:p>
            </p:txBody>
          </p:sp>
          <p:sp>
            <p:nvSpPr>
              <p:cNvPr id="37914" name="Line 57"/>
              <p:cNvSpPr>
                <a:spLocks noChangeShapeType="1"/>
              </p:cNvSpPr>
              <p:nvPr/>
            </p:nvSpPr>
            <p:spPr bwMode="auto">
              <a:xfrm>
                <a:off x="1702" y="418"/>
                <a:ext cx="0" cy="96"/>
              </a:xfrm>
              <a:prstGeom prst="line">
                <a:avLst/>
              </a:prstGeom>
              <a:noFill/>
              <a:ln w="25400">
                <a:solidFill>
                  <a:srgbClr val="FFFF00"/>
                </a:solidFill>
                <a:round/>
                <a:headEnd type="none" w="sm" len="sm"/>
                <a:tailEnd type="none" w="sm" len="sm"/>
              </a:ln>
            </p:spPr>
            <p:txBody>
              <a:bodyPr wrap="none" lIns="0" rIns="0" anchor="ctr"/>
              <a:lstStyle/>
              <a:p>
                <a:endParaRPr lang="en-US"/>
              </a:p>
            </p:txBody>
          </p:sp>
          <p:sp>
            <p:nvSpPr>
              <p:cNvPr id="37915" name="Line 58"/>
              <p:cNvSpPr>
                <a:spLocks noChangeShapeType="1"/>
              </p:cNvSpPr>
              <p:nvPr/>
            </p:nvSpPr>
            <p:spPr bwMode="auto">
              <a:xfrm>
                <a:off x="1787" y="411"/>
                <a:ext cx="22" cy="94"/>
              </a:xfrm>
              <a:prstGeom prst="line">
                <a:avLst/>
              </a:prstGeom>
              <a:noFill/>
              <a:ln w="25400">
                <a:solidFill>
                  <a:srgbClr val="FFFF00"/>
                </a:solidFill>
                <a:round/>
                <a:headEnd type="none" w="sm" len="sm"/>
                <a:tailEnd type="none" w="sm" len="sm"/>
              </a:ln>
            </p:spPr>
            <p:txBody>
              <a:bodyPr wrap="none" lIns="0" rIns="0" anchor="ctr"/>
              <a:lstStyle/>
              <a:p>
                <a:endParaRPr lang="en-US"/>
              </a:p>
            </p:txBody>
          </p:sp>
          <p:sp>
            <p:nvSpPr>
              <p:cNvPr id="37916" name="Line 59"/>
              <p:cNvSpPr>
                <a:spLocks noChangeShapeType="1"/>
              </p:cNvSpPr>
              <p:nvPr/>
            </p:nvSpPr>
            <p:spPr bwMode="auto">
              <a:xfrm>
                <a:off x="1874" y="382"/>
                <a:ext cx="40" cy="88"/>
              </a:xfrm>
              <a:prstGeom prst="line">
                <a:avLst/>
              </a:prstGeom>
              <a:noFill/>
              <a:ln w="25400">
                <a:solidFill>
                  <a:srgbClr val="FFFF00"/>
                </a:solidFill>
                <a:round/>
                <a:headEnd type="none" w="sm" len="sm"/>
                <a:tailEnd type="none" w="sm" len="sm"/>
              </a:ln>
            </p:spPr>
            <p:txBody>
              <a:bodyPr wrap="none" lIns="0" rIns="0" anchor="ctr"/>
              <a:lstStyle/>
              <a:p>
                <a:endParaRPr lang="en-US"/>
              </a:p>
            </p:txBody>
          </p:sp>
          <p:sp>
            <p:nvSpPr>
              <p:cNvPr id="37917" name="Line 60"/>
              <p:cNvSpPr>
                <a:spLocks noChangeShapeType="1"/>
              </p:cNvSpPr>
              <p:nvPr/>
            </p:nvSpPr>
            <p:spPr bwMode="auto">
              <a:xfrm>
                <a:off x="1960" y="332"/>
                <a:ext cx="60" cy="76"/>
              </a:xfrm>
              <a:prstGeom prst="line">
                <a:avLst/>
              </a:prstGeom>
              <a:noFill/>
              <a:ln w="25400">
                <a:solidFill>
                  <a:srgbClr val="FFFF00"/>
                </a:solidFill>
                <a:round/>
                <a:headEnd type="none" w="sm" len="sm"/>
                <a:tailEnd type="none" w="sm" len="sm"/>
              </a:ln>
            </p:spPr>
            <p:txBody>
              <a:bodyPr wrap="none" lIns="0" rIns="0" anchor="ctr"/>
              <a:lstStyle/>
              <a:p>
                <a:endParaRPr lang="en-US"/>
              </a:p>
            </p:txBody>
          </p:sp>
          <p:sp>
            <p:nvSpPr>
              <p:cNvPr id="37918" name="Line 61"/>
              <p:cNvSpPr>
                <a:spLocks noChangeShapeType="1"/>
              </p:cNvSpPr>
              <p:nvPr/>
            </p:nvSpPr>
            <p:spPr bwMode="auto">
              <a:xfrm>
                <a:off x="2024" y="265"/>
                <a:ext cx="76" cy="58"/>
              </a:xfrm>
              <a:prstGeom prst="line">
                <a:avLst/>
              </a:prstGeom>
              <a:noFill/>
              <a:ln w="25400">
                <a:solidFill>
                  <a:srgbClr val="FFFF00"/>
                </a:solidFill>
                <a:round/>
                <a:headEnd type="none" w="sm" len="sm"/>
                <a:tailEnd type="none" w="sm" len="sm"/>
              </a:ln>
            </p:spPr>
            <p:txBody>
              <a:bodyPr wrap="none" lIns="0" rIns="0" anchor="ctr"/>
              <a:lstStyle/>
              <a:p>
                <a:endParaRPr lang="en-US"/>
              </a:p>
            </p:txBody>
          </p:sp>
          <p:sp>
            <p:nvSpPr>
              <p:cNvPr id="37919" name="Line 62"/>
              <p:cNvSpPr>
                <a:spLocks noChangeShapeType="1"/>
              </p:cNvSpPr>
              <p:nvPr/>
            </p:nvSpPr>
            <p:spPr bwMode="auto">
              <a:xfrm>
                <a:off x="2069" y="194"/>
                <a:ext cx="90" cy="32"/>
              </a:xfrm>
              <a:prstGeom prst="line">
                <a:avLst/>
              </a:prstGeom>
              <a:noFill/>
              <a:ln w="25400">
                <a:solidFill>
                  <a:srgbClr val="FFFF00"/>
                </a:solidFill>
                <a:round/>
                <a:headEnd type="none" w="sm" len="sm"/>
                <a:tailEnd type="none" w="sm" len="sm"/>
              </a:ln>
            </p:spPr>
            <p:txBody>
              <a:bodyPr wrap="none" lIns="0" rIns="0" anchor="ctr"/>
              <a:lstStyle/>
              <a:p>
                <a:endParaRPr lang="en-US"/>
              </a:p>
            </p:txBody>
          </p:sp>
        </p:grpSp>
        <p:sp>
          <p:nvSpPr>
            <p:cNvPr id="37905" name="Arc 63"/>
            <p:cNvSpPr>
              <a:spLocks/>
            </p:cNvSpPr>
            <p:nvPr/>
          </p:nvSpPr>
          <p:spPr bwMode="auto">
            <a:xfrm rot="16350365" flipH="1">
              <a:off x="1276" y="61"/>
              <a:ext cx="433" cy="384"/>
            </a:xfrm>
            <a:custGeom>
              <a:avLst/>
              <a:gdLst>
                <a:gd name="T0" fmla="*/ 0 w 21650"/>
                <a:gd name="T1" fmla="*/ 0 h 21600"/>
                <a:gd name="T2" fmla="*/ 0 w 21650"/>
                <a:gd name="T3" fmla="*/ 0 h 21600"/>
                <a:gd name="T4" fmla="*/ 0 w 21650"/>
                <a:gd name="T5" fmla="*/ 0 h 21600"/>
                <a:gd name="T6" fmla="*/ 0 60000 65536"/>
                <a:gd name="T7" fmla="*/ 0 60000 65536"/>
                <a:gd name="T8" fmla="*/ 0 60000 65536"/>
                <a:gd name="T9" fmla="*/ 0 w 21650"/>
                <a:gd name="T10" fmla="*/ 0 h 21600"/>
                <a:gd name="T11" fmla="*/ 21650 w 21650"/>
                <a:gd name="T12" fmla="*/ 21600 h 21600"/>
              </a:gdLst>
              <a:ahLst/>
              <a:cxnLst>
                <a:cxn ang="T6">
                  <a:pos x="T0" y="T1"/>
                </a:cxn>
                <a:cxn ang="T7">
                  <a:pos x="T2" y="T3"/>
                </a:cxn>
                <a:cxn ang="T8">
                  <a:pos x="T4" y="T5"/>
                </a:cxn>
              </a:cxnLst>
              <a:rect l="T9" t="T10" r="T11" b="T12"/>
              <a:pathLst>
                <a:path w="21650" h="21600" fill="none" extrusionOk="0">
                  <a:moveTo>
                    <a:pt x="0" y="0"/>
                  </a:moveTo>
                  <a:cubicBezTo>
                    <a:pt x="16" y="0"/>
                    <a:pt x="33" y="-1"/>
                    <a:pt x="50" y="0"/>
                  </a:cubicBezTo>
                  <a:cubicBezTo>
                    <a:pt x="11979" y="0"/>
                    <a:pt x="21650" y="9670"/>
                    <a:pt x="21650" y="21600"/>
                  </a:cubicBezTo>
                </a:path>
                <a:path w="21650" h="21600" stroke="0" extrusionOk="0">
                  <a:moveTo>
                    <a:pt x="0" y="0"/>
                  </a:moveTo>
                  <a:cubicBezTo>
                    <a:pt x="16" y="0"/>
                    <a:pt x="33" y="-1"/>
                    <a:pt x="50" y="0"/>
                  </a:cubicBezTo>
                  <a:cubicBezTo>
                    <a:pt x="11979" y="0"/>
                    <a:pt x="21650" y="9670"/>
                    <a:pt x="21650" y="21600"/>
                  </a:cubicBezTo>
                  <a:lnTo>
                    <a:pt x="50" y="21600"/>
                  </a:lnTo>
                  <a:lnTo>
                    <a:pt x="0" y="0"/>
                  </a:lnTo>
                  <a:close/>
                </a:path>
              </a:pathLst>
            </a:custGeom>
            <a:solidFill>
              <a:srgbClr val="FFFF00"/>
            </a:solidFill>
            <a:ln w="25400" cap="rnd">
              <a:solidFill>
                <a:srgbClr val="FFFF00"/>
              </a:solidFill>
              <a:round/>
              <a:headEnd type="none" w="sm" len="sm"/>
              <a:tailEnd type="none" w="sm" len="sm"/>
            </a:ln>
          </p:spPr>
          <p:txBody>
            <a:bodyPr wrap="none" lIns="0" rIns="0" anchor="ctr"/>
            <a:lstStyle/>
            <a:p>
              <a:endParaRPr lang="en-US"/>
            </a:p>
          </p:txBody>
        </p:sp>
        <p:sp>
          <p:nvSpPr>
            <p:cNvPr id="37906" name="Line 64"/>
            <p:cNvSpPr>
              <a:spLocks noChangeShapeType="1"/>
            </p:cNvSpPr>
            <p:nvPr/>
          </p:nvSpPr>
          <p:spPr bwMode="auto">
            <a:xfrm rot="1050365">
              <a:off x="1591" y="453"/>
              <a:ext cx="3" cy="97"/>
            </a:xfrm>
            <a:prstGeom prst="line">
              <a:avLst/>
            </a:prstGeom>
            <a:noFill/>
            <a:ln w="25400">
              <a:solidFill>
                <a:srgbClr val="FFFF00"/>
              </a:solidFill>
              <a:round/>
              <a:headEnd type="none" w="sm" len="sm"/>
              <a:tailEnd type="none" w="sm" len="sm"/>
            </a:ln>
          </p:spPr>
          <p:txBody>
            <a:bodyPr wrap="none" lIns="0" rIns="0" anchor="ctr"/>
            <a:lstStyle/>
            <a:p>
              <a:endParaRPr lang="en-US"/>
            </a:p>
          </p:txBody>
        </p:sp>
        <p:sp>
          <p:nvSpPr>
            <p:cNvPr id="37907" name="Line 65"/>
            <p:cNvSpPr>
              <a:spLocks noChangeShapeType="1"/>
            </p:cNvSpPr>
            <p:nvPr/>
          </p:nvSpPr>
          <p:spPr bwMode="auto">
            <a:xfrm rot="1050365" flipH="1">
              <a:off x="1492" y="418"/>
              <a:ext cx="22" cy="94"/>
            </a:xfrm>
            <a:prstGeom prst="line">
              <a:avLst/>
            </a:prstGeom>
            <a:noFill/>
            <a:ln w="25400">
              <a:solidFill>
                <a:srgbClr val="FFFF00"/>
              </a:solidFill>
              <a:round/>
              <a:headEnd type="none" w="sm" len="sm"/>
              <a:tailEnd type="none" w="sm" len="sm"/>
            </a:ln>
          </p:spPr>
          <p:txBody>
            <a:bodyPr wrap="none" lIns="0" rIns="0" anchor="ctr"/>
            <a:lstStyle/>
            <a:p>
              <a:endParaRPr lang="en-US"/>
            </a:p>
          </p:txBody>
        </p:sp>
        <p:sp>
          <p:nvSpPr>
            <p:cNvPr id="37908" name="Line 66"/>
            <p:cNvSpPr>
              <a:spLocks noChangeShapeType="1"/>
            </p:cNvSpPr>
            <p:nvPr/>
          </p:nvSpPr>
          <p:spPr bwMode="auto">
            <a:xfrm rot="1050365" flipH="1">
              <a:off x="1401" y="361"/>
              <a:ext cx="40" cy="88"/>
            </a:xfrm>
            <a:prstGeom prst="line">
              <a:avLst/>
            </a:prstGeom>
            <a:noFill/>
            <a:ln w="25400">
              <a:solidFill>
                <a:srgbClr val="FFFF00"/>
              </a:solidFill>
              <a:round/>
              <a:headEnd type="none" w="sm" len="sm"/>
              <a:tailEnd type="none" w="sm" len="sm"/>
            </a:ln>
          </p:spPr>
          <p:txBody>
            <a:bodyPr wrap="none" lIns="0" rIns="0" anchor="ctr"/>
            <a:lstStyle/>
            <a:p>
              <a:endParaRPr lang="en-US"/>
            </a:p>
          </p:txBody>
        </p:sp>
        <p:sp>
          <p:nvSpPr>
            <p:cNvPr id="37909" name="Line 67"/>
            <p:cNvSpPr>
              <a:spLocks noChangeShapeType="1"/>
            </p:cNvSpPr>
            <p:nvPr/>
          </p:nvSpPr>
          <p:spPr bwMode="auto">
            <a:xfrm rot="1050365" flipH="1">
              <a:off x="1316" y="285"/>
              <a:ext cx="60" cy="76"/>
            </a:xfrm>
            <a:prstGeom prst="line">
              <a:avLst/>
            </a:prstGeom>
            <a:noFill/>
            <a:ln w="25400">
              <a:solidFill>
                <a:srgbClr val="FFFF00"/>
              </a:solidFill>
              <a:round/>
              <a:headEnd type="none" w="sm" len="sm"/>
              <a:tailEnd type="none" w="sm" len="sm"/>
            </a:ln>
          </p:spPr>
          <p:txBody>
            <a:bodyPr wrap="none" lIns="0" rIns="0" anchor="ctr"/>
            <a:lstStyle/>
            <a:p>
              <a:endParaRPr lang="en-US"/>
            </a:p>
          </p:txBody>
        </p:sp>
        <p:sp>
          <p:nvSpPr>
            <p:cNvPr id="37910" name="Line 68"/>
            <p:cNvSpPr>
              <a:spLocks noChangeShapeType="1"/>
            </p:cNvSpPr>
            <p:nvPr/>
          </p:nvSpPr>
          <p:spPr bwMode="auto">
            <a:xfrm rot="1050365" flipH="1">
              <a:off x="1262" y="200"/>
              <a:ext cx="76" cy="58"/>
            </a:xfrm>
            <a:prstGeom prst="line">
              <a:avLst/>
            </a:prstGeom>
            <a:noFill/>
            <a:ln w="25400">
              <a:solidFill>
                <a:srgbClr val="FFFF00"/>
              </a:solidFill>
              <a:round/>
              <a:headEnd type="none" w="sm" len="sm"/>
              <a:tailEnd type="none" w="sm" len="sm"/>
            </a:ln>
          </p:spPr>
          <p:txBody>
            <a:bodyPr wrap="none" lIns="0" rIns="0" anchor="ctr"/>
            <a:lstStyle/>
            <a:p>
              <a:endParaRPr lang="en-US"/>
            </a:p>
          </p:txBody>
        </p:sp>
        <p:sp>
          <p:nvSpPr>
            <p:cNvPr id="37911" name="Line 69"/>
            <p:cNvSpPr>
              <a:spLocks noChangeShapeType="1"/>
            </p:cNvSpPr>
            <p:nvPr/>
          </p:nvSpPr>
          <p:spPr bwMode="auto">
            <a:xfrm rot="1050365" flipH="1">
              <a:off x="1231" y="117"/>
              <a:ext cx="90" cy="32"/>
            </a:xfrm>
            <a:prstGeom prst="line">
              <a:avLst/>
            </a:prstGeom>
            <a:noFill/>
            <a:ln w="25400">
              <a:solidFill>
                <a:srgbClr val="FFFF00"/>
              </a:solidFill>
              <a:round/>
              <a:headEnd type="none" w="sm" len="sm"/>
              <a:tailEnd type="none" w="sm" len="sm"/>
            </a:ln>
          </p:spPr>
          <p:txBody>
            <a:bodyPr wrap="none" lIns="0" rIns="0" anchor="ctr"/>
            <a:lstStyle/>
            <a:p>
              <a:endParaRPr lang="en-US"/>
            </a:p>
          </p:txBody>
        </p:sp>
        <p:sp>
          <p:nvSpPr>
            <p:cNvPr id="37912" name="Line 70"/>
            <p:cNvSpPr>
              <a:spLocks noChangeShapeType="1"/>
            </p:cNvSpPr>
            <p:nvPr/>
          </p:nvSpPr>
          <p:spPr bwMode="auto">
            <a:xfrm rot="1050365">
              <a:off x="1658" y="485"/>
              <a:ext cx="21" cy="86"/>
            </a:xfrm>
            <a:prstGeom prst="line">
              <a:avLst/>
            </a:prstGeom>
            <a:noFill/>
            <a:ln w="25400">
              <a:solidFill>
                <a:srgbClr val="FFFF00"/>
              </a:solidFill>
              <a:round/>
              <a:headEnd type="none" w="sm" len="sm"/>
              <a:tailEnd type="none" w="sm" len="sm"/>
            </a:ln>
          </p:spPr>
          <p:txBody>
            <a:bodyPr wrap="none" lIns="0" rIns="0" anchor="ctr"/>
            <a:lstStyle/>
            <a:p>
              <a:endParaRPr lang="en-US"/>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cstate="print"/>
          <a:srcRect/>
          <a:stretch>
            <a:fillRect/>
          </a:stretch>
        </p:blipFill>
        <p:spPr bwMode="auto">
          <a:xfrm>
            <a:off x="990600" y="76200"/>
            <a:ext cx="7010400" cy="6072188"/>
          </a:xfrm>
          <a:prstGeom prst="rect">
            <a:avLst/>
          </a:prstGeom>
          <a:noFill/>
          <a:ln w="38100">
            <a:noFill/>
            <a:miter lim="800000"/>
            <a:headEnd/>
            <a:tailEnd type="none" w="lg" len="lg"/>
          </a:ln>
        </p:spPr>
      </p:pic>
      <p:sp>
        <p:nvSpPr>
          <p:cNvPr id="38915" name="Text Box 3"/>
          <p:cNvSpPr txBox="1">
            <a:spLocks noChangeArrowheads="1"/>
          </p:cNvSpPr>
          <p:nvPr/>
        </p:nvSpPr>
        <p:spPr bwMode="auto">
          <a:xfrm>
            <a:off x="2057400" y="6248400"/>
            <a:ext cx="7008813" cy="495300"/>
          </a:xfrm>
          <a:prstGeom prst="rect">
            <a:avLst/>
          </a:prstGeom>
          <a:solidFill>
            <a:schemeClr val="bg1"/>
          </a:solidFill>
          <a:ln w="38100">
            <a:solidFill>
              <a:schemeClr val="tx1"/>
            </a:solidFill>
            <a:miter lim="800000"/>
            <a:headEnd/>
            <a:tailEnd type="none" w="lg" len="lg"/>
          </a:ln>
        </p:spPr>
        <p:txBody>
          <a:bodyPr>
            <a:spAutoFit/>
          </a:bodyPr>
          <a:lstStyle/>
          <a:p>
            <a:pPr marL="228600" indent="-228600">
              <a:spcBef>
                <a:spcPct val="50000"/>
              </a:spcBef>
            </a:pPr>
            <a:r>
              <a:rPr lang="en-US" sz="1200"/>
              <a:t>Matthews, H. Damon and Sarah E. Turner, 2009:  Of mongooses and mitigation: ecological analogues to geoengineering.  </a:t>
            </a:r>
            <a:r>
              <a:rPr lang="en-US" sz="1200" i="1"/>
              <a:t>Environ. Res. Lett.</a:t>
            </a:r>
            <a:r>
              <a:rPr lang="en-US" sz="1200"/>
              <a:t>, </a:t>
            </a:r>
            <a:r>
              <a:rPr lang="en-US" sz="1200" b="1"/>
              <a:t>4</a:t>
            </a:r>
            <a:r>
              <a:rPr lang="en-US" sz="1200"/>
              <a:t>, doi: 10.1088/1748-9326/4/4/045105.  </a:t>
            </a:r>
          </a:p>
        </p:txBody>
      </p:sp>
      <p:sp>
        <p:nvSpPr>
          <p:cNvPr id="936964" name="Oval 4"/>
          <p:cNvSpPr>
            <a:spLocks noChangeArrowheads="1"/>
          </p:cNvSpPr>
          <p:nvPr/>
        </p:nvSpPr>
        <p:spPr bwMode="auto">
          <a:xfrm>
            <a:off x="5157788" y="1319213"/>
            <a:ext cx="2438400" cy="533400"/>
          </a:xfrm>
          <a:prstGeom prst="ellipse">
            <a:avLst/>
          </a:prstGeom>
          <a:noFill/>
          <a:ln w="38100">
            <a:solidFill>
              <a:schemeClr val="folHlink"/>
            </a:solidFill>
            <a:round/>
            <a:headEnd/>
            <a:tailEnd/>
          </a:ln>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69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6964"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1986" name="Group 2"/>
          <p:cNvGrpSpPr>
            <a:grpSpLocks/>
          </p:cNvGrpSpPr>
          <p:nvPr/>
        </p:nvGrpSpPr>
        <p:grpSpPr bwMode="auto">
          <a:xfrm>
            <a:off x="304800" y="381000"/>
            <a:ext cx="8458200" cy="3589338"/>
            <a:chOff x="192" y="1349"/>
            <a:chExt cx="5328" cy="2261"/>
          </a:xfrm>
        </p:grpSpPr>
        <p:sp>
          <p:nvSpPr>
            <p:cNvPr id="41989" name="Text Box 3"/>
            <p:cNvSpPr txBox="1">
              <a:spLocks noChangeArrowheads="1"/>
            </p:cNvSpPr>
            <p:nvPr/>
          </p:nvSpPr>
          <p:spPr bwMode="auto">
            <a:xfrm>
              <a:off x="192" y="2784"/>
              <a:ext cx="5328" cy="826"/>
            </a:xfrm>
            <a:prstGeom prst="rect">
              <a:avLst/>
            </a:prstGeom>
            <a:noFill/>
            <a:ln w="38100">
              <a:noFill/>
              <a:miter lim="800000"/>
              <a:headEnd/>
              <a:tailEnd type="none" w="lg" len="lg"/>
            </a:ln>
          </p:spPr>
          <p:txBody>
            <a:bodyPr>
              <a:spAutoFit/>
            </a:bodyPr>
            <a:lstStyle/>
            <a:p>
              <a:pPr eaLnBrk="0" hangingPunct="0"/>
              <a:r>
                <a:rPr lang="en-US" sz="2000">
                  <a:solidFill>
                    <a:schemeClr val="accent2"/>
                  </a:solidFill>
                </a:rPr>
                <a:t>Flyer concept. The 0.6 m diameter, 5 μm thick refracting disc is faceted to improve stiffness. The three 100 μm thick tabs have 2% of the disc area, and contain the MEMS solar sails, tracker cameras, control electronics and solar cells.</a:t>
              </a:r>
              <a:endParaRPr lang="en-US" sz="2000" b="1">
                <a:solidFill>
                  <a:schemeClr val="accent2"/>
                </a:solidFill>
              </a:endParaRPr>
            </a:p>
          </p:txBody>
        </p:sp>
        <p:pic>
          <p:nvPicPr>
            <p:cNvPr id="41990" name="Picture 4"/>
            <p:cNvPicPr>
              <a:picLocks noChangeAspect="1" noChangeArrowheads="1"/>
            </p:cNvPicPr>
            <p:nvPr/>
          </p:nvPicPr>
          <p:blipFill>
            <a:blip r:embed="rId3" cstate="print"/>
            <a:srcRect t="45631"/>
            <a:stretch>
              <a:fillRect/>
            </a:stretch>
          </p:blipFill>
          <p:spPr bwMode="auto">
            <a:xfrm>
              <a:off x="240" y="1349"/>
              <a:ext cx="5184" cy="1387"/>
            </a:xfrm>
            <a:prstGeom prst="rect">
              <a:avLst/>
            </a:prstGeom>
            <a:noFill/>
            <a:ln w="38100">
              <a:noFill/>
              <a:miter lim="800000"/>
              <a:headEnd/>
              <a:tailEnd type="none" w="lg" len="lg"/>
            </a:ln>
          </p:spPr>
        </p:pic>
      </p:grpSp>
      <p:sp>
        <p:nvSpPr>
          <p:cNvPr id="41987" name="Text Box 5"/>
          <p:cNvSpPr txBox="1">
            <a:spLocks noChangeArrowheads="1"/>
          </p:cNvSpPr>
          <p:nvPr/>
        </p:nvSpPr>
        <p:spPr bwMode="auto">
          <a:xfrm>
            <a:off x="304800" y="4038600"/>
            <a:ext cx="8305800" cy="1006475"/>
          </a:xfrm>
          <a:prstGeom prst="rect">
            <a:avLst/>
          </a:prstGeom>
          <a:noFill/>
          <a:ln w="38100">
            <a:noFill/>
            <a:miter lim="800000"/>
            <a:headEnd/>
            <a:tailEnd type="none" w="lg" len="lg"/>
          </a:ln>
        </p:spPr>
        <p:txBody>
          <a:bodyPr>
            <a:spAutoFit/>
          </a:bodyPr>
          <a:lstStyle/>
          <a:p>
            <a:pPr eaLnBrk="0" hangingPunct="0">
              <a:spcBef>
                <a:spcPct val="50000"/>
              </a:spcBef>
            </a:pPr>
            <a:r>
              <a:rPr lang="en-US" sz="2000"/>
              <a:t>He envisions over a 10-yr period, vertical 2-km magnetic launchers with 800,000 flyers each, every 5 min from 20 sites simultaneously to put 20 Mt of flyers into orbit.</a:t>
            </a:r>
          </a:p>
        </p:txBody>
      </p:sp>
      <p:sp>
        <p:nvSpPr>
          <p:cNvPr id="41988" name="Text Box 6"/>
          <p:cNvSpPr txBox="1">
            <a:spLocks noChangeArrowheads="1"/>
          </p:cNvSpPr>
          <p:nvPr/>
        </p:nvSpPr>
        <p:spPr bwMode="auto">
          <a:xfrm>
            <a:off x="381000" y="5578475"/>
            <a:ext cx="8534400" cy="517525"/>
          </a:xfrm>
          <a:prstGeom prst="rect">
            <a:avLst/>
          </a:prstGeom>
          <a:noFill/>
          <a:ln w="38100">
            <a:noFill/>
            <a:miter lim="800000"/>
            <a:headEnd/>
            <a:tailEnd type="none" w="lg" len="lg"/>
          </a:ln>
        </p:spPr>
        <p:txBody>
          <a:bodyPr>
            <a:spAutoFit/>
          </a:bodyPr>
          <a:lstStyle/>
          <a:p>
            <a:pPr marL="228600" indent="-228600" eaLnBrk="0" hangingPunct="0"/>
            <a:r>
              <a:rPr lang="en-US" sz="1400"/>
              <a:t>Angel, Roger, 2006:  Feasibility of cooling the Earth with a cloud of small spacecraft near the inner Lagrange point (L1). </a:t>
            </a:r>
            <a:r>
              <a:rPr lang="en-US" sz="1400" i="1"/>
              <a:t>Proc. Nat. Acad. Sci.</a:t>
            </a:r>
            <a:r>
              <a:rPr lang="en-US" sz="1400"/>
              <a:t>, </a:t>
            </a:r>
            <a:r>
              <a:rPr lang="en-US" sz="1400" b="1"/>
              <a:t>103</a:t>
            </a:r>
            <a:r>
              <a:rPr lang="en-US" sz="1400"/>
              <a:t>, 17,184-17,189.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381000" y="5029200"/>
            <a:ext cx="8534400" cy="1006475"/>
          </a:xfrm>
          <a:prstGeom prst="rect">
            <a:avLst/>
          </a:prstGeom>
          <a:noFill/>
          <a:ln w="38100">
            <a:noFill/>
            <a:miter lim="800000"/>
            <a:headEnd/>
            <a:tailEnd type="none" w="lg" len="lg"/>
          </a:ln>
        </p:spPr>
        <p:txBody>
          <a:bodyPr>
            <a:spAutoFit/>
          </a:bodyPr>
          <a:lstStyle/>
          <a:p>
            <a:pPr eaLnBrk="0" hangingPunct="0"/>
            <a:r>
              <a:rPr lang="en-US" sz="2000"/>
              <a:t>Angel, Roger, 2006:  Feasibility of cooling the Earth with a cloud of small spacecraft near the inner Lagrange point (L1). </a:t>
            </a:r>
            <a:r>
              <a:rPr lang="en-US" sz="2000" i="1"/>
              <a:t>Proc. Nat. Acad. Sci.</a:t>
            </a:r>
            <a:r>
              <a:rPr lang="en-US" sz="2000"/>
              <a:t>, </a:t>
            </a:r>
            <a:r>
              <a:rPr lang="en-US" sz="2000" b="1"/>
              <a:t>103</a:t>
            </a:r>
            <a:r>
              <a:rPr lang="en-US" sz="2000"/>
              <a:t>, 17,184-17,189. </a:t>
            </a:r>
          </a:p>
        </p:txBody>
      </p:sp>
      <p:pic>
        <p:nvPicPr>
          <p:cNvPr id="43011" name="Picture 3"/>
          <p:cNvPicPr>
            <a:picLocks noChangeAspect="1" noChangeArrowheads="1"/>
          </p:cNvPicPr>
          <p:nvPr/>
        </p:nvPicPr>
        <p:blipFill>
          <a:blip r:embed="rId3" cstate="print"/>
          <a:srcRect/>
          <a:stretch>
            <a:fillRect/>
          </a:stretch>
        </p:blipFill>
        <p:spPr bwMode="auto">
          <a:xfrm>
            <a:off x="457200" y="457200"/>
            <a:ext cx="8305800" cy="4202113"/>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TextBox 1"/>
          <p:cNvSpPr txBox="1">
            <a:spLocks noChangeArrowheads="1"/>
          </p:cNvSpPr>
          <p:nvPr/>
        </p:nvSpPr>
        <p:spPr bwMode="auto">
          <a:xfrm>
            <a:off x="114300" y="5886450"/>
            <a:ext cx="8750300" cy="307975"/>
          </a:xfrm>
          <a:prstGeom prst="rect">
            <a:avLst/>
          </a:prstGeom>
          <a:noFill/>
          <a:ln w="9525">
            <a:noFill/>
            <a:miter lim="800000"/>
            <a:headEnd/>
            <a:tailEnd/>
          </a:ln>
        </p:spPr>
        <p:txBody>
          <a:bodyPr>
            <a:spAutoFit/>
          </a:bodyPr>
          <a:lstStyle/>
          <a:p>
            <a:pPr algn="ctr"/>
            <a:r>
              <a:rPr lang="en-US" sz="1400">
                <a:solidFill>
                  <a:schemeClr val="bg1"/>
                </a:solidFill>
                <a:hlinkClick r:id="rId3"/>
              </a:rPr>
              <a:t>http://io9.com/5665736/blotting-out-the-sun-to-slow-down-global-warming-could-be-outlawed</a:t>
            </a:r>
            <a:r>
              <a:rPr lang="en-US" sz="1400">
                <a:solidFill>
                  <a:schemeClr val="bg1"/>
                </a:solidFill>
              </a:rPr>
              <a:t> </a:t>
            </a:r>
          </a:p>
        </p:txBody>
      </p:sp>
      <p:pic>
        <p:nvPicPr>
          <p:cNvPr id="44035" name="Picture 2">
            <a:hlinkClick r:id="rId4" action="ppaction://hlinkfile"/>
          </p:cNvPr>
          <p:cNvPicPr>
            <a:picLocks noChangeAspect="1" noChangeArrowheads="1"/>
          </p:cNvPicPr>
          <p:nvPr/>
        </p:nvPicPr>
        <p:blipFill>
          <a:blip r:embed="rId5" cstate="print"/>
          <a:srcRect l="26953" t="41125" r="36797" b="11749"/>
          <a:stretch>
            <a:fillRect/>
          </a:stretch>
        </p:blipFill>
        <p:spPr bwMode="auto">
          <a:xfrm>
            <a:off x="1095375" y="152400"/>
            <a:ext cx="6951663" cy="5648325"/>
          </a:xfrm>
          <a:prstGeom prst="rect">
            <a:avLst/>
          </a:prstGeom>
          <a:noFill/>
          <a:ln w="38100">
            <a:noFill/>
            <a:miter lim="800000"/>
            <a:headEnd/>
            <a:tailEnd type="none" w="lg" len="lg"/>
          </a:ln>
        </p:spPr>
      </p:pic>
      <p:sp>
        <p:nvSpPr>
          <p:cNvPr id="44036" name="TextBox 3"/>
          <p:cNvSpPr txBox="1">
            <a:spLocks noChangeArrowheads="1"/>
          </p:cNvSpPr>
          <p:nvPr/>
        </p:nvSpPr>
        <p:spPr bwMode="auto">
          <a:xfrm>
            <a:off x="3670300" y="200025"/>
            <a:ext cx="2235200" cy="400050"/>
          </a:xfrm>
          <a:prstGeom prst="rect">
            <a:avLst/>
          </a:prstGeom>
          <a:noFill/>
          <a:ln w="38100">
            <a:solidFill>
              <a:schemeClr val="accent2"/>
            </a:solidFill>
            <a:miter lim="800000"/>
            <a:headEnd/>
            <a:tailEnd/>
          </a:ln>
        </p:spPr>
        <p:txBody>
          <a:bodyPr>
            <a:spAutoFit/>
          </a:bodyPr>
          <a:lstStyle/>
          <a:p>
            <a:pPr algn="ctr"/>
            <a:r>
              <a:rPr lang="en-US" sz="2000" dirty="0" smtClean="0">
                <a:solidFill>
                  <a:schemeClr val="accent2"/>
                </a:solidFill>
              </a:rPr>
              <a:t>VLC</a:t>
            </a:r>
            <a:endParaRPr lang="en-US" sz="2000" dirty="0">
              <a:solidFill>
                <a:schemeClr val="accent2"/>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8" name="TextBox 1"/>
          <p:cNvSpPr txBox="1">
            <a:spLocks noChangeArrowheads="1"/>
          </p:cNvSpPr>
          <p:nvPr/>
        </p:nvSpPr>
        <p:spPr bwMode="auto">
          <a:xfrm>
            <a:off x="114300" y="5886450"/>
            <a:ext cx="8750300" cy="307975"/>
          </a:xfrm>
          <a:prstGeom prst="rect">
            <a:avLst/>
          </a:prstGeom>
          <a:noFill/>
          <a:ln w="9525">
            <a:noFill/>
            <a:miter lim="800000"/>
            <a:headEnd/>
            <a:tailEnd/>
          </a:ln>
        </p:spPr>
        <p:txBody>
          <a:bodyPr>
            <a:spAutoFit/>
          </a:bodyPr>
          <a:lstStyle/>
          <a:p>
            <a:pPr algn="ctr"/>
            <a:r>
              <a:rPr lang="en-US" sz="1400">
                <a:solidFill>
                  <a:schemeClr val="bg1"/>
                </a:solidFill>
                <a:hlinkClick r:id="rId3"/>
              </a:rPr>
              <a:t>http://io9.com/5665736/blotting-out-the-sun-to-slow-down-global-warming-could-be-outlawed</a:t>
            </a:r>
            <a:r>
              <a:rPr lang="en-US" sz="1400">
                <a:solidFill>
                  <a:schemeClr val="bg1"/>
                </a:solidFill>
              </a:rPr>
              <a:t> </a:t>
            </a:r>
          </a:p>
        </p:txBody>
      </p:sp>
      <p:pic>
        <p:nvPicPr>
          <p:cNvPr id="45059" name="Picture 2">
            <a:hlinkClick r:id="rId3"/>
          </p:cNvPr>
          <p:cNvPicPr>
            <a:picLocks noChangeAspect="1" noChangeArrowheads="1"/>
          </p:cNvPicPr>
          <p:nvPr/>
        </p:nvPicPr>
        <p:blipFill>
          <a:blip r:embed="rId4" cstate="print"/>
          <a:srcRect l="26953" t="41125" r="36797" b="11749"/>
          <a:stretch>
            <a:fillRect/>
          </a:stretch>
        </p:blipFill>
        <p:spPr bwMode="auto">
          <a:xfrm>
            <a:off x="1095375" y="152400"/>
            <a:ext cx="6951663" cy="5648325"/>
          </a:xfrm>
          <a:prstGeom prst="rect">
            <a:avLst/>
          </a:prstGeom>
          <a:noFill/>
          <a:ln w="38100">
            <a:noFill/>
            <a:miter lim="800000"/>
            <a:headEnd/>
            <a:tailEnd type="none" w="lg" len="lg"/>
          </a:ln>
        </p:spPr>
      </p:pic>
      <p:sp>
        <p:nvSpPr>
          <p:cNvPr id="45060" name="TextBox 3"/>
          <p:cNvSpPr txBox="1">
            <a:spLocks noChangeArrowheads="1"/>
          </p:cNvSpPr>
          <p:nvPr/>
        </p:nvSpPr>
        <p:spPr bwMode="auto">
          <a:xfrm>
            <a:off x="3670300" y="200025"/>
            <a:ext cx="2235200" cy="400050"/>
          </a:xfrm>
          <a:prstGeom prst="rect">
            <a:avLst/>
          </a:prstGeom>
          <a:noFill/>
          <a:ln w="38100">
            <a:solidFill>
              <a:schemeClr val="accent2"/>
            </a:solidFill>
            <a:miter lim="800000"/>
            <a:headEnd/>
            <a:tailEnd/>
          </a:ln>
        </p:spPr>
        <p:txBody>
          <a:bodyPr>
            <a:spAutoFit/>
          </a:bodyPr>
          <a:lstStyle/>
          <a:p>
            <a:pPr algn="ctr"/>
            <a:r>
              <a:rPr lang="en-US" sz="2000">
                <a:solidFill>
                  <a:schemeClr val="accent2"/>
                </a:solidFill>
              </a:rPr>
              <a:t>From Web</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TextBox 1"/>
          <p:cNvSpPr txBox="1">
            <a:spLocks noChangeArrowheads="1"/>
          </p:cNvSpPr>
          <p:nvPr/>
        </p:nvSpPr>
        <p:spPr bwMode="auto">
          <a:xfrm>
            <a:off x="114300" y="5886450"/>
            <a:ext cx="8750300" cy="307975"/>
          </a:xfrm>
          <a:prstGeom prst="rect">
            <a:avLst/>
          </a:prstGeom>
          <a:noFill/>
          <a:ln w="9525">
            <a:noFill/>
            <a:miter lim="800000"/>
            <a:headEnd/>
            <a:tailEnd/>
          </a:ln>
        </p:spPr>
        <p:txBody>
          <a:bodyPr>
            <a:spAutoFit/>
          </a:bodyPr>
          <a:lstStyle/>
          <a:p>
            <a:pPr algn="ctr"/>
            <a:r>
              <a:rPr lang="en-US" sz="1400">
                <a:solidFill>
                  <a:schemeClr val="bg1"/>
                </a:solidFill>
                <a:hlinkClick r:id="rId3"/>
              </a:rPr>
              <a:t>http://io9.com/5665736/blotting-out-the-sun-to-slow-down-global-warming-could-be-outlawed</a:t>
            </a:r>
            <a:r>
              <a:rPr lang="en-US" sz="1400">
                <a:solidFill>
                  <a:schemeClr val="bg1"/>
                </a:solidFill>
              </a:rPr>
              <a:t> </a:t>
            </a:r>
          </a:p>
        </p:txBody>
      </p:sp>
      <p:pic>
        <p:nvPicPr>
          <p:cNvPr id="46083" name="Picture 2">
            <a:hlinkClick r:id="rId4" action="ppaction://hlinkfile"/>
          </p:cNvPr>
          <p:cNvPicPr>
            <a:picLocks noChangeAspect="1" noChangeArrowheads="1"/>
          </p:cNvPicPr>
          <p:nvPr/>
        </p:nvPicPr>
        <p:blipFill>
          <a:blip r:embed="rId5" cstate="print"/>
          <a:srcRect l="26953" t="41125" r="36797" b="11749"/>
          <a:stretch>
            <a:fillRect/>
          </a:stretch>
        </p:blipFill>
        <p:spPr bwMode="auto">
          <a:xfrm>
            <a:off x="1095375" y="152400"/>
            <a:ext cx="6951663" cy="5648325"/>
          </a:xfrm>
          <a:prstGeom prst="rect">
            <a:avLst/>
          </a:prstGeom>
          <a:noFill/>
          <a:ln w="38100">
            <a:noFill/>
            <a:miter lim="800000"/>
            <a:headEnd/>
            <a:tailEnd type="none" w="lg" len="lg"/>
          </a:ln>
        </p:spPr>
      </p:pic>
      <p:sp>
        <p:nvSpPr>
          <p:cNvPr id="46084" name="TextBox 3"/>
          <p:cNvSpPr txBox="1">
            <a:spLocks noChangeArrowheads="1"/>
          </p:cNvSpPr>
          <p:nvPr/>
        </p:nvSpPr>
        <p:spPr bwMode="auto">
          <a:xfrm>
            <a:off x="3670300" y="200025"/>
            <a:ext cx="2235200" cy="400050"/>
          </a:xfrm>
          <a:prstGeom prst="rect">
            <a:avLst/>
          </a:prstGeom>
          <a:noFill/>
          <a:ln w="38100">
            <a:solidFill>
              <a:schemeClr val="accent2"/>
            </a:solidFill>
            <a:miter lim="800000"/>
            <a:headEnd/>
            <a:tailEnd/>
          </a:ln>
        </p:spPr>
        <p:txBody>
          <a:bodyPr>
            <a:spAutoFit/>
          </a:bodyPr>
          <a:lstStyle/>
          <a:p>
            <a:pPr algn="ctr"/>
            <a:r>
              <a:rPr lang="en-US" sz="2000">
                <a:solidFill>
                  <a:schemeClr val="accent2"/>
                </a:solidFill>
              </a:rPr>
              <a:t>Media Player</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76609" name="Picture 1"/>
          <p:cNvPicPr>
            <a:picLocks noChangeAspect="1" noChangeArrowheads="1"/>
          </p:cNvPicPr>
          <p:nvPr/>
        </p:nvPicPr>
        <p:blipFill>
          <a:blip r:embed="rId3" cstate="print"/>
          <a:srcRect/>
          <a:stretch>
            <a:fillRect/>
          </a:stretch>
        </p:blipFill>
        <p:spPr bwMode="auto">
          <a:xfrm>
            <a:off x="0" y="0"/>
            <a:ext cx="9144000" cy="6553199"/>
          </a:xfrm>
          <a:prstGeom prst="rect">
            <a:avLst/>
          </a:prstGeom>
          <a:noFill/>
          <a:ln w="9525">
            <a:noFill/>
            <a:miter lim="800000"/>
            <a:headEnd/>
            <a:tailEnd/>
          </a:ln>
        </p:spPr>
      </p:pic>
      <p:sp>
        <p:nvSpPr>
          <p:cNvPr id="12291" name="Text Box 3"/>
          <p:cNvSpPr txBox="1">
            <a:spLocks noChangeArrowheads="1"/>
          </p:cNvSpPr>
          <p:nvPr/>
        </p:nvSpPr>
        <p:spPr bwMode="auto">
          <a:xfrm>
            <a:off x="1752600" y="6583363"/>
            <a:ext cx="4800600" cy="274637"/>
          </a:xfrm>
          <a:prstGeom prst="rect">
            <a:avLst/>
          </a:prstGeom>
          <a:noFill/>
          <a:ln w="9525">
            <a:noFill/>
            <a:miter lim="800000"/>
            <a:headEnd/>
            <a:tailEnd/>
          </a:ln>
        </p:spPr>
        <p:txBody>
          <a:bodyPr>
            <a:spAutoFit/>
          </a:bodyPr>
          <a:lstStyle/>
          <a:p>
            <a:pPr>
              <a:spcBef>
                <a:spcPct val="50000"/>
              </a:spcBef>
            </a:pPr>
            <a:r>
              <a:rPr lang="en-US" sz="1200" b="1" dirty="0" smtClean="0">
                <a:solidFill>
                  <a:srgbClr val="FFFF00"/>
                </a:solidFill>
              </a:rPr>
              <a:t>http://data.giss.nasa.gov/gistemp/graphs_v3/Fig.A2.pdf</a:t>
            </a:r>
            <a:endParaRPr lang="en-US" sz="1200" b="1" dirty="0">
              <a:solidFill>
                <a:srgbClr val="FFFF00"/>
              </a:solidFill>
            </a:endParaRPr>
          </a:p>
        </p:txBody>
      </p:sp>
      <p:grpSp>
        <p:nvGrpSpPr>
          <p:cNvPr id="2" name="Group 4"/>
          <p:cNvGrpSpPr>
            <a:grpSpLocks/>
          </p:cNvGrpSpPr>
          <p:nvPr/>
        </p:nvGrpSpPr>
        <p:grpSpPr bwMode="auto">
          <a:xfrm>
            <a:off x="3327400" y="4529138"/>
            <a:ext cx="3810000" cy="1301750"/>
            <a:chOff x="2016" y="2784"/>
            <a:chExt cx="2400" cy="820"/>
          </a:xfrm>
        </p:grpSpPr>
        <p:sp>
          <p:nvSpPr>
            <p:cNvPr id="12299" name="Line 5"/>
            <p:cNvSpPr>
              <a:spLocks noChangeShapeType="1"/>
            </p:cNvSpPr>
            <p:nvPr/>
          </p:nvSpPr>
          <p:spPr bwMode="auto">
            <a:xfrm flipV="1">
              <a:off x="2016" y="2784"/>
              <a:ext cx="1056" cy="768"/>
            </a:xfrm>
            <a:prstGeom prst="line">
              <a:avLst/>
            </a:prstGeom>
            <a:noFill/>
            <a:ln w="57150">
              <a:solidFill>
                <a:schemeClr val="accent2"/>
              </a:solidFill>
              <a:round/>
              <a:headEnd/>
              <a:tailEnd type="stealth" w="lg" len="lg"/>
            </a:ln>
          </p:spPr>
          <p:txBody>
            <a:bodyPr/>
            <a:lstStyle/>
            <a:p>
              <a:endParaRPr lang="en-US"/>
            </a:p>
          </p:txBody>
        </p:sp>
        <p:sp>
          <p:nvSpPr>
            <p:cNvPr id="12300" name="Text Box 6"/>
            <p:cNvSpPr txBox="1">
              <a:spLocks noChangeArrowheads="1"/>
            </p:cNvSpPr>
            <p:nvPr/>
          </p:nvSpPr>
          <p:spPr bwMode="auto">
            <a:xfrm>
              <a:off x="2880" y="3072"/>
              <a:ext cx="1536" cy="532"/>
            </a:xfrm>
            <a:prstGeom prst="rect">
              <a:avLst/>
            </a:prstGeom>
            <a:solidFill>
              <a:schemeClr val="bg1"/>
            </a:solidFill>
            <a:ln w="19050">
              <a:solidFill>
                <a:schemeClr val="accent2"/>
              </a:solidFill>
              <a:miter lim="800000"/>
              <a:headEnd/>
              <a:tailEnd/>
            </a:ln>
          </p:spPr>
          <p:txBody>
            <a:bodyPr>
              <a:spAutoFit/>
            </a:bodyPr>
            <a:lstStyle/>
            <a:p>
              <a:pPr algn="ctr">
                <a:spcBef>
                  <a:spcPct val="50000"/>
                </a:spcBef>
              </a:pPr>
              <a:r>
                <a:rPr lang="en-US" sz="1600" b="1">
                  <a:solidFill>
                    <a:schemeClr val="accent2"/>
                  </a:solidFill>
                </a:rPr>
                <a:t>Recovery from volcanic eruptions dominates</a:t>
              </a:r>
            </a:p>
          </p:txBody>
        </p:sp>
      </p:grpSp>
      <p:grpSp>
        <p:nvGrpSpPr>
          <p:cNvPr id="3" name="Group 7"/>
          <p:cNvGrpSpPr>
            <a:grpSpLocks/>
          </p:cNvGrpSpPr>
          <p:nvPr/>
        </p:nvGrpSpPr>
        <p:grpSpPr bwMode="auto">
          <a:xfrm>
            <a:off x="4648200" y="1371600"/>
            <a:ext cx="2209800" cy="1447800"/>
            <a:chOff x="2736" y="1104"/>
            <a:chExt cx="1392" cy="912"/>
          </a:xfrm>
        </p:grpSpPr>
        <p:sp>
          <p:nvSpPr>
            <p:cNvPr id="12297" name="Text Box 8"/>
            <p:cNvSpPr txBox="1">
              <a:spLocks noChangeArrowheads="1"/>
            </p:cNvSpPr>
            <p:nvPr/>
          </p:nvSpPr>
          <p:spPr bwMode="auto">
            <a:xfrm>
              <a:off x="2928" y="1104"/>
              <a:ext cx="1200" cy="686"/>
            </a:xfrm>
            <a:prstGeom prst="rect">
              <a:avLst/>
            </a:prstGeom>
            <a:solidFill>
              <a:schemeClr val="bg1"/>
            </a:solidFill>
            <a:ln w="19050">
              <a:solidFill>
                <a:schemeClr val="accent2"/>
              </a:solidFill>
              <a:miter lim="800000"/>
              <a:headEnd/>
              <a:tailEnd/>
            </a:ln>
          </p:spPr>
          <p:txBody>
            <a:bodyPr>
              <a:spAutoFit/>
            </a:bodyPr>
            <a:lstStyle/>
            <a:p>
              <a:pPr algn="ctr">
                <a:spcBef>
                  <a:spcPct val="50000"/>
                </a:spcBef>
              </a:pPr>
              <a:r>
                <a:rPr lang="en-US" sz="1600" b="1" dirty="0">
                  <a:solidFill>
                    <a:schemeClr val="accent2"/>
                  </a:solidFill>
                </a:rPr>
                <a:t>Tropospheric</a:t>
              </a:r>
              <a:r>
                <a:rPr lang="en-US" sz="1200" b="1" dirty="0">
                  <a:solidFill>
                    <a:schemeClr val="accent2"/>
                  </a:solidFill>
                </a:rPr>
                <a:t> </a:t>
              </a:r>
              <a:r>
                <a:rPr lang="en-US" sz="1600" b="1" dirty="0">
                  <a:solidFill>
                    <a:schemeClr val="accent2"/>
                  </a:solidFill>
                </a:rPr>
                <a:t>aerosols mask warming</a:t>
              </a:r>
              <a:br>
                <a:rPr lang="en-US" sz="1600" b="1" dirty="0">
                  <a:solidFill>
                    <a:schemeClr val="accent2"/>
                  </a:solidFill>
                </a:rPr>
              </a:br>
              <a:r>
                <a:rPr lang="en-US" sz="1600" b="1" dirty="0">
                  <a:solidFill>
                    <a:schemeClr val="accent2"/>
                  </a:solidFill>
                </a:rPr>
                <a:t>(global dimming)</a:t>
              </a:r>
            </a:p>
          </p:txBody>
        </p:sp>
        <p:sp>
          <p:nvSpPr>
            <p:cNvPr id="12298" name="Line 9"/>
            <p:cNvSpPr>
              <a:spLocks noChangeShapeType="1"/>
            </p:cNvSpPr>
            <p:nvPr/>
          </p:nvSpPr>
          <p:spPr bwMode="auto">
            <a:xfrm>
              <a:off x="2736" y="1968"/>
              <a:ext cx="1152" cy="48"/>
            </a:xfrm>
            <a:prstGeom prst="line">
              <a:avLst/>
            </a:prstGeom>
            <a:noFill/>
            <a:ln w="57150">
              <a:solidFill>
                <a:schemeClr val="accent2"/>
              </a:solidFill>
              <a:round/>
              <a:headEnd/>
              <a:tailEnd type="stealth" w="lg" len="lg"/>
            </a:ln>
          </p:spPr>
          <p:txBody>
            <a:bodyPr/>
            <a:lstStyle/>
            <a:p>
              <a:endParaRPr lang="en-US"/>
            </a:p>
          </p:txBody>
        </p:sp>
      </p:grpSp>
      <p:grpSp>
        <p:nvGrpSpPr>
          <p:cNvPr id="4" name="Group 13"/>
          <p:cNvGrpSpPr>
            <a:grpSpLocks/>
          </p:cNvGrpSpPr>
          <p:nvPr/>
        </p:nvGrpSpPr>
        <p:grpSpPr bwMode="auto">
          <a:xfrm>
            <a:off x="7010400" y="1930400"/>
            <a:ext cx="2057400" cy="2352675"/>
            <a:chOff x="7010400" y="2438400"/>
            <a:chExt cx="2057400" cy="2352675"/>
          </a:xfrm>
        </p:grpSpPr>
        <p:sp>
          <p:nvSpPr>
            <p:cNvPr id="12295" name="Line 11"/>
            <p:cNvSpPr>
              <a:spLocks noChangeShapeType="1"/>
            </p:cNvSpPr>
            <p:nvPr/>
          </p:nvSpPr>
          <p:spPr bwMode="auto">
            <a:xfrm flipV="1">
              <a:off x="7010400" y="2438400"/>
              <a:ext cx="1752600" cy="1981200"/>
            </a:xfrm>
            <a:prstGeom prst="line">
              <a:avLst/>
            </a:prstGeom>
            <a:noFill/>
            <a:ln w="57150">
              <a:solidFill>
                <a:schemeClr val="accent2"/>
              </a:solidFill>
              <a:round/>
              <a:headEnd/>
              <a:tailEnd type="stealth" w="lg" len="lg"/>
            </a:ln>
          </p:spPr>
          <p:txBody>
            <a:bodyPr/>
            <a:lstStyle/>
            <a:p>
              <a:endParaRPr lang="en-US"/>
            </a:p>
          </p:txBody>
        </p:sp>
        <p:sp>
          <p:nvSpPr>
            <p:cNvPr id="12296" name="Text Box 12"/>
            <p:cNvSpPr txBox="1">
              <a:spLocks noChangeArrowheads="1"/>
            </p:cNvSpPr>
            <p:nvPr/>
          </p:nvSpPr>
          <p:spPr bwMode="auto">
            <a:xfrm>
              <a:off x="7315200" y="4191000"/>
              <a:ext cx="1752600" cy="600075"/>
            </a:xfrm>
            <a:prstGeom prst="rect">
              <a:avLst/>
            </a:prstGeom>
            <a:solidFill>
              <a:schemeClr val="bg1"/>
            </a:solidFill>
            <a:ln w="19050">
              <a:solidFill>
                <a:schemeClr val="accent2"/>
              </a:solidFill>
              <a:miter lim="800000"/>
              <a:headEnd/>
              <a:tailEnd/>
            </a:ln>
          </p:spPr>
          <p:txBody>
            <a:bodyPr>
              <a:spAutoFit/>
            </a:bodyPr>
            <a:lstStyle/>
            <a:p>
              <a:pPr algn="ctr">
                <a:spcBef>
                  <a:spcPct val="50000"/>
                </a:spcBef>
              </a:pPr>
              <a:r>
                <a:rPr lang="en-US" sz="1600" b="1">
                  <a:solidFill>
                    <a:schemeClr val="accent2"/>
                  </a:solidFill>
                </a:rPr>
                <a:t>Greenhouse gases dominate</a:t>
              </a: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The image “http://eobglossary.gsfc.nasa.gov/Newsroom/NewImages/Images/ShipTracks_TMO_2005131_lrg.jpg” cannot be displayed, because it contains errors."/>
          <p:cNvPicPr>
            <a:picLocks noChangeAspect="1" noChangeArrowheads="1"/>
          </p:cNvPicPr>
          <p:nvPr/>
        </p:nvPicPr>
        <p:blipFill>
          <a:blip r:embed="rId3" cstate="print"/>
          <a:srcRect/>
          <a:stretch>
            <a:fillRect/>
          </a:stretch>
        </p:blipFill>
        <p:spPr bwMode="auto">
          <a:xfrm>
            <a:off x="1981200" y="0"/>
            <a:ext cx="7162800" cy="6264275"/>
          </a:xfrm>
          <a:prstGeom prst="rect">
            <a:avLst/>
          </a:prstGeom>
          <a:noFill/>
          <a:ln w="9525">
            <a:noFill/>
            <a:miter lim="800000"/>
            <a:headEnd/>
            <a:tailEnd/>
          </a:ln>
        </p:spPr>
      </p:pic>
      <p:sp>
        <p:nvSpPr>
          <p:cNvPr id="47107" name="Text Box 3"/>
          <p:cNvSpPr txBox="1">
            <a:spLocks noChangeArrowheads="1"/>
          </p:cNvSpPr>
          <p:nvPr/>
        </p:nvSpPr>
        <p:spPr bwMode="auto">
          <a:xfrm>
            <a:off x="152400" y="1295400"/>
            <a:ext cx="1752600" cy="3025775"/>
          </a:xfrm>
          <a:prstGeom prst="rect">
            <a:avLst/>
          </a:prstGeom>
          <a:noFill/>
          <a:ln w="9525">
            <a:noFill/>
            <a:miter lim="800000"/>
            <a:headEnd/>
            <a:tailEnd/>
          </a:ln>
        </p:spPr>
        <p:txBody>
          <a:bodyPr>
            <a:spAutoFit/>
          </a:bodyPr>
          <a:lstStyle/>
          <a:p>
            <a:pPr algn="ctr">
              <a:spcBef>
                <a:spcPct val="50000"/>
              </a:spcBef>
            </a:pPr>
            <a:r>
              <a:rPr lang="en-US" sz="1600"/>
              <a:t>This image of ship tracks was taken by the Moderate Resolution Imaging Spectro-radiometer (MODIS) on NASA</a:t>
            </a:r>
            <a:r>
              <a:rPr lang="ja-JP" altLang="en-US" sz="1600"/>
              <a:t>’</a:t>
            </a:r>
            <a:r>
              <a:rPr lang="en-US" altLang="ja-JP" sz="1600"/>
              <a:t>s Terra satellite on May 11, 2005.</a:t>
            </a:r>
            <a:endParaRPr lang="en-US" sz="1600"/>
          </a:p>
        </p:txBody>
      </p:sp>
      <p:sp>
        <p:nvSpPr>
          <p:cNvPr id="47108" name="Text Box 4"/>
          <p:cNvSpPr txBox="1">
            <a:spLocks noChangeArrowheads="1"/>
          </p:cNvSpPr>
          <p:nvPr/>
        </p:nvSpPr>
        <p:spPr bwMode="auto">
          <a:xfrm>
            <a:off x="1752600" y="6324600"/>
            <a:ext cx="6324600" cy="244475"/>
          </a:xfrm>
          <a:prstGeom prst="rect">
            <a:avLst/>
          </a:prstGeom>
          <a:noFill/>
          <a:ln w="9525">
            <a:noFill/>
            <a:miter lim="800000"/>
            <a:headEnd/>
            <a:tailEnd/>
          </a:ln>
        </p:spPr>
        <p:txBody>
          <a:bodyPr>
            <a:spAutoFit/>
          </a:bodyPr>
          <a:lstStyle/>
          <a:p>
            <a:pPr>
              <a:spcBef>
                <a:spcPct val="50000"/>
              </a:spcBef>
            </a:pPr>
            <a:r>
              <a:rPr lang="en-US" sz="1000">
                <a:solidFill>
                  <a:schemeClr val="bg1"/>
                </a:solidFill>
              </a:rPr>
              <a:t>http://eobglossary.gsfc.nasa.gov/Newsroom/NewImages/Images/ShipTracks_TMO_2005131_lrg.jpg</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381000" y="0"/>
            <a:ext cx="8382000" cy="1552575"/>
          </a:xfrm>
          <a:prstGeom prst="rect">
            <a:avLst/>
          </a:prstGeom>
          <a:noFill/>
          <a:ln w="38100">
            <a:noFill/>
            <a:miter lim="800000"/>
            <a:headEnd/>
            <a:tailEnd type="none" w="lg" len="lg"/>
          </a:ln>
        </p:spPr>
        <p:txBody>
          <a:bodyPr>
            <a:spAutoFit/>
          </a:bodyPr>
          <a:lstStyle/>
          <a:p>
            <a:pPr algn="ctr" eaLnBrk="0" hangingPunct="0">
              <a:spcBef>
                <a:spcPct val="50000"/>
              </a:spcBef>
            </a:pPr>
            <a:r>
              <a:rPr lang="en-US" b="1">
                <a:solidFill>
                  <a:schemeClr val="accent2"/>
                </a:solidFill>
              </a:rPr>
              <a:t>Scheme by John Latham (University of Manchester, NCAR) and Steve Salter (University of Edinburgh) to increasing cloud albedo with by injecting more sea salt cloud condensation nuclei into marine stratus clouds.</a:t>
            </a:r>
          </a:p>
        </p:txBody>
      </p:sp>
      <p:pic>
        <p:nvPicPr>
          <p:cNvPr id="48131" name="Picture 3"/>
          <p:cNvPicPr>
            <a:picLocks noChangeAspect="1" noChangeArrowheads="1"/>
          </p:cNvPicPr>
          <p:nvPr/>
        </p:nvPicPr>
        <p:blipFill>
          <a:blip r:embed="rId3" cstate="print"/>
          <a:srcRect/>
          <a:stretch>
            <a:fillRect/>
          </a:stretch>
        </p:blipFill>
        <p:spPr bwMode="auto">
          <a:xfrm>
            <a:off x="2438400" y="1585913"/>
            <a:ext cx="6705600" cy="5272087"/>
          </a:xfrm>
          <a:prstGeom prst="rect">
            <a:avLst/>
          </a:prstGeom>
          <a:noFill/>
          <a:ln w="38100">
            <a:noFill/>
            <a:miter lim="800000"/>
            <a:headEnd/>
            <a:tailEnd type="none" w="lg" len="lg"/>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514" name="Title 1"/>
          <p:cNvSpPr>
            <a:spLocks noGrp="1"/>
          </p:cNvSpPr>
          <p:nvPr>
            <p:ph type="title"/>
          </p:nvPr>
        </p:nvSpPr>
        <p:spPr>
          <a:xfrm>
            <a:off x="15875" y="-95250"/>
            <a:ext cx="3640138" cy="1570038"/>
          </a:xfrm>
        </p:spPr>
        <p:txBody>
          <a:bodyPr/>
          <a:lstStyle/>
          <a:p>
            <a:pPr>
              <a:defRPr/>
            </a:pPr>
            <a:r>
              <a:rPr lang="en-US" sz="2800" dirty="0">
                <a:latin typeface="+mn-lt"/>
              </a:rPr>
              <a:t>Sea </a:t>
            </a:r>
            <a:r>
              <a:rPr lang="en-US" sz="2800" dirty="0" smtClean="0">
                <a:latin typeface="+mn-lt"/>
              </a:rPr>
              <a:t>ice </a:t>
            </a:r>
            <a:r>
              <a:rPr lang="en-US" sz="2800" dirty="0">
                <a:latin typeface="+mn-lt"/>
              </a:rPr>
              <a:t>is affected by global warming and geoengineering</a:t>
            </a:r>
          </a:p>
        </p:txBody>
      </p:sp>
      <p:pic>
        <p:nvPicPr>
          <p:cNvPr id="49155" name="Picture 3"/>
          <p:cNvPicPr>
            <a:picLocks noChangeAspect="1"/>
          </p:cNvPicPr>
          <p:nvPr/>
        </p:nvPicPr>
        <p:blipFill>
          <a:blip r:embed="rId3" cstate="print"/>
          <a:srcRect/>
          <a:stretch>
            <a:fillRect/>
          </a:stretch>
        </p:blipFill>
        <p:spPr bwMode="auto">
          <a:xfrm>
            <a:off x="4343400" y="0"/>
            <a:ext cx="4800600" cy="6781800"/>
          </a:xfrm>
          <a:prstGeom prst="rect">
            <a:avLst/>
          </a:prstGeom>
          <a:noFill/>
          <a:ln w="9525">
            <a:noFill/>
            <a:miter lim="800000"/>
            <a:headEnd/>
            <a:tailEnd/>
          </a:ln>
        </p:spPr>
      </p:pic>
      <p:grpSp>
        <p:nvGrpSpPr>
          <p:cNvPr id="49156" name="Group 13"/>
          <p:cNvGrpSpPr>
            <a:grpSpLocks/>
          </p:cNvGrpSpPr>
          <p:nvPr/>
        </p:nvGrpSpPr>
        <p:grpSpPr bwMode="auto">
          <a:xfrm>
            <a:off x="533400" y="1143000"/>
            <a:ext cx="4038600" cy="1581150"/>
            <a:chOff x="533400" y="1143000"/>
            <a:chExt cx="4038600" cy="1581801"/>
          </a:xfrm>
        </p:grpSpPr>
        <p:sp>
          <p:nvSpPr>
            <p:cNvPr id="49164" name="TextBox 4"/>
            <p:cNvSpPr txBox="1">
              <a:spLocks noChangeArrowheads="1"/>
            </p:cNvSpPr>
            <p:nvPr/>
          </p:nvSpPr>
          <p:spPr bwMode="auto">
            <a:xfrm>
              <a:off x="533400" y="1524000"/>
              <a:ext cx="1828800" cy="1200801"/>
            </a:xfrm>
            <a:prstGeom prst="rect">
              <a:avLst/>
            </a:prstGeom>
            <a:noFill/>
            <a:ln w="9525">
              <a:noFill/>
              <a:miter lim="800000"/>
              <a:headEnd/>
              <a:tailEnd/>
            </a:ln>
          </p:spPr>
          <p:txBody>
            <a:bodyPr>
              <a:spAutoFit/>
            </a:bodyPr>
            <a:lstStyle/>
            <a:p>
              <a:pPr algn="ctr"/>
              <a:r>
                <a:rPr lang="en-US" sz="1800" i="1">
                  <a:solidFill>
                    <a:srgbClr val="000000"/>
                  </a:solidFill>
                  <a:latin typeface="Arial" charset="0"/>
                  <a:cs typeface="Arial" charset="0"/>
                </a:rPr>
                <a:t>Summer  sea ice goes away with a doubling of CO</a:t>
              </a:r>
              <a:r>
                <a:rPr lang="en-US" sz="1800" i="1" baseline="-25000">
                  <a:solidFill>
                    <a:srgbClr val="000000"/>
                  </a:solidFill>
                  <a:latin typeface="Arial" charset="0"/>
                  <a:cs typeface="Arial" charset="0"/>
                </a:rPr>
                <a:t>2</a:t>
              </a:r>
            </a:p>
          </p:txBody>
        </p:sp>
        <p:cxnSp>
          <p:nvCxnSpPr>
            <p:cNvPr id="9" name="Straight Arrow Connector 8"/>
            <p:cNvCxnSpPr>
              <a:cxnSpLocks noChangeShapeType="1"/>
            </p:cNvCxnSpPr>
            <p:nvPr/>
          </p:nvCxnSpPr>
          <p:spPr bwMode="auto">
            <a:xfrm flipV="1">
              <a:off x="2362200" y="1143000"/>
              <a:ext cx="2209800" cy="686082"/>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grpSp>
      <p:grpSp>
        <p:nvGrpSpPr>
          <p:cNvPr id="49157" name="Group 14"/>
          <p:cNvGrpSpPr>
            <a:grpSpLocks/>
          </p:cNvGrpSpPr>
          <p:nvPr/>
        </p:nvGrpSpPr>
        <p:grpSpPr bwMode="auto">
          <a:xfrm>
            <a:off x="1524000" y="2971800"/>
            <a:ext cx="3048000" cy="620713"/>
            <a:chOff x="1524000" y="2971800"/>
            <a:chExt cx="3048000" cy="620965"/>
          </a:xfrm>
        </p:grpSpPr>
        <p:sp>
          <p:nvSpPr>
            <p:cNvPr id="49162" name="TextBox 5"/>
            <p:cNvSpPr txBox="1">
              <a:spLocks noChangeArrowheads="1"/>
            </p:cNvSpPr>
            <p:nvPr/>
          </p:nvSpPr>
          <p:spPr bwMode="auto">
            <a:xfrm>
              <a:off x="1524000" y="3048000"/>
              <a:ext cx="1828800" cy="544765"/>
            </a:xfrm>
            <a:prstGeom prst="rect">
              <a:avLst/>
            </a:prstGeom>
            <a:noFill/>
            <a:ln w="9525">
              <a:noFill/>
              <a:miter lim="800000"/>
              <a:headEnd/>
              <a:tailEnd/>
            </a:ln>
          </p:spPr>
          <p:txBody>
            <a:bodyPr>
              <a:spAutoFit/>
            </a:bodyPr>
            <a:lstStyle/>
            <a:p>
              <a:pPr algn="ctr"/>
              <a:r>
                <a:rPr lang="en-US" sz="1800" i="1">
                  <a:solidFill>
                    <a:srgbClr val="000000"/>
                  </a:solidFill>
                  <a:latin typeface="Arial" charset="0"/>
                  <a:cs typeface="Arial" charset="0"/>
                </a:rPr>
                <a:t>Ice returns with geoengineering</a:t>
              </a:r>
            </a:p>
          </p:txBody>
        </p:sp>
        <p:cxnSp>
          <p:nvCxnSpPr>
            <p:cNvPr id="10" name="Straight Arrow Connector 9"/>
            <p:cNvCxnSpPr>
              <a:cxnSpLocks noChangeShapeType="1"/>
            </p:cNvCxnSpPr>
            <p:nvPr/>
          </p:nvCxnSpPr>
          <p:spPr bwMode="auto">
            <a:xfrm flipV="1">
              <a:off x="3352800" y="2971800"/>
              <a:ext cx="1219200" cy="381155"/>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grpSp>
      <p:grpSp>
        <p:nvGrpSpPr>
          <p:cNvPr id="49158" name="Group 15"/>
          <p:cNvGrpSpPr>
            <a:grpSpLocks/>
          </p:cNvGrpSpPr>
          <p:nvPr/>
        </p:nvGrpSpPr>
        <p:grpSpPr bwMode="auto">
          <a:xfrm>
            <a:off x="1143000" y="4572000"/>
            <a:ext cx="3505200" cy="544513"/>
            <a:chOff x="1143000" y="4572000"/>
            <a:chExt cx="3505200" cy="544765"/>
          </a:xfrm>
        </p:grpSpPr>
        <p:sp>
          <p:nvSpPr>
            <p:cNvPr id="49160" name="TextBox 6"/>
            <p:cNvSpPr txBox="1">
              <a:spLocks noChangeArrowheads="1"/>
            </p:cNvSpPr>
            <p:nvPr/>
          </p:nvSpPr>
          <p:spPr bwMode="auto">
            <a:xfrm>
              <a:off x="1143000" y="4572000"/>
              <a:ext cx="2209800" cy="544765"/>
            </a:xfrm>
            <a:prstGeom prst="rect">
              <a:avLst/>
            </a:prstGeom>
            <a:noFill/>
            <a:ln w="9525">
              <a:noFill/>
              <a:miter lim="800000"/>
              <a:headEnd/>
              <a:tailEnd/>
            </a:ln>
          </p:spPr>
          <p:txBody>
            <a:bodyPr>
              <a:spAutoFit/>
            </a:bodyPr>
            <a:lstStyle/>
            <a:p>
              <a:pPr algn="ctr"/>
              <a:r>
                <a:rPr lang="en-US" sz="1800" i="1">
                  <a:solidFill>
                    <a:srgbClr val="000000"/>
                  </a:solidFill>
                  <a:latin typeface="Arial" charset="0"/>
                  <a:cs typeface="Arial" charset="0"/>
                </a:rPr>
                <a:t>It is possible to overdo the effect</a:t>
              </a:r>
            </a:p>
          </p:txBody>
        </p:sp>
        <p:cxnSp>
          <p:nvCxnSpPr>
            <p:cNvPr id="12" name="Straight Arrow Connector 11"/>
            <p:cNvCxnSpPr>
              <a:cxnSpLocks noChangeShapeType="1"/>
            </p:cNvCxnSpPr>
            <p:nvPr/>
          </p:nvCxnSpPr>
          <p:spPr bwMode="auto">
            <a:xfrm flipV="1">
              <a:off x="3200400" y="4648235"/>
              <a:ext cx="1447800" cy="152471"/>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grpSp>
      <p:sp>
        <p:nvSpPr>
          <p:cNvPr id="49159" name="TextBox 1"/>
          <p:cNvSpPr txBox="1">
            <a:spLocks noChangeArrowheads="1"/>
          </p:cNvSpPr>
          <p:nvPr/>
        </p:nvSpPr>
        <p:spPr bwMode="auto">
          <a:xfrm>
            <a:off x="436563" y="5557838"/>
            <a:ext cx="2990850" cy="461962"/>
          </a:xfrm>
          <a:prstGeom prst="rect">
            <a:avLst/>
          </a:prstGeom>
          <a:noFill/>
          <a:ln w="9525">
            <a:noFill/>
            <a:miter lim="800000"/>
            <a:headEnd/>
            <a:tailEnd/>
          </a:ln>
        </p:spPr>
        <p:txBody>
          <a:bodyPr>
            <a:spAutoFit/>
          </a:bodyPr>
          <a:lstStyle/>
          <a:p>
            <a:r>
              <a:rPr lang="en-US"/>
              <a:t>Rasch et al. (2009)</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Group 7"/>
          <p:cNvGrpSpPr>
            <a:grpSpLocks/>
          </p:cNvGrpSpPr>
          <p:nvPr/>
        </p:nvGrpSpPr>
        <p:grpSpPr bwMode="auto">
          <a:xfrm>
            <a:off x="0" y="0"/>
            <a:ext cx="7408863" cy="6305550"/>
            <a:chOff x="0" y="0"/>
            <a:chExt cx="4667" cy="3972"/>
          </a:xfrm>
        </p:grpSpPr>
        <p:pic>
          <p:nvPicPr>
            <p:cNvPr id="50181" name="Picture 4"/>
            <p:cNvPicPr>
              <a:picLocks noChangeAspect="1" noChangeArrowheads="1"/>
            </p:cNvPicPr>
            <p:nvPr/>
          </p:nvPicPr>
          <p:blipFill>
            <a:blip r:embed="rId3" cstate="print"/>
            <a:srcRect t="8014"/>
            <a:stretch>
              <a:fillRect/>
            </a:stretch>
          </p:blipFill>
          <p:spPr bwMode="auto">
            <a:xfrm>
              <a:off x="0" y="0"/>
              <a:ext cx="4667" cy="3972"/>
            </a:xfrm>
            <a:prstGeom prst="rect">
              <a:avLst/>
            </a:prstGeom>
            <a:noFill/>
            <a:ln w="38100">
              <a:noFill/>
              <a:miter lim="800000"/>
              <a:headEnd/>
              <a:tailEnd type="none" w="lg" len="lg"/>
            </a:ln>
          </p:spPr>
        </p:pic>
        <p:sp>
          <p:nvSpPr>
            <p:cNvPr id="50182" name="Rectangle 5"/>
            <p:cNvSpPr>
              <a:spLocks noChangeArrowheads="1"/>
            </p:cNvSpPr>
            <p:nvPr/>
          </p:nvSpPr>
          <p:spPr bwMode="auto">
            <a:xfrm>
              <a:off x="702" y="3263"/>
              <a:ext cx="2201" cy="234"/>
            </a:xfrm>
            <a:prstGeom prst="rect">
              <a:avLst/>
            </a:prstGeom>
            <a:solidFill>
              <a:schemeClr val="bg1"/>
            </a:solidFill>
            <a:ln w="38100">
              <a:noFill/>
              <a:miter lim="800000"/>
              <a:headEnd/>
              <a:tailEnd type="none" w="lg" len="lg"/>
            </a:ln>
          </p:spPr>
          <p:txBody>
            <a:bodyPr wrap="none" anchor="ctr"/>
            <a:lstStyle/>
            <a:p>
              <a:endParaRPr lang="en-US"/>
            </a:p>
          </p:txBody>
        </p:sp>
      </p:grpSp>
      <p:sp>
        <p:nvSpPr>
          <p:cNvPr id="50179" name="Text Box 6"/>
          <p:cNvSpPr txBox="1">
            <a:spLocks noChangeArrowheads="1"/>
          </p:cNvSpPr>
          <p:nvPr/>
        </p:nvSpPr>
        <p:spPr bwMode="auto">
          <a:xfrm>
            <a:off x="7343775" y="150813"/>
            <a:ext cx="1800225" cy="3938587"/>
          </a:xfrm>
          <a:prstGeom prst="rect">
            <a:avLst/>
          </a:prstGeom>
          <a:noFill/>
          <a:ln w="38100">
            <a:noFill/>
            <a:miter lim="800000"/>
            <a:headEnd/>
            <a:tailEnd type="none" w="lg" len="lg"/>
          </a:ln>
        </p:spPr>
        <p:txBody>
          <a:bodyPr>
            <a:spAutoFit/>
          </a:bodyPr>
          <a:lstStyle/>
          <a:p>
            <a:pPr algn="ctr">
              <a:spcBef>
                <a:spcPct val="50000"/>
              </a:spcBef>
            </a:pPr>
            <a:r>
              <a:rPr lang="en-US" sz="1800"/>
              <a:t>Precipitation change for geoengineering with brighter marine stratocumulus clouds.</a:t>
            </a:r>
          </a:p>
          <a:p>
            <a:pPr algn="ctr">
              <a:spcBef>
                <a:spcPct val="50000"/>
              </a:spcBef>
            </a:pPr>
            <a:r>
              <a:rPr lang="en-US" sz="1800"/>
              <a:t>Damage to Amazon would not be reversible.</a:t>
            </a:r>
          </a:p>
          <a:p>
            <a:pPr algn="ctr">
              <a:spcBef>
                <a:spcPct val="50000"/>
              </a:spcBef>
            </a:pPr>
            <a:r>
              <a:rPr lang="en-US" sz="1800"/>
              <a:t>(Jones et al., 2009)</a:t>
            </a:r>
          </a:p>
        </p:txBody>
      </p:sp>
      <p:sp>
        <p:nvSpPr>
          <p:cNvPr id="50180" name="Text Box 8"/>
          <p:cNvSpPr txBox="1">
            <a:spLocks noChangeArrowheads="1"/>
          </p:cNvSpPr>
          <p:nvPr/>
        </p:nvSpPr>
        <p:spPr bwMode="auto">
          <a:xfrm>
            <a:off x="1773238" y="6308725"/>
            <a:ext cx="4327525" cy="549275"/>
          </a:xfrm>
          <a:prstGeom prst="rect">
            <a:avLst/>
          </a:prstGeom>
          <a:noFill/>
          <a:ln w="38100">
            <a:noFill/>
            <a:miter lim="800000"/>
            <a:headEnd/>
            <a:tailEnd type="none" w="lg" len="lg"/>
          </a:ln>
        </p:spPr>
        <p:txBody>
          <a:bodyPr>
            <a:spAutoFit/>
          </a:bodyPr>
          <a:lstStyle/>
          <a:p>
            <a:pPr>
              <a:spcBef>
                <a:spcPct val="50000"/>
              </a:spcBef>
            </a:pPr>
            <a:r>
              <a:rPr lang="en-US" sz="1000">
                <a:solidFill>
                  <a:schemeClr val="bg1"/>
                </a:solidFill>
              </a:rPr>
              <a:t>Jones, Andy, Jim Haywood, and Olivier Boucher (2009), Climate impacts of geoengineering marine stratocumulus clouds, </a:t>
            </a:r>
            <a:r>
              <a:rPr lang="en-US" sz="1000" i="1">
                <a:solidFill>
                  <a:schemeClr val="bg1"/>
                </a:solidFill>
              </a:rPr>
              <a:t>J. Geophys. Res.</a:t>
            </a:r>
            <a:r>
              <a:rPr lang="en-US" sz="1000">
                <a:solidFill>
                  <a:schemeClr val="bg1"/>
                </a:solidFill>
              </a:rPr>
              <a:t>, </a:t>
            </a:r>
            <a:r>
              <a:rPr lang="en-US" sz="1000" b="1">
                <a:solidFill>
                  <a:schemeClr val="bg1"/>
                </a:solidFill>
              </a:rPr>
              <a:t>114</a:t>
            </a:r>
            <a:r>
              <a:rPr lang="en-US" sz="1000">
                <a:solidFill>
                  <a:schemeClr val="bg1"/>
                </a:solidFill>
              </a:rPr>
              <a:t>, D10106, doi:10.1029/2008JD011450.</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Title 1"/>
          <p:cNvSpPr>
            <a:spLocks noGrp="1"/>
          </p:cNvSpPr>
          <p:nvPr>
            <p:ph type="title"/>
          </p:nvPr>
        </p:nvSpPr>
        <p:spPr>
          <a:xfrm>
            <a:off x="0" y="0"/>
            <a:ext cx="9144000" cy="987425"/>
          </a:xfrm>
        </p:spPr>
        <p:txBody>
          <a:bodyPr/>
          <a:lstStyle/>
          <a:p>
            <a:pPr algn="ctr"/>
            <a:r>
              <a:rPr lang="en-US" sz="2400" smtClean="0">
                <a:ea typeface="ＭＳ Ｐゴシック" pitchFamily="34" charset="-128"/>
              </a:rPr>
              <a:t>SRM will not operate </a:t>
            </a:r>
            <a:r>
              <a:rPr lang="ja-JP" altLang="en-US" sz="2400" smtClean="0">
                <a:ea typeface="ＭＳ Ｐゴシック" pitchFamily="34" charset="-128"/>
              </a:rPr>
              <a:t>“</a:t>
            </a:r>
            <a:r>
              <a:rPr lang="en-US" altLang="ja-JP" sz="2400" smtClean="0">
                <a:ea typeface="ＭＳ Ｐゴシック" pitchFamily="34" charset="-128"/>
              </a:rPr>
              <a:t>uniformly</a:t>
            </a:r>
            <a:r>
              <a:rPr lang="ja-JP" altLang="en-US" sz="2400" smtClean="0">
                <a:ea typeface="ＭＳ Ｐゴシック" pitchFamily="34" charset="-128"/>
              </a:rPr>
              <a:t>”</a:t>
            </a:r>
            <a:r>
              <a:rPr lang="en-US" altLang="ja-JP" sz="2400" smtClean="0">
                <a:ea typeface="ＭＳ Ｐゴシック" pitchFamily="34" charset="-128"/>
              </a:rPr>
              <a:t/>
            </a:r>
            <a:br>
              <a:rPr lang="en-US" altLang="ja-JP" sz="2400" smtClean="0">
                <a:ea typeface="ＭＳ Ｐゴシック" pitchFamily="34" charset="-128"/>
              </a:rPr>
            </a:br>
            <a:r>
              <a:rPr lang="en-US" altLang="ja-JP" sz="2400" smtClean="0">
                <a:ea typeface="ＭＳ Ｐゴシック" pitchFamily="34" charset="-128"/>
              </a:rPr>
              <a:t>(even for global averages)  (Rasch et al., 2009)</a:t>
            </a:r>
            <a:endParaRPr lang="en-US" sz="2400" smtClean="0">
              <a:ea typeface="ＭＳ Ｐゴシック" pitchFamily="34" charset="-128"/>
            </a:endParaRPr>
          </a:p>
        </p:txBody>
      </p:sp>
      <p:sp>
        <p:nvSpPr>
          <p:cNvPr id="51203" name="Content Placeholder 2"/>
          <p:cNvSpPr>
            <a:spLocks noGrp="1"/>
          </p:cNvSpPr>
          <p:nvPr>
            <p:ph idx="1"/>
          </p:nvPr>
        </p:nvSpPr>
        <p:spPr/>
        <p:txBody>
          <a:bodyPr/>
          <a:lstStyle/>
          <a:p>
            <a:endParaRPr lang="de-DE" smtClean="0">
              <a:latin typeface="Arial" charset="0"/>
              <a:ea typeface="ＭＳ Ｐゴシック" pitchFamily="34" charset="-128"/>
            </a:endParaRPr>
          </a:p>
        </p:txBody>
      </p:sp>
      <p:grpSp>
        <p:nvGrpSpPr>
          <p:cNvPr id="51204" name="Group 6"/>
          <p:cNvGrpSpPr>
            <a:grpSpLocks/>
          </p:cNvGrpSpPr>
          <p:nvPr/>
        </p:nvGrpSpPr>
        <p:grpSpPr bwMode="auto">
          <a:xfrm>
            <a:off x="0" y="1066800"/>
            <a:ext cx="8750300" cy="5575300"/>
            <a:chOff x="0" y="685800"/>
            <a:chExt cx="8750300" cy="5575300"/>
          </a:xfrm>
        </p:grpSpPr>
        <p:pic>
          <p:nvPicPr>
            <p:cNvPr id="51211" name="Picture 4"/>
            <p:cNvPicPr>
              <a:picLocks noChangeAspect="1"/>
            </p:cNvPicPr>
            <p:nvPr/>
          </p:nvPicPr>
          <p:blipFill>
            <a:blip r:embed="rId3" cstate="print"/>
            <a:srcRect/>
            <a:stretch>
              <a:fillRect/>
            </a:stretch>
          </p:blipFill>
          <p:spPr bwMode="auto">
            <a:xfrm>
              <a:off x="0" y="685800"/>
              <a:ext cx="8750300" cy="5168900"/>
            </a:xfrm>
            <a:prstGeom prst="rect">
              <a:avLst/>
            </a:prstGeom>
            <a:noFill/>
            <a:ln w="9525">
              <a:noFill/>
              <a:miter lim="800000"/>
              <a:headEnd/>
              <a:tailEnd/>
            </a:ln>
          </p:spPr>
        </p:pic>
        <p:pic>
          <p:nvPicPr>
            <p:cNvPr id="51212" name="Picture 5"/>
            <p:cNvPicPr>
              <a:picLocks noChangeAspect="1"/>
            </p:cNvPicPr>
            <p:nvPr/>
          </p:nvPicPr>
          <p:blipFill>
            <a:blip r:embed="rId4" cstate="print"/>
            <a:srcRect/>
            <a:stretch>
              <a:fillRect/>
            </a:stretch>
          </p:blipFill>
          <p:spPr bwMode="auto">
            <a:xfrm>
              <a:off x="838200" y="5791200"/>
              <a:ext cx="7683500" cy="469900"/>
            </a:xfrm>
            <a:prstGeom prst="rect">
              <a:avLst/>
            </a:prstGeom>
            <a:noFill/>
            <a:ln w="9525">
              <a:noFill/>
              <a:miter lim="800000"/>
              <a:headEnd/>
              <a:tailEnd/>
            </a:ln>
          </p:spPr>
        </p:pic>
      </p:grpSp>
      <p:sp>
        <p:nvSpPr>
          <p:cNvPr id="66565" name="TextBox 6"/>
          <p:cNvSpPr txBox="1">
            <a:spLocks noChangeArrowheads="1"/>
          </p:cNvSpPr>
          <p:nvPr/>
        </p:nvSpPr>
        <p:spPr bwMode="auto">
          <a:xfrm>
            <a:off x="5846763" y="6419850"/>
            <a:ext cx="3368675" cy="369888"/>
          </a:xfrm>
          <a:prstGeom prst="rect">
            <a:avLst/>
          </a:prstGeom>
          <a:solidFill>
            <a:schemeClr val="bg1"/>
          </a:solidFill>
          <a:ln>
            <a:noFill/>
          </a:ln>
          <a:extLst/>
        </p:spPr>
        <p:txBody>
          <a:bodyPr wrap="none">
            <a:spAutoFit/>
          </a:bodyPr>
          <a:lstStyle/>
          <a:p>
            <a:pPr>
              <a:defRPr/>
            </a:pPr>
            <a:r>
              <a:rPr lang="en-US" altLang="ja-JP" sz="1800" dirty="0"/>
              <a:t>(</a:t>
            </a:r>
            <a:r>
              <a:rPr lang="en-US" altLang="ja-JP" sz="1800" dirty="0">
                <a:latin typeface="+mn-lt"/>
              </a:rPr>
              <a:t>“Amount” </a:t>
            </a:r>
            <a:r>
              <a:rPr lang="en-US" altLang="ja-JP" sz="1800" dirty="0"/>
              <a:t>of Geoengineering)</a:t>
            </a:r>
            <a:endParaRPr lang="en-US" sz="1800" dirty="0"/>
          </a:p>
        </p:txBody>
      </p:sp>
      <p:sp>
        <p:nvSpPr>
          <p:cNvPr id="8" name="TextBox 7"/>
          <p:cNvSpPr txBox="1"/>
          <p:nvPr/>
        </p:nvSpPr>
        <p:spPr>
          <a:xfrm>
            <a:off x="0" y="1631741"/>
            <a:ext cx="430887" cy="4752095"/>
          </a:xfrm>
          <a:prstGeom prst="rect">
            <a:avLst/>
          </a:prstGeom>
          <a:solidFill>
            <a:schemeClr val="bg1"/>
          </a:solidFill>
        </p:spPr>
        <p:txBody>
          <a:bodyPr vert="vert270" wrap="none">
            <a:spAutoFit/>
          </a:bodyPr>
          <a:lstStyle/>
          <a:p>
            <a:pPr>
              <a:defRPr/>
            </a:pPr>
            <a:r>
              <a:rPr lang="en-US" sz="1600" dirty="0">
                <a:latin typeface="Comic Sans MS" charset="0"/>
                <a:ea typeface="ＭＳ Ｐゴシック" charset="-128"/>
                <a:cs typeface="ＭＳ Ｐゴシック" charset="-128"/>
              </a:rPr>
              <a:t>Difference compared to Present Day and  2xCO</a:t>
            </a:r>
            <a:r>
              <a:rPr lang="en-US" sz="1600" baseline="-25000" dirty="0">
                <a:latin typeface="Comic Sans MS" charset="0"/>
                <a:ea typeface="ＭＳ Ｐゴシック" charset="-128"/>
                <a:cs typeface="ＭＳ Ｐゴシック" charset="-128"/>
              </a:rPr>
              <a:t>2</a:t>
            </a:r>
          </a:p>
        </p:txBody>
      </p:sp>
      <p:sp>
        <p:nvSpPr>
          <p:cNvPr id="304134" name="TextBox 8"/>
          <p:cNvSpPr txBox="1">
            <a:spLocks noChangeArrowheads="1"/>
          </p:cNvSpPr>
          <p:nvPr/>
        </p:nvSpPr>
        <p:spPr bwMode="auto">
          <a:xfrm>
            <a:off x="6591300" y="3457575"/>
            <a:ext cx="2308225" cy="646113"/>
          </a:xfrm>
          <a:prstGeom prst="rect">
            <a:avLst/>
          </a:prstGeom>
          <a:solidFill>
            <a:schemeClr val="bg1"/>
          </a:solidFill>
          <a:ln w="25400">
            <a:solidFill>
              <a:srgbClr val="0000FF"/>
            </a:solidFill>
            <a:miter lim="800000"/>
            <a:headEnd/>
            <a:tailEnd/>
          </a:ln>
        </p:spPr>
        <p:txBody>
          <a:bodyPr wrap="none">
            <a:spAutoFit/>
          </a:bodyPr>
          <a:lstStyle/>
          <a:p>
            <a:pPr>
              <a:defRPr/>
            </a:pPr>
            <a:r>
              <a:rPr lang="en-US" sz="1800" dirty="0">
                <a:latin typeface="+mn-lt"/>
              </a:rPr>
              <a:t>Global Average Like</a:t>
            </a:r>
            <a:br>
              <a:rPr lang="en-US" sz="1800" dirty="0">
                <a:latin typeface="+mn-lt"/>
              </a:rPr>
            </a:br>
            <a:r>
              <a:rPr lang="en-US" sz="1800" dirty="0">
                <a:latin typeface="+mn-lt"/>
              </a:rPr>
              <a:t> the Present Day</a:t>
            </a:r>
          </a:p>
        </p:txBody>
      </p:sp>
      <p:sp>
        <p:nvSpPr>
          <p:cNvPr id="304135" name="TextBox 9"/>
          <p:cNvSpPr txBox="1">
            <a:spLocks noChangeArrowheads="1"/>
          </p:cNvSpPr>
          <p:nvPr/>
        </p:nvSpPr>
        <p:spPr bwMode="auto">
          <a:xfrm>
            <a:off x="3081338" y="1195388"/>
            <a:ext cx="3073400" cy="369887"/>
          </a:xfrm>
          <a:prstGeom prst="rect">
            <a:avLst/>
          </a:prstGeom>
          <a:solidFill>
            <a:schemeClr val="bg1"/>
          </a:solidFill>
          <a:ln w="25400">
            <a:solidFill>
              <a:srgbClr val="0000FF"/>
            </a:solidFill>
            <a:miter lim="800000"/>
            <a:headEnd/>
            <a:tailEnd/>
          </a:ln>
        </p:spPr>
        <p:txBody>
          <a:bodyPr wrap="none">
            <a:spAutoFit/>
          </a:bodyPr>
          <a:lstStyle/>
          <a:p>
            <a:pPr>
              <a:defRPr/>
            </a:pPr>
            <a:r>
              <a:rPr lang="en-US" sz="1800" dirty="0">
                <a:latin typeface="+mn-lt"/>
              </a:rPr>
              <a:t>Global Average Like 2xCO</a:t>
            </a:r>
            <a:r>
              <a:rPr lang="en-US" sz="1800" baseline="-25000" dirty="0">
                <a:latin typeface="+mn-lt"/>
              </a:rPr>
              <a:t>2</a:t>
            </a:r>
          </a:p>
        </p:txBody>
      </p:sp>
      <p:cxnSp>
        <p:nvCxnSpPr>
          <p:cNvPr id="51209" name="Straight Arrow Connector 3"/>
          <p:cNvCxnSpPr>
            <a:cxnSpLocks noChangeShapeType="1"/>
          </p:cNvCxnSpPr>
          <p:nvPr/>
        </p:nvCxnSpPr>
        <p:spPr bwMode="auto">
          <a:xfrm flipH="1">
            <a:off x="2486025" y="1338263"/>
            <a:ext cx="585788" cy="0"/>
          </a:xfrm>
          <a:prstGeom prst="straightConnector1">
            <a:avLst/>
          </a:prstGeom>
          <a:noFill/>
          <a:ln w="44450">
            <a:solidFill>
              <a:schemeClr val="hlink"/>
            </a:solidFill>
            <a:round/>
            <a:headEnd/>
            <a:tailEnd type="arrow" w="med" len="med"/>
          </a:ln>
        </p:spPr>
      </p:cxnSp>
      <p:cxnSp>
        <p:nvCxnSpPr>
          <p:cNvPr id="51210" name="Straight Arrow Connector 15"/>
          <p:cNvCxnSpPr>
            <a:cxnSpLocks noChangeShapeType="1"/>
          </p:cNvCxnSpPr>
          <p:nvPr/>
        </p:nvCxnSpPr>
        <p:spPr bwMode="auto">
          <a:xfrm flipH="1">
            <a:off x="6010275" y="3784600"/>
            <a:ext cx="587375" cy="0"/>
          </a:xfrm>
          <a:prstGeom prst="straightConnector1">
            <a:avLst/>
          </a:prstGeom>
          <a:noFill/>
          <a:ln w="44450">
            <a:solidFill>
              <a:schemeClr val="hlink"/>
            </a:solidFill>
            <a:round/>
            <a:headEnd/>
            <a:tailEnd type="arrow" w="med" len="med"/>
          </a:ln>
        </p:spPr>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Box 1"/>
          <p:cNvSpPr txBox="1">
            <a:spLocks noChangeArrowheads="1"/>
          </p:cNvSpPr>
          <p:nvPr/>
        </p:nvSpPr>
        <p:spPr bwMode="auto">
          <a:xfrm>
            <a:off x="601663" y="0"/>
            <a:ext cx="7896225" cy="523875"/>
          </a:xfrm>
          <a:prstGeom prst="rect">
            <a:avLst/>
          </a:prstGeom>
          <a:noFill/>
          <a:ln w="9525">
            <a:noFill/>
            <a:miter lim="800000"/>
            <a:headEnd/>
            <a:tailEnd/>
          </a:ln>
        </p:spPr>
        <p:txBody>
          <a:bodyPr>
            <a:spAutoFit/>
          </a:bodyPr>
          <a:lstStyle/>
          <a:p>
            <a:pPr algn="ctr"/>
            <a:r>
              <a:rPr lang="en-US" sz="2800" b="1"/>
              <a:t>Making the surface brighter?</a:t>
            </a:r>
          </a:p>
        </p:txBody>
      </p:sp>
      <p:grpSp>
        <p:nvGrpSpPr>
          <p:cNvPr id="2" name="Group 5"/>
          <p:cNvGrpSpPr>
            <a:grpSpLocks/>
          </p:cNvGrpSpPr>
          <p:nvPr/>
        </p:nvGrpSpPr>
        <p:grpSpPr bwMode="auto">
          <a:xfrm>
            <a:off x="153988" y="508000"/>
            <a:ext cx="8845550" cy="2162175"/>
            <a:chOff x="125413" y="885372"/>
            <a:chExt cx="8844416" cy="2162627"/>
          </a:xfrm>
        </p:grpSpPr>
        <p:pic>
          <p:nvPicPr>
            <p:cNvPr id="52235" name="Picture 13" descr="WhiteRoofs.tiff"/>
            <p:cNvPicPr>
              <a:picLocks noChangeAspect="1"/>
            </p:cNvPicPr>
            <p:nvPr/>
          </p:nvPicPr>
          <p:blipFill>
            <a:blip r:embed="rId3" cstate="print"/>
            <a:srcRect t="20000"/>
            <a:stretch>
              <a:fillRect/>
            </a:stretch>
          </p:blipFill>
          <p:spPr bwMode="auto">
            <a:xfrm>
              <a:off x="125413" y="891721"/>
              <a:ext cx="4044950" cy="1765300"/>
            </a:xfrm>
            <a:prstGeom prst="rect">
              <a:avLst/>
            </a:prstGeom>
            <a:noFill/>
            <a:ln w="9525">
              <a:noFill/>
              <a:miter lim="800000"/>
              <a:headEnd/>
              <a:tailEnd/>
            </a:ln>
          </p:spPr>
        </p:pic>
        <p:sp>
          <p:nvSpPr>
            <p:cNvPr id="52236" name="Rectangle 6"/>
            <p:cNvSpPr>
              <a:spLocks noChangeArrowheads="1"/>
            </p:cNvSpPr>
            <p:nvPr/>
          </p:nvSpPr>
          <p:spPr bwMode="auto">
            <a:xfrm>
              <a:off x="362858" y="2690812"/>
              <a:ext cx="3577771" cy="357187"/>
            </a:xfrm>
            <a:prstGeom prst="rect">
              <a:avLst/>
            </a:prstGeom>
            <a:noFill/>
            <a:ln w="12700">
              <a:noFill/>
              <a:miter lim="800000"/>
              <a:headEnd/>
              <a:tailEnd/>
            </a:ln>
          </p:spPr>
          <p:txBody>
            <a:bodyPr lIns="90487" tIns="44450" rIns="90487" bIns="44450"/>
            <a:lstStyle/>
            <a:p>
              <a:pPr eaLnBrk="0" hangingPunct="0"/>
              <a:r>
                <a:rPr lang="en-US" sz="1200"/>
                <a:t>http://www.treehugger.com/white-roof.jpg</a:t>
              </a:r>
            </a:p>
          </p:txBody>
        </p:sp>
        <p:sp>
          <p:nvSpPr>
            <p:cNvPr id="5" name="TextBox 4"/>
            <p:cNvSpPr txBox="1"/>
            <p:nvPr/>
          </p:nvSpPr>
          <p:spPr>
            <a:xfrm>
              <a:off x="4433336" y="885372"/>
              <a:ext cx="4536493" cy="1816480"/>
            </a:xfrm>
            <a:prstGeom prst="rect">
              <a:avLst/>
            </a:prstGeom>
            <a:noFill/>
          </p:spPr>
          <p:txBody>
            <a:bodyPr>
              <a:spAutoFit/>
            </a:bodyPr>
            <a:lstStyle/>
            <a:p>
              <a:pPr>
                <a:spcAft>
                  <a:spcPts val="1200"/>
                </a:spcAft>
                <a:defRPr/>
              </a:pPr>
              <a:r>
                <a:rPr lang="en-US" dirty="0" err="1">
                  <a:ea typeface="+mn-ea"/>
                </a:rPr>
                <a:t>Oleson</a:t>
              </a:r>
              <a:r>
                <a:rPr lang="en-US" dirty="0">
                  <a:ea typeface="+mn-ea"/>
                </a:rPr>
                <a:t> et al. (2010) found minimal global impacts of urban white roofs.</a:t>
              </a:r>
            </a:p>
            <a:p>
              <a:pPr marL="231775" indent="-231775">
                <a:spcAft>
                  <a:spcPts val="600"/>
                </a:spcAft>
                <a:defRPr/>
              </a:pPr>
              <a:r>
                <a:rPr lang="en-US" sz="1000" dirty="0" err="1">
                  <a:ea typeface="+mn-ea"/>
                </a:rPr>
                <a:t>Oleson</a:t>
              </a:r>
              <a:r>
                <a:rPr lang="en-US" sz="1000" dirty="0">
                  <a:ea typeface="+mn-ea"/>
                </a:rPr>
                <a:t>, K., G. </a:t>
              </a:r>
              <a:r>
                <a:rPr lang="en-US" sz="1000" dirty="0" err="1">
                  <a:ea typeface="+mn-ea"/>
                </a:rPr>
                <a:t>Bonan</a:t>
              </a:r>
              <a:r>
                <a:rPr lang="en-US" sz="1000" dirty="0">
                  <a:ea typeface="+mn-ea"/>
                </a:rPr>
                <a:t>, and J. </a:t>
              </a:r>
              <a:r>
                <a:rPr lang="en-US" sz="1000" dirty="0" err="1">
                  <a:ea typeface="+mn-ea"/>
                </a:rPr>
                <a:t>Feddema</a:t>
              </a:r>
              <a:r>
                <a:rPr lang="en-US" sz="1000" dirty="0">
                  <a:ea typeface="+mn-ea"/>
                </a:rPr>
                <a:t>, 2010:  Effects of white roofs on urban temperature in a global climate model, </a:t>
              </a:r>
              <a:r>
                <a:rPr lang="en-US" sz="1000" i="1" dirty="0">
                  <a:ea typeface="+mn-ea"/>
                </a:rPr>
                <a:t>Geophys. Res. Lett</a:t>
              </a:r>
              <a:r>
                <a:rPr lang="en-US" sz="1000" dirty="0">
                  <a:ea typeface="+mn-ea"/>
                </a:rPr>
                <a:t>., </a:t>
              </a:r>
              <a:r>
                <a:rPr lang="en-US" sz="1000" b="1" dirty="0">
                  <a:ea typeface="+mn-ea"/>
                </a:rPr>
                <a:t>37</a:t>
              </a:r>
              <a:r>
                <a:rPr lang="en-US" sz="1000" dirty="0">
                  <a:ea typeface="+mn-ea"/>
                </a:rPr>
                <a:t>, L03701, doi:10.1029/2009GL042194.</a:t>
              </a:r>
            </a:p>
          </p:txBody>
        </p:sp>
      </p:grpSp>
      <p:grpSp>
        <p:nvGrpSpPr>
          <p:cNvPr id="3" name="Group 10"/>
          <p:cNvGrpSpPr>
            <a:grpSpLocks/>
          </p:cNvGrpSpPr>
          <p:nvPr/>
        </p:nvGrpSpPr>
        <p:grpSpPr bwMode="auto">
          <a:xfrm>
            <a:off x="0" y="4519613"/>
            <a:ext cx="9144000" cy="2338387"/>
            <a:chOff x="0" y="4518898"/>
            <a:chExt cx="9144688" cy="2339817"/>
          </a:xfrm>
        </p:grpSpPr>
        <p:pic>
          <p:nvPicPr>
            <p:cNvPr id="52232" name="Picture 2"/>
            <p:cNvPicPr>
              <a:picLocks noChangeAspect="1" noChangeArrowheads="1"/>
            </p:cNvPicPr>
            <p:nvPr/>
          </p:nvPicPr>
          <p:blipFill>
            <a:blip r:embed="rId4" cstate="print"/>
            <a:srcRect/>
            <a:stretch>
              <a:fillRect/>
            </a:stretch>
          </p:blipFill>
          <p:spPr bwMode="auto">
            <a:xfrm>
              <a:off x="0" y="4678589"/>
              <a:ext cx="4284455" cy="1942410"/>
            </a:xfrm>
            <a:prstGeom prst="rect">
              <a:avLst/>
            </a:prstGeom>
            <a:noFill/>
            <a:ln w="38100">
              <a:noFill/>
              <a:miter lim="800000"/>
              <a:headEnd/>
              <a:tailEnd type="none" w="lg" len="lg"/>
            </a:ln>
          </p:spPr>
        </p:pic>
        <p:sp>
          <p:nvSpPr>
            <p:cNvPr id="9" name="TextBox 8"/>
            <p:cNvSpPr txBox="1"/>
            <p:nvPr/>
          </p:nvSpPr>
          <p:spPr>
            <a:xfrm>
              <a:off x="4343727" y="4518898"/>
              <a:ext cx="4800961" cy="2339817"/>
            </a:xfrm>
            <a:prstGeom prst="rect">
              <a:avLst/>
            </a:prstGeom>
            <a:solidFill>
              <a:srgbClr val="99CCFF"/>
            </a:solidFill>
          </p:spPr>
          <p:txBody>
            <a:bodyPr>
              <a:spAutoFit/>
            </a:bodyPr>
            <a:lstStyle/>
            <a:p>
              <a:pPr>
                <a:spcAft>
                  <a:spcPts val="1200"/>
                </a:spcAft>
                <a:defRPr/>
              </a:pPr>
              <a:r>
                <a:rPr lang="en-US" dirty="0">
                  <a:ea typeface="+mn-ea"/>
                </a:rPr>
                <a:t>Seitz (2011) proposed bubbles to brighten the ocean, but Robock (2011) found many issues with proposal.</a:t>
              </a:r>
            </a:p>
            <a:p>
              <a:pPr marL="231775" indent="-231775">
                <a:defRPr/>
              </a:pPr>
              <a:r>
                <a:rPr lang="en-US" sz="1000" dirty="0">
                  <a:ea typeface="+mn-ea"/>
                </a:rPr>
                <a:t>Seitz, R., 2011:  Bright water: hydrosols, water conservation and climate change. </a:t>
              </a:r>
              <a:r>
                <a:rPr lang="en-US" sz="1000" i="1" dirty="0">
                  <a:ea typeface="+mn-ea"/>
                </a:rPr>
                <a:t>Climatic Change</a:t>
              </a:r>
              <a:r>
                <a:rPr lang="en-US" sz="1000" dirty="0">
                  <a:ea typeface="+mn-ea"/>
                </a:rPr>
                <a:t>, </a:t>
              </a:r>
              <a:r>
                <a:rPr lang="en-US" sz="1000" b="1" dirty="0"/>
                <a:t>105</a:t>
              </a:r>
              <a:r>
                <a:rPr lang="en-US" sz="1000" dirty="0"/>
                <a:t>, 365-381, </a:t>
              </a:r>
              <a:r>
                <a:rPr lang="en-US" sz="1000" dirty="0">
                  <a:ea typeface="+mn-ea"/>
                </a:rPr>
                <a:t>doi:10.1007/s10584-010-9965-8.</a:t>
              </a:r>
            </a:p>
            <a:p>
              <a:pPr marL="231775" indent="-231775">
                <a:defRPr/>
              </a:pPr>
              <a:r>
                <a:rPr lang="en-US" sz="1000" dirty="0"/>
                <a:t>Robock, Alan, 2011:  Bubble, bubble, toil and trouble. An editorial comment.  </a:t>
              </a:r>
              <a:r>
                <a:rPr lang="en-US" sz="1000" i="1" dirty="0"/>
                <a:t>Climatic Change</a:t>
              </a:r>
              <a:r>
                <a:rPr lang="en-US" sz="1000" dirty="0"/>
                <a:t>, </a:t>
              </a:r>
              <a:r>
                <a:rPr lang="en-US" sz="1000" b="1" dirty="0"/>
                <a:t>105</a:t>
              </a:r>
              <a:r>
                <a:rPr lang="en-US" sz="1000" dirty="0"/>
                <a:t>, 383-385, doi:10.1007/s10584-010-0017-1</a:t>
              </a:r>
              <a:r>
                <a:rPr lang="en-US" sz="1000" dirty="0">
                  <a:ea typeface="+mn-ea"/>
                </a:rPr>
                <a:t>.</a:t>
              </a:r>
            </a:p>
          </p:txBody>
        </p:sp>
        <p:sp>
          <p:nvSpPr>
            <p:cNvPr id="52234" name="TextBox 9"/>
            <p:cNvSpPr txBox="1">
              <a:spLocks noChangeArrowheads="1"/>
            </p:cNvSpPr>
            <p:nvPr/>
          </p:nvSpPr>
          <p:spPr bwMode="auto">
            <a:xfrm>
              <a:off x="2953658" y="6241142"/>
              <a:ext cx="1295547" cy="246221"/>
            </a:xfrm>
            <a:prstGeom prst="rect">
              <a:avLst/>
            </a:prstGeom>
            <a:noFill/>
            <a:ln w="9525">
              <a:noFill/>
              <a:miter lim="800000"/>
              <a:headEnd/>
              <a:tailEnd/>
            </a:ln>
          </p:spPr>
          <p:txBody>
            <a:bodyPr wrap="none">
              <a:spAutoFit/>
            </a:bodyPr>
            <a:lstStyle/>
            <a:p>
              <a:r>
                <a:rPr lang="en-US" sz="1000"/>
                <a:t>Seitz (2011), Fig. 1</a:t>
              </a:r>
            </a:p>
          </p:txBody>
        </p:sp>
      </p:grpSp>
      <p:grpSp>
        <p:nvGrpSpPr>
          <p:cNvPr id="4" name="Group 12"/>
          <p:cNvGrpSpPr>
            <a:grpSpLocks/>
          </p:cNvGrpSpPr>
          <p:nvPr/>
        </p:nvGrpSpPr>
        <p:grpSpPr bwMode="auto">
          <a:xfrm>
            <a:off x="174625" y="2446338"/>
            <a:ext cx="8621713" cy="1989137"/>
            <a:chOff x="174171" y="2445656"/>
            <a:chExt cx="8621487" cy="1990495"/>
          </a:xfrm>
        </p:grpSpPr>
        <p:sp>
          <p:nvSpPr>
            <p:cNvPr id="52230" name="TextBox 6"/>
            <p:cNvSpPr txBox="1">
              <a:spLocks noChangeArrowheads="1"/>
            </p:cNvSpPr>
            <p:nvPr/>
          </p:nvSpPr>
          <p:spPr bwMode="auto">
            <a:xfrm>
              <a:off x="4477771" y="2445656"/>
              <a:ext cx="4317887" cy="1969844"/>
            </a:xfrm>
            <a:prstGeom prst="rect">
              <a:avLst/>
            </a:prstGeom>
            <a:noFill/>
            <a:ln w="9525">
              <a:noFill/>
              <a:miter lim="800000"/>
              <a:headEnd/>
              <a:tailEnd/>
            </a:ln>
          </p:spPr>
          <p:txBody>
            <a:bodyPr>
              <a:spAutoFit/>
            </a:bodyPr>
            <a:lstStyle/>
            <a:p>
              <a:pPr>
                <a:spcAft>
                  <a:spcPts val="1200"/>
                </a:spcAft>
              </a:pPr>
              <a:r>
                <a:rPr lang="en-US"/>
                <a:t>Doughty et al. (2011) found leaf brightening would have minimal effect.</a:t>
              </a:r>
            </a:p>
            <a:p>
              <a:r>
                <a:rPr lang="en-US" sz="1000"/>
                <a:t>Doughty, C. E., C.B. Field, and A. M. S. McMillan,</a:t>
              </a:r>
              <a:r>
                <a:rPr lang="en-US" sz="1000" b="1"/>
                <a:t> </a:t>
              </a:r>
              <a:r>
                <a:rPr lang="en-US" sz="1000"/>
                <a:t>2011:  Can crop albedo be increased through the modification of leaf trichomes, and could this cool regional climate?  </a:t>
              </a:r>
              <a:r>
                <a:rPr lang="en-US" sz="1000" i="1"/>
                <a:t>Climatic Change</a:t>
              </a:r>
              <a:r>
                <a:rPr lang="en-US" sz="1000"/>
                <a:t>, </a:t>
              </a:r>
              <a:r>
                <a:rPr lang="en-US" sz="1000" b="1"/>
                <a:t>104</a:t>
              </a:r>
              <a:r>
                <a:rPr lang="en-US" sz="1000"/>
                <a:t>, 379–387,  doi:10.1007/s10584-010-9936-0</a:t>
              </a:r>
            </a:p>
          </p:txBody>
        </p:sp>
        <p:pic>
          <p:nvPicPr>
            <p:cNvPr id="52231" name="Picture 11" descr="IMG_2134.JPG"/>
            <p:cNvPicPr>
              <a:picLocks noChangeAspect="1"/>
            </p:cNvPicPr>
            <p:nvPr/>
          </p:nvPicPr>
          <p:blipFill>
            <a:blip r:embed="rId5" cstate="print"/>
            <a:srcRect t="55556" r="27963"/>
            <a:stretch>
              <a:fillRect/>
            </a:stretch>
          </p:blipFill>
          <p:spPr bwMode="auto">
            <a:xfrm>
              <a:off x="174171" y="2565692"/>
              <a:ext cx="4042228" cy="1870459"/>
            </a:xfrm>
            <a:prstGeom prst="rect">
              <a:avLst/>
            </a:prstGeom>
            <a:noFill/>
            <a:ln w="9525">
              <a:noFill/>
              <a:miter lim="800000"/>
              <a:headEnd/>
              <a:tailEnd/>
            </a:ln>
          </p:spPr>
        </p:pic>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2275" y="263660"/>
            <a:ext cx="8152066" cy="461665"/>
          </a:xfrm>
          <a:prstGeom prst="rect">
            <a:avLst/>
          </a:prstGeom>
          <a:noFill/>
        </p:spPr>
        <p:txBody>
          <a:bodyPr wrap="square" rtlCol="0">
            <a:spAutoFit/>
          </a:bodyPr>
          <a:lstStyle/>
          <a:p>
            <a:pPr algn="ctr"/>
            <a:r>
              <a:rPr lang="en-US" dirty="0" smtClean="0"/>
              <a:t>Reducing cirrus clouds to let more </a:t>
            </a:r>
            <a:r>
              <a:rPr lang="en-US" dirty="0" err="1" smtClean="0"/>
              <a:t>longwave</a:t>
            </a:r>
            <a:r>
              <a:rPr lang="en-US" dirty="0" smtClean="0"/>
              <a:t> escape</a:t>
            </a:r>
            <a:endParaRPr lang="en-US" dirty="0"/>
          </a:p>
        </p:txBody>
      </p:sp>
      <p:sp>
        <p:nvSpPr>
          <p:cNvPr id="4" name="Rectangle 3"/>
          <p:cNvSpPr/>
          <p:nvPr/>
        </p:nvSpPr>
        <p:spPr>
          <a:xfrm>
            <a:off x="0" y="6306046"/>
            <a:ext cx="9144000" cy="461665"/>
          </a:xfrm>
          <a:prstGeom prst="rect">
            <a:avLst/>
          </a:prstGeom>
          <a:solidFill>
            <a:srgbClr val="99CCFF"/>
          </a:solidFill>
        </p:spPr>
        <p:txBody>
          <a:bodyPr wrap="square">
            <a:spAutoFit/>
          </a:bodyPr>
          <a:lstStyle/>
          <a:p>
            <a:r>
              <a:rPr lang="en-US" sz="1200" dirty="0" err="1"/>
              <a:t>Storelvmo</a:t>
            </a:r>
            <a:r>
              <a:rPr lang="en-US" sz="1200" dirty="0"/>
              <a:t> T., J. E. </a:t>
            </a:r>
            <a:r>
              <a:rPr lang="en-US" sz="1200" dirty="0" err="1"/>
              <a:t>Kristjansson</a:t>
            </a:r>
            <a:r>
              <a:rPr lang="en-US" sz="1200" dirty="0"/>
              <a:t>, H. </a:t>
            </a:r>
            <a:r>
              <a:rPr lang="en-US" sz="1200" dirty="0" err="1"/>
              <a:t>Muri</a:t>
            </a:r>
            <a:r>
              <a:rPr lang="en-US" sz="1200" dirty="0"/>
              <a:t>, M. </a:t>
            </a:r>
            <a:r>
              <a:rPr lang="en-US" sz="1200" dirty="0" err="1"/>
              <a:t>Pfeffer</a:t>
            </a:r>
            <a:r>
              <a:rPr lang="en-US" sz="1200" dirty="0"/>
              <a:t>, D. </a:t>
            </a:r>
            <a:r>
              <a:rPr lang="en-US" sz="1200" dirty="0" err="1"/>
              <a:t>Barahona</a:t>
            </a:r>
            <a:r>
              <a:rPr lang="en-US" sz="1200" dirty="0"/>
              <a:t> and A. </a:t>
            </a:r>
            <a:r>
              <a:rPr lang="en-US" sz="1200" dirty="0" err="1"/>
              <a:t>Nenes</a:t>
            </a:r>
            <a:r>
              <a:rPr lang="en-US" sz="1200" dirty="0"/>
              <a:t> (2013), Cirrus cloud seeding has potential to cool climate,</a:t>
            </a:r>
            <a:r>
              <a:rPr lang="en-US" sz="1200" i="1" dirty="0"/>
              <a:t> </a:t>
            </a:r>
            <a:r>
              <a:rPr lang="en-US" sz="1200" i="1" dirty="0" err="1"/>
              <a:t>Geophys</a:t>
            </a:r>
            <a:r>
              <a:rPr lang="en-US" sz="1200" i="1" dirty="0"/>
              <a:t>. Res. </a:t>
            </a:r>
            <a:r>
              <a:rPr lang="en-US" sz="1200" i="1" dirty="0" err="1"/>
              <a:t>Lett</a:t>
            </a:r>
            <a:r>
              <a:rPr lang="en-US" sz="1200" i="1" dirty="0"/>
              <a:t>.</a:t>
            </a:r>
            <a:r>
              <a:rPr lang="en-US" sz="1200" dirty="0"/>
              <a:t>, </a:t>
            </a:r>
            <a:r>
              <a:rPr lang="en-US" sz="1200" i="1" dirty="0"/>
              <a:t>40</a:t>
            </a:r>
            <a:r>
              <a:rPr lang="en-US" sz="1200" dirty="0"/>
              <a:t>, 178–182, doi:10.1029/2012GL054201.</a:t>
            </a:r>
          </a:p>
        </p:txBody>
      </p:sp>
      <p:pic>
        <p:nvPicPr>
          <p:cNvPr id="6" name="Picture 5"/>
          <p:cNvPicPr>
            <a:picLocks noChangeAspect="1"/>
          </p:cNvPicPr>
          <p:nvPr/>
        </p:nvPicPr>
        <p:blipFill>
          <a:blip r:embed="rId3" cstate="print"/>
          <a:stretch>
            <a:fillRect/>
          </a:stretch>
        </p:blipFill>
        <p:spPr>
          <a:xfrm>
            <a:off x="354437" y="1715097"/>
            <a:ext cx="8643548" cy="2892180"/>
          </a:xfrm>
          <a:prstGeom prst="rect">
            <a:avLst/>
          </a:prstGeom>
          <a:ln w="19050" cmpd="sng">
            <a:solidFill>
              <a:schemeClr val="tx1"/>
            </a:solidFill>
          </a:ln>
        </p:spPr>
      </p:pic>
      <p:pic>
        <p:nvPicPr>
          <p:cNvPr id="7" name="Picture 6"/>
          <p:cNvPicPr>
            <a:picLocks noChangeAspect="1"/>
          </p:cNvPicPr>
          <p:nvPr/>
        </p:nvPicPr>
        <p:blipFill>
          <a:blip r:embed="rId4" cstate="print"/>
          <a:stretch>
            <a:fillRect/>
          </a:stretch>
        </p:blipFill>
        <p:spPr>
          <a:xfrm>
            <a:off x="1161766" y="796563"/>
            <a:ext cx="6707224" cy="5301768"/>
          </a:xfrm>
          <a:prstGeom prst="rect">
            <a:avLst/>
          </a:prstGeom>
        </p:spPr>
      </p:pic>
    </p:spTree>
    <p:extLst>
      <p:ext uri="{BB962C8B-B14F-4D97-AF65-F5344CB8AC3E}">
        <p14:creationId xmlns:p14="http://schemas.microsoft.com/office/powerpoint/2010/main" val="4022018943"/>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cstate="print"/>
          <a:srcRect/>
          <a:stretch>
            <a:fillRect/>
          </a:stretch>
        </p:blipFill>
        <p:spPr bwMode="auto">
          <a:xfrm>
            <a:off x="2057400" y="1588"/>
            <a:ext cx="5041900" cy="6854825"/>
          </a:xfrm>
          <a:prstGeom prst="rect">
            <a:avLst/>
          </a:prstGeom>
          <a:noFill/>
          <a:ln w="38100">
            <a:noFill/>
            <a:miter lim="800000"/>
            <a:headEnd/>
            <a:tailEnd type="none" w="lg" len="lg"/>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srcRect/>
          <a:stretch>
            <a:fillRect/>
          </a:stretch>
        </p:blipFill>
        <p:spPr bwMode="auto">
          <a:xfrm>
            <a:off x="762000" y="0"/>
            <a:ext cx="7543800" cy="6827838"/>
          </a:xfrm>
          <a:prstGeom prst="rect">
            <a:avLst/>
          </a:prstGeom>
          <a:noFill/>
          <a:ln w="38100">
            <a:noFill/>
            <a:miter lim="800000"/>
            <a:headEnd/>
            <a:tailEnd type="none" w="lg" len="lg"/>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cstate="print"/>
          <a:srcRect/>
          <a:stretch>
            <a:fillRect/>
          </a:stretch>
        </p:blipFill>
        <p:spPr bwMode="auto">
          <a:xfrm>
            <a:off x="0" y="381000"/>
            <a:ext cx="4422775" cy="6324600"/>
          </a:xfrm>
          <a:prstGeom prst="rect">
            <a:avLst/>
          </a:prstGeom>
          <a:noFill/>
          <a:ln w="38100">
            <a:noFill/>
            <a:miter lim="800000"/>
            <a:headEnd/>
            <a:tailEnd type="none" w="lg" len="lg"/>
          </a:ln>
        </p:spPr>
      </p:pic>
      <p:pic>
        <p:nvPicPr>
          <p:cNvPr id="55299" name="Picture 3"/>
          <p:cNvPicPr>
            <a:picLocks noChangeAspect="1" noChangeArrowheads="1"/>
          </p:cNvPicPr>
          <p:nvPr/>
        </p:nvPicPr>
        <p:blipFill>
          <a:blip r:embed="rId4" cstate="print"/>
          <a:srcRect/>
          <a:stretch>
            <a:fillRect/>
          </a:stretch>
        </p:blipFill>
        <p:spPr bwMode="auto">
          <a:xfrm>
            <a:off x="4483100" y="381000"/>
            <a:ext cx="4660900" cy="6407150"/>
          </a:xfrm>
          <a:prstGeom prst="rect">
            <a:avLst/>
          </a:prstGeom>
          <a:noFill/>
          <a:ln w="38100">
            <a:noFill/>
            <a:miter lim="800000"/>
            <a:headEnd/>
            <a:tailEnd type="none" w="lg" len="lg"/>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01538" name="Picture 2"/>
          <p:cNvPicPr>
            <a:picLocks noChangeAspect="1" noChangeArrowheads="1"/>
          </p:cNvPicPr>
          <p:nvPr/>
        </p:nvPicPr>
        <p:blipFill>
          <a:blip r:embed="rId3" cstate="print"/>
          <a:srcRect/>
          <a:stretch>
            <a:fillRect/>
          </a:stretch>
        </p:blipFill>
        <p:spPr bwMode="auto">
          <a:xfrm>
            <a:off x="0" y="0"/>
            <a:ext cx="9107018" cy="67056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9" descr="12. Jon Stewart &amp; Stephen Colbert - RS 1013 (November 16, 2006) Photo"/>
          <p:cNvPicPr>
            <a:picLocks noChangeAspect="1" noChangeArrowheads="1"/>
          </p:cNvPicPr>
          <p:nvPr/>
        </p:nvPicPr>
        <p:blipFill>
          <a:blip r:embed="rId3" cstate="print"/>
          <a:srcRect/>
          <a:stretch>
            <a:fillRect/>
          </a:stretch>
        </p:blipFill>
        <p:spPr bwMode="auto">
          <a:xfrm>
            <a:off x="0" y="0"/>
            <a:ext cx="5664200" cy="6858000"/>
          </a:xfrm>
          <a:prstGeom prst="rect">
            <a:avLst/>
          </a:prstGeom>
          <a:noFill/>
          <a:ln w="9525">
            <a:noFill/>
            <a:miter lim="800000"/>
            <a:headEnd/>
            <a:tailEnd/>
          </a:ln>
        </p:spPr>
      </p:pic>
      <p:pic>
        <p:nvPicPr>
          <p:cNvPr id="56323" name="Picture 5" descr="dr. evil Photo"/>
          <p:cNvPicPr>
            <a:picLocks noChangeAspect="1" noChangeArrowheads="1"/>
          </p:cNvPicPr>
          <p:nvPr/>
        </p:nvPicPr>
        <p:blipFill>
          <a:blip r:embed="rId4" cstate="print"/>
          <a:srcRect/>
          <a:stretch>
            <a:fillRect/>
          </a:stretch>
        </p:blipFill>
        <p:spPr bwMode="auto">
          <a:xfrm>
            <a:off x="5767388" y="3581400"/>
            <a:ext cx="3276600" cy="3276600"/>
          </a:xfrm>
          <a:prstGeom prst="rect">
            <a:avLst/>
          </a:prstGeom>
          <a:noFill/>
          <a:ln w="9525">
            <a:noFill/>
            <a:miter lim="800000"/>
            <a:headEnd/>
            <a:tailEnd/>
          </a:ln>
        </p:spPr>
      </p:pic>
      <p:sp>
        <p:nvSpPr>
          <p:cNvPr id="56324" name="Text Box 6"/>
          <p:cNvSpPr txBox="1">
            <a:spLocks noChangeArrowheads="1"/>
          </p:cNvSpPr>
          <p:nvPr/>
        </p:nvSpPr>
        <p:spPr bwMode="auto">
          <a:xfrm>
            <a:off x="5773738" y="712788"/>
            <a:ext cx="3186112" cy="2781300"/>
          </a:xfrm>
          <a:prstGeom prst="rect">
            <a:avLst/>
          </a:prstGeom>
          <a:noFill/>
          <a:ln w="38100">
            <a:noFill/>
            <a:miter lim="800000"/>
            <a:headEnd/>
            <a:tailEnd type="none" w="lg" len="lg"/>
          </a:ln>
        </p:spPr>
        <p:txBody>
          <a:bodyPr>
            <a:spAutoFit/>
          </a:bodyPr>
          <a:lstStyle/>
          <a:p>
            <a:pPr algn="ctr"/>
            <a:r>
              <a:rPr lang="en-US" sz="1600"/>
              <a:t>Forget about a future filled with wind farms and hydrogen cars. The Pentagon's top weaponeer says he has a radical solution that would stop global warming now -- no matter how much oil we burn.</a:t>
            </a:r>
          </a:p>
          <a:p>
            <a:endParaRPr lang="en-US" sz="1600"/>
          </a:p>
          <a:p>
            <a:pPr algn="ctr"/>
            <a:r>
              <a:rPr lang="en-US" sz="1600"/>
              <a:t>Jeff Goodell</a:t>
            </a:r>
          </a:p>
          <a:p>
            <a:pPr algn="ctr"/>
            <a:r>
              <a:rPr lang="en-US" sz="1600" i="1"/>
              <a:t>Rolling Stone</a:t>
            </a:r>
          </a:p>
          <a:p>
            <a:pPr algn="ctr"/>
            <a:r>
              <a:rPr lang="en-US" sz="1600"/>
              <a:t>November 3, 2006</a:t>
            </a:r>
          </a:p>
        </p:txBody>
      </p:sp>
      <p:sp>
        <p:nvSpPr>
          <p:cNvPr id="56325" name="Text Box 7"/>
          <p:cNvSpPr txBox="1">
            <a:spLocks noChangeArrowheads="1"/>
          </p:cNvSpPr>
          <p:nvPr/>
        </p:nvSpPr>
        <p:spPr bwMode="auto">
          <a:xfrm>
            <a:off x="5735638" y="0"/>
            <a:ext cx="3408362" cy="701675"/>
          </a:xfrm>
          <a:prstGeom prst="rect">
            <a:avLst/>
          </a:prstGeom>
          <a:noFill/>
          <a:ln w="38100">
            <a:noFill/>
            <a:miter lim="800000"/>
            <a:headEnd/>
            <a:tailEnd type="none" w="lg" len="lg"/>
          </a:ln>
        </p:spPr>
        <p:txBody>
          <a:bodyPr>
            <a:spAutoFit/>
          </a:bodyPr>
          <a:lstStyle/>
          <a:p>
            <a:pPr algn="ctr">
              <a:spcBef>
                <a:spcPct val="50000"/>
              </a:spcBef>
            </a:pPr>
            <a:r>
              <a:rPr lang="en-US" sz="2000" b="1" dirty="0"/>
              <a:t>Can Dr. </a:t>
            </a:r>
            <a:r>
              <a:rPr lang="en-US" sz="2000" b="1" dirty="0" smtClean="0"/>
              <a:t>Evil</a:t>
            </a:r>
            <a:br>
              <a:rPr lang="en-US" sz="2000" b="1" dirty="0" smtClean="0"/>
            </a:br>
            <a:r>
              <a:rPr lang="en-US" sz="2000" b="1" dirty="0" smtClean="0"/>
              <a:t>Save </a:t>
            </a:r>
            <a:r>
              <a:rPr lang="en-US" sz="2000" b="1" dirty="0"/>
              <a:t>The World?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1143000" y="0"/>
            <a:ext cx="6858000" cy="457200"/>
          </a:xfrm>
          <a:prstGeom prst="rect">
            <a:avLst/>
          </a:prstGeom>
          <a:noFill/>
          <a:ln w="9525">
            <a:noFill/>
            <a:miter lim="800000"/>
            <a:headEnd/>
            <a:tailEnd/>
          </a:ln>
        </p:spPr>
        <p:txBody>
          <a:bodyPr>
            <a:spAutoFit/>
          </a:bodyPr>
          <a:lstStyle/>
          <a:p>
            <a:pPr algn="ctr">
              <a:spcBef>
                <a:spcPct val="50000"/>
              </a:spcBef>
            </a:pPr>
            <a:r>
              <a:rPr lang="en-US" b="1">
                <a:solidFill>
                  <a:schemeClr val="accent2"/>
                </a:solidFill>
              </a:rPr>
              <a:t>Reasons geoengineering may be a bad idea</a:t>
            </a:r>
          </a:p>
        </p:txBody>
      </p:sp>
      <p:sp>
        <p:nvSpPr>
          <p:cNvPr id="57347" name="Text Box 3"/>
          <p:cNvSpPr txBox="1">
            <a:spLocks noChangeArrowheads="1"/>
          </p:cNvSpPr>
          <p:nvPr/>
        </p:nvSpPr>
        <p:spPr bwMode="auto">
          <a:xfrm>
            <a:off x="304800" y="762000"/>
            <a:ext cx="8458200" cy="4862513"/>
          </a:xfrm>
          <a:prstGeom prst="rect">
            <a:avLst/>
          </a:prstGeom>
          <a:noFill/>
          <a:ln w="9525">
            <a:noFill/>
            <a:miter lim="800000"/>
            <a:headEnd/>
            <a:tailEnd/>
          </a:ln>
        </p:spPr>
        <p:txBody>
          <a:bodyPr>
            <a:spAutoFit/>
          </a:bodyPr>
          <a:lstStyle/>
          <a:p>
            <a:pPr marL="800100" indent="-800100">
              <a:spcAft>
                <a:spcPct val="50000"/>
              </a:spcAft>
              <a:tabLst>
                <a:tab pos="342900" algn="dec"/>
                <a:tab pos="571500" algn="l"/>
              </a:tabLst>
            </a:pPr>
            <a:r>
              <a:rPr lang="en-US" sz="2000" b="1"/>
              <a:t>Climate system response</a:t>
            </a:r>
            <a:endParaRPr lang="en-US" sz="2000"/>
          </a:p>
          <a:p>
            <a:pPr marL="800100" indent="-800100">
              <a:tabLst>
                <a:tab pos="342900" algn="dec"/>
                <a:tab pos="571500" algn="l"/>
              </a:tabLst>
            </a:pPr>
            <a:r>
              <a:rPr lang="en-US" sz="2000"/>
              <a:t>	1.	Regional climate change, including temperature and precipitation</a:t>
            </a:r>
          </a:p>
          <a:p>
            <a:pPr marL="800100" indent="-800100">
              <a:tabLst>
                <a:tab pos="342900" algn="dec"/>
                <a:tab pos="571500" algn="l"/>
              </a:tabLst>
            </a:pPr>
            <a:r>
              <a:rPr lang="en-US" sz="2000"/>
              <a:t>	2.	Rapid warming when it stops</a:t>
            </a:r>
          </a:p>
          <a:p>
            <a:pPr marL="800100" indent="-800100">
              <a:tabLst>
                <a:tab pos="342900" algn="dec"/>
                <a:tab pos="571500" algn="l"/>
              </a:tabLst>
            </a:pPr>
            <a:r>
              <a:rPr lang="en-US" sz="2000"/>
              <a:t>	3.	How rapidly could effects be stopped?</a:t>
            </a:r>
          </a:p>
          <a:p>
            <a:pPr marL="800100" indent="-800100">
              <a:tabLst>
                <a:tab pos="342900" algn="dec"/>
                <a:tab pos="571500" algn="l"/>
              </a:tabLst>
            </a:pPr>
            <a:r>
              <a:rPr lang="en-US" sz="2000"/>
              <a:t>	4.	Continued ocean acidification</a:t>
            </a:r>
          </a:p>
          <a:p>
            <a:pPr marL="800100" indent="-800100">
              <a:tabLst>
                <a:tab pos="342900" algn="dec"/>
                <a:tab pos="571500" algn="l"/>
              </a:tabLst>
            </a:pPr>
            <a:r>
              <a:rPr lang="en-US" sz="2000"/>
              <a:t>	5.	Ozone depletion</a:t>
            </a:r>
          </a:p>
          <a:p>
            <a:pPr marL="800100" indent="-800100">
              <a:tabLst>
                <a:tab pos="342900" algn="dec"/>
                <a:tab pos="571500" algn="l"/>
              </a:tabLst>
            </a:pPr>
            <a:r>
              <a:rPr lang="en-US" sz="2000"/>
              <a:t>	6.	Enhanced acid precipitation</a:t>
            </a:r>
          </a:p>
          <a:p>
            <a:pPr marL="800100" indent="-800100">
              <a:tabLst>
                <a:tab pos="342900" algn="dec"/>
                <a:tab pos="571500" algn="l"/>
              </a:tabLst>
            </a:pPr>
            <a:r>
              <a:rPr lang="en-US" sz="2000"/>
              <a:t>	7.	Whitening of the sky (but nice sunsets)</a:t>
            </a:r>
          </a:p>
          <a:p>
            <a:pPr marL="800100" indent="-800100">
              <a:tabLst>
                <a:tab pos="342900" algn="dec"/>
                <a:tab pos="571500" algn="l"/>
              </a:tabLst>
            </a:pPr>
            <a:r>
              <a:rPr lang="en-US" sz="2000"/>
              <a:t>	8.	Less solar radiation for solar power, especially for those requiring direct radiation</a:t>
            </a:r>
          </a:p>
          <a:p>
            <a:pPr marL="800100" indent="-800100">
              <a:tabLst>
                <a:tab pos="342900" algn="dec"/>
                <a:tab pos="571500" algn="l"/>
              </a:tabLst>
            </a:pPr>
            <a:r>
              <a:rPr lang="en-US" sz="2000"/>
              <a:t>	9.	Effects on plants of changing the amount of solar radiation and partitioning between direct and diffuse</a:t>
            </a:r>
          </a:p>
          <a:p>
            <a:pPr marL="800100" indent="-800100">
              <a:tabLst>
                <a:tab pos="342900" algn="dec"/>
                <a:tab pos="571500" algn="l"/>
              </a:tabLst>
            </a:pPr>
            <a:r>
              <a:rPr lang="en-US" sz="2000"/>
              <a:t>	10.	Effects on cirrus clouds as aerosols fall into the troposphere</a:t>
            </a:r>
          </a:p>
          <a:p>
            <a:pPr marL="800100" indent="-800100">
              <a:tabLst>
                <a:tab pos="342900" algn="dec"/>
                <a:tab pos="571500" algn="l"/>
              </a:tabLst>
            </a:pPr>
            <a:r>
              <a:rPr lang="en-US" sz="2000"/>
              <a:t>	11.	Environmental impacts of aerosol injection, including producing and delivering aerosols</a:t>
            </a:r>
          </a:p>
        </p:txBody>
      </p:sp>
      <p:sp>
        <p:nvSpPr>
          <p:cNvPr id="57348" name="Text Box 5"/>
          <p:cNvSpPr txBox="1">
            <a:spLocks noChangeArrowheads="1"/>
          </p:cNvSpPr>
          <p:nvPr/>
        </p:nvSpPr>
        <p:spPr bwMode="auto">
          <a:xfrm>
            <a:off x="558800" y="6081713"/>
            <a:ext cx="7921625" cy="619125"/>
          </a:xfrm>
          <a:prstGeom prst="rect">
            <a:avLst/>
          </a:prstGeom>
          <a:solidFill>
            <a:schemeClr val="bg1"/>
          </a:solidFill>
          <a:ln w="38100">
            <a:solidFill>
              <a:schemeClr val="tx1"/>
            </a:solidFill>
            <a:miter lim="800000"/>
            <a:headEnd/>
            <a:tailEnd type="none" w="lg" len="lg"/>
          </a:ln>
        </p:spPr>
        <p:txBody>
          <a:bodyPr>
            <a:spAutoFit/>
          </a:bodyPr>
          <a:lstStyle/>
          <a:p>
            <a:pPr marL="228600" indent="-228600">
              <a:spcBef>
                <a:spcPct val="50000"/>
              </a:spcBef>
            </a:pPr>
            <a:r>
              <a:rPr lang="en-US" sz="1600"/>
              <a:t>Robock, Alan, 2008:  20 reasons why geoengineering may be a bad idea.  </a:t>
            </a:r>
            <a:r>
              <a:rPr lang="en-US" sz="1600" i="1"/>
              <a:t>Bull. Atomic Scientists</a:t>
            </a:r>
            <a:r>
              <a:rPr lang="en-US" sz="1600"/>
              <a:t>, </a:t>
            </a:r>
            <a:r>
              <a:rPr lang="en-US" sz="1600" b="1"/>
              <a:t>64</a:t>
            </a:r>
            <a:r>
              <a:rPr lang="en-US" sz="1600"/>
              <a:t>, No. 2, 14-18, 59, doi:10.2968/064002006.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6183" name="Group 71"/>
          <p:cNvGraphicFramePr>
            <a:graphicFrameLocks noGrp="1"/>
          </p:cNvGraphicFramePr>
          <p:nvPr/>
        </p:nvGraphicFramePr>
        <p:xfrm>
          <a:off x="168275" y="174625"/>
          <a:ext cx="8975725" cy="6676488"/>
        </p:xfrm>
        <a:graphic>
          <a:graphicData uri="http://schemas.openxmlformats.org/drawingml/2006/table">
            <a:tbl>
              <a:tblPr/>
              <a:tblGrid>
                <a:gridCol w="3771900"/>
                <a:gridCol w="5203825"/>
              </a:tblGrid>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a:t>
                      </a:r>
                      <a:r>
                        <a:rPr kumimoji="0" lang="en-US" sz="1400" b="1" i="0" u="sng" strike="noStrike" cap="none" normalizeH="0" baseline="0" dirty="0" smtClean="0">
                          <a:ln>
                            <a:noFill/>
                          </a:ln>
                          <a:solidFill>
                            <a:schemeClr val="tx1"/>
                          </a:solidFill>
                          <a:effectLst/>
                          <a:latin typeface="Comic Sans MS" pitchFamily="66" charset="0"/>
                          <a:ea typeface="Calibri" pitchFamily="34" charset="0"/>
                        </a:rPr>
                        <a:t>Benefits</a:t>
                      </a:r>
                      <a:endParaRPr kumimoji="0" lang="en-US" sz="1400" b="0" i="0" u="sng" strike="noStrike" cap="none" normalizeH="0" baseline="0" dirty="0" smtClean="0">
                        <a:ln>
                          <a:noFill/>
                        </a:ln>
                        <a:solidFill>
                          <a:schemeClr val="tx1"/>
                        </a:solidFill>
                        <a:effectLst/>
                        <a:latin typeface="Comic Sans MS" pitchFamily="66" charset="0"/>
                        <a:ea typeface="Calibri" pitchFamily="34" charset="0"/>
                      </a:endParaRP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omic Sans MS" pitchFamily="66" charset="0"/>
                          <a:ea typeface="Calibri" pitchFamily="34" charset="0"/>
                        </a:rPr>
                        <a:t>                                        </a:t>
                      </a:r>
                      <a:r>
                        <a:rPr kumimoji="0" lang="en-US" sz="1400" b="1" i="0" u="sng" strike="noStrike" cap="none" normalizeH="0" baseline="0" smtClean="0">
                          <a:ln>
                            <a:noFill/>
                          </a:ln>
                          <a:solidFill>
                            <a:schemeClr val="tx1"/>
                          </a:solidFill>
                          <a:effectLst/>
                          <a:latin typeface="Comic Sans MS" pitchFamily="66" charset="0"/>
                          <a:ea typeface="Calibri" pitchFamily="34" charset="0"/>
                        </a:rPr>
                        <a:t>Risks</a:t>
                      </a:r>
                      <a:endParaRPr kumimoji="0" lang="en-US" sz="1400" b="0" i="0" u="sng" strike="noStrike" cap="none" normalizeH="0" baseline="0" smtClean="0">
                        <a:ln>
                          <a:noFill/>
                        </a:ln>
                        <a:solidFill>
                          <a:schemeClr val="tx1"/>
                        </a:solidFill>
                        <a:effectLst/>
                        <a:latin typeface="Comic Sans MS" pitchFamily="66" charset="0"/>
                        <a:ea typeface="Calibri" pitchFamily="34" charset="0"/>
                      </a:endParaRPr>
                    </a:p>
                  </a:txBody>
                  <a:tcPr marT="45718" marB="45718" horzOverflow="overflow">
                    <a:lnL>
                      <a:noFill/>
                    </a:lnL>
                    <a:lnR>
                      <a:noFill/>
                    </a:lnR>
                    <a:lnT>
                      <a:noFill/>
                    </a:lnT>
                    <a:lnB>
                      <a:noFill/>
                    </a:lnB>
                    <a:lnTlToBr>
                      <a:noFill/>
                    </a:lnTlToBr>
                    <a:lnBlToTr>
                      <a:noFill/>
                    </a:lnBlToTr>
                    <a:noFill/>
                  </a:tcPr>
                </a:tc>
              </a:tr>
              <a:tr h="228388">
                <a:tc rowSpan="6">
                  <a:txBody>
                    <a:bodyPr/>
                    <a:lstStyle/>
                    <a:p>
                      <a:pPr marL="347663" marR="0" lvl="0" indent="-347663"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a:t>
                      </a:r>
                      <a:r>
                        <a:rPr kumimoji="0" lang="en-US" sz="1400" b="1" i="0" u="none" strike="noStrike" kern="1200" cap="none" normalizeH="0" baseline="0" dirty="0" smtClean="0">
                          <a:ln>
                            <a:noFill/>
                          </a:ln>
                          <a:solidFill>
                            <a:schemeClr val="tx1"/>
                          </a:solidFill>
                          <a:effectLst/>
                          <a:latin typeface="Comic Sans MS" pitchFamily="66" charset="0"/>
                          <a:ea typeface="Calibri" pitchFamily="34" charset="0"/>
                          <a:cs typeface="+mn-cs"/>
                        </a:rPr>
                        <a:t> Reduce surface air temperatures, which could reduce or reverse negative impacts of global warming, including floods, droughts, stronger storms, sea ice melting, land-based ice sheet melting, and sea level rise</a:t>
                      </a: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1.  Drought in Africa and Asia</a:t>
                      </a:r>
                    </a:p>
                  </a:txBody>
                  <a:tcPr marT="0" marB="0" horzOverflow="overflow">
                    <a:lnL>
                      <a:noFill/>
                    </a:lnL>
                    <a:lnR>
                      <a:noFill/>
                    </a:lnR>
                    <a:lnT>
                      <a:noFill/>
                    </a:lnT>
                    <a:lnB>
                      <a:noFill/>
                    </a:lnB>
                    <a:lnTlToBr>
                      <a:noFill/>
                    </a:lnTlToBr>
                    <a:lnBlToTr>
                      <a:noFill/>
                    </a:lnBlToTr>
                    <a:noFill/>
                  </a:tcPr>
                </a:tc>
              </a:tr>
              <a:tr h="228388">
                <a:tc vMerge="1">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Comic Sans MS" pitchFamily="66" charset="0"/>
                        <a:ea typeface="Calibri" pitchFamily="34" charset="0"/>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2.  Perturb ecology with more diffuse radiation</a:t>
                      </a:r>
                    </a:p>
                  </a:txBody>
                  <a:tcPr marT="0" marB="0" horzOverflow="overflow">
                    <a:lnL>
                      <a:noFill/>
                    </a:lnL>
                    <a:lnR>
                      <a:noFill/>
                    </a:lnR>
                    <a:lnT>
                      <a:noFill/>
                    </a:lnT>
                    <a:lnB>
                      <a:noFill/>
                    </a:lnB>
                    <a:lnTlToBr>
                      <a:noFill/>
                    </a:lnTlToBr>
                    <a:lnBlToTr>
                      <a:noFill/>
                    </a:lnBlToTr>
                    <a:noFill/>
                  </a:tcPr>
                </a:tc>
              </a:tr>
              <a:tr h="228388">
                <a:tc vMerge="1">
                  <a:txBody>
                    <a:bodyPr/>
                    <a:lstStyle/>
                    <a:p>
                      <a:pPr marL="227013" marR="0" lvl="0" indent="-227013" algn="l" defTabSz="914400" rtl="0" eaLnBrk="1" fontAlgn="base" latinLnBrk="0" hangingPunct="1">
                        <a:lnSpc>
                          <a:spcPct val="100000"/>
                        </a:lnSpc>
                        <a:spcBef>
                          <a:spcPts val="5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Comic Sans MS" pitchFamily="66" charset="0"/>
                        <a:ea typeface="Calibri" pitchFamily="34" charset="0"/>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3.  Ozone depletion</a:t>
                      </a:r>
                    </a:p>
                  </a:txBody>
                  <a:tcPr marT="0" marB="0" horzOverflow="overflow">
                    <a:lnL>
                      <a:noFill/>
                    </a:lnL>
                    <a:lnR>
                      <a:noFill/>
                    </a:lnR>
                    <a:lnT>
                      <a:noFill/>
                    </a:lnT>
                    <a:lnB>
                      <a:noFill/>
                    </a:lnB>
                    <a:lnTlToBr>
                      <a:noFill/>
                    </a:lnTlToBr>
                    <a:lnBlToTr>
                      <a:noFill/>
                    </a:lnBlToTr>
                    <a:noFill/>
                  </a:tcPr>
                </a:tc>
              </a:tr>
              <a:tr h="228388">
                <a:tc vMerge="1">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Comic Sans MS" pitchFamily="66" charset="0"/>
                        <a:ea typeface="Calibri" pitchFamily="34" charset="0"/>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4.  Continued ocean acidification</a:t>
                      </a:r>
                    </a:p>
                  </a:txBody>
                  <a:tcPr marT="0" marB="0" horzOverflow="overflow">
                    <a:lnL>
                      <a:noFill/>
                    </a:lnL>
                    <a:lnR>
                      <a:noFill/>
                    </a:lnR>
                    <a:lnT>
                      <a:noFill/>
                    </a:lnT>
                    <a:lnB>
                      <a:noFill/>
                    </a:lnB>
                    <a:lnTlToBr>
                      <a:noFill/>
                    </a:lnTlToBr>
                    <a:lnBlToTr>
                      <a:noFill/>
                    </a:lnBlToTr>
                    <a:noFill/>
                  </a:tcPr>
                </a:tc>
              </a:tr>
              <a:tr h="228388">
                <a:tc vMerge="1">
                  <a:txBody>
                    <a:bodyPr/>
                    <a:lstStyle/>
                    <a:p>
                      <a:endParaRPr lang="en-US"/>
                    </a:p>
                  </a:txBody>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5.  Will not stop ice sheets from melting</a:t>
                      </a:r>
                    </a:p>
                  </a:txBody>
                  <a:tcPr marT="0" marB="0" horzOverflow="overflow">
                    <a:lnL>
                      <a:noFill/>
                    </a:lnL>
                    <a:lnR>
                      <a:noFill/>
                    </a:lnR>
                    <a:lnT>
                      <a:noFill/>
                    </a:lnT>
                    <a:lnB>
                      <a:noFill/>
                    </a:lnB>
                    <a:lnTlToBr>
                      <a:noFill/>
                    </a:lnTlToBr>
                    <a:lnBlToTr>
                      <a:noFill/>
                    </a:lnBlToTr>
                    <a:noFill/>
                  </a:tcPr>
                </a:tc>
              </a:tr>
              <a:tr h="228388">
                <a:tc vMerge="1">
                  <a:txBody>
                    <a:bodyPr/>
                    <a:lstStyle/>
                    <a:p>
                      <a:endParaRPr lang="en-US"/>
                    </a:p>
                  </a:txBody>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6.  Impacts on tropospheric chemistry</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  Increase plant productivity</a:t>
                      </a: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7.  Whiter skies</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3.  Increase terrestrial CO</a:t>
                      </a:r>
                      <a:r>
                        <a:rPr kumimoji="0" lang="en-US" sz="1400" b="1" i="0" u="none" strike="noStrike" cap="none" normalizeH="0" baseline="-30000" dirty="0" smtClean="0">
                          <a:ln>
                            <a:noFill/>
                          </a:ln>
                          <a:solidFill>
                            <a:schemeClr val="tx1"/>
                          </a:solidFill>
                          <a:effectLst/>
                          <a:latin typeface="Comic Sans MS" pitchFamily="66" charset="0"/>
                          <a:ea typeface="Calibri" pitchFamily="34" charset="0"/>
                        </a:rPr>
                        <a:t>2</a:t>
                      </a: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sink</a:t>
                      </a: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8.  Less solar electricity generation</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ＭＳ Ｐゴシック" pitchFamily="34" charset="-128"/>
                        </a:rPr>
                        <a:t>4.  Beautiful red and yellow sunsets</a:t>
                      </a: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9.  Degrade passive solar heating</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ＭＳ Ｐゴシック" pitchFamily="34" charset="-128"/>
                        </a:rPr>
                        <a:t>5.  Unexpected benefits</a:t>
                      </a:r>
                      <a:endParaRPr kumimoji="0" lang="en-US" sz="1400" b="0" i="0" u="none" strike="noStrike" cap="none" normalizeH="0" baseline="0" dirty="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10.  Rapid warming if stopped</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endParaRPr kumimoji="0" lang="en-US" sz="1400" b="0" i="0" u="none" strike="noStrike" cap="none" normalizeH="0" baseline="0" dirty="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11.  Cannot stop effects quickly</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12.  Human error</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13.  Unexpected consequences</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14.  Commercial control</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15.  Military use of technology</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16.  </a:t>
                      </a:r>
                      <a:r>
                        <a:rPr kumimoji="0" lang="en-US" sz="1400" b="1" i="0" u="none" strike="noStrike" kern="1200" cap="none" normalizeH="0" baseline="0" dirty="0" smtClean="0">
                          <a:ln>
                            <a:noFill/>
                          </a:ln>
                          <a:solidFill>
                            <a:schemeClr val="tx1"/>
                          </a:solidFill>
                          <a:effectLst/>
                          <a:latin typeface="Comic Sans MS" pitchFamily="66" charset="0"/>
                          <a:ea typeface="Calibri" pitchFamily="34" charset="0"/>
                          <a:cs typeface="+mn-cs"/>
                        </a:rPr>
                        <a:t>Societal disruption, conflict between countries</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17.  Conflicts with current treaties</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18.  Whose hand on the thermostat?</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19.  Effects on airplanes flying in stratosphere </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2"/>
                          </a:solidFill>
                          <a:effectLst/>
                          <a:latin typeface="Comic Sans MS" pitchFamily="66" charset="0"/>
                          <a:ea typeface="ＭＳ Ｐゴシック" pitchFamily="34" charset="-128"/>
                        </a:rPr>
                        <a:t>20.  Effects on electrical properties of atmosphere</a:t>
                      </a:r>
                      <a:r>
                        <a:rPr kumimoji="0" lang="en-US" sz="1400" b="0" i="0" u="none" strike="noStrike" cap="none" normalizeH="0" baseline="0" dirty="0" smtClean="0">
                          <a:ln>
                            <a:noFill/>
                          </a:ln>
                          <a:solidFill>
                            <a:schemeClr val="tx2"/>
                          </a:solidFill>
                          <a:effectLst/>
                          <a:latin typeface="Comic Sans MS" pitchFamily="66" charset="0"/>
                          <a:ea typeface="ＭＳ Ｐゴシック" pitchFamily="34" charset="-128"/>
                        </a:rPr>
                        <a:t> </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21.  Environmental impact of implementation</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22.  Degrade terrestrial optical astronomy</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23.  Affect stargazing</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24.  Affect satellite remote sensing</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460375" marR="0" lvl="0" indent="-460375"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25.  More sunburn</a:t>
                      </a:r>
                    </a:p>
                  </a:txBody>
                  <a:tcPr marT="0" marB="0" horzOverflow="overflow">
                    <a:lnL>
                      <a:noFill/>
                    </a:lnL>
                    <a:lnR>
                      <a:noFill/>
                    </a:lnR>
                    <a:lnT>
                      <a:noFill/>
                    </a:lnT>
                    <a:lnB>
                      <a:noFill/>
                    </a:lnB>
                    <a:lnTlToBr>
                      <a:noFill/>
                    </a:lnTlToBr>
                    <a:lnBlToTr>
                      <a:noFill/>
                    </a:lnBlToTr>
                    <a:noFill/>
                  </a:tcPr>
                </a:tc>
              </a:tr>
              <a:tr h="42703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26.  Moral hazard – the prospect of it working would</a:t>
                      </a:r>
                    </a:p>
                    <a:p>
                      <a:pPr marL="0" marR="0" lvl="0" indent="0" algn="l" defTabSz="914400" rtl="0" eaLnBrk="1" fontAlgn="base" latinLnBrk="0" hangingPunct="1">
                        <a:lnSpc>
                          <a:spcPct val="100000"/>
                        </a:lnSpc>
                        <a:spcBef>
                          <a:spcPct val="0"/>
                        </a:spcBef>
                        <a:spcAft>
                          <a:spcPts val="50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reduce drive for mitigation</a:t>
                      </a:r>
                    </a:p>
                  </a:txBody>
                  <a:tcPr marT="0" marB="0" horzOverflow="overflow">
                    <a:lnL>
                      <a:noFill/>
                    </a:lnL>
                    <a:lnR>
                      <a:noFill/>
                    </a:lnR>
                    <a:lnT>
                      <a:noFill/>
                    </a:lnT>
                    <a:lnB>
                      <a:noFill/>
                    </a:lnB>
                    <a:lnTlToBr>
                      <a:noFill/>
                    </a:lnTlToBr>
                    <a:lnBlToTr>
                      <a:noFill/>
                    </a:lnBlToTr>
                    <a:solidFill>
                      <a:srgbClr val="99CCFF"/>
                    </a:solidFill>
                  </a:tcPr>
                </a:tc>
              </a:tr>
              <a:tr h="234950">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27.  Moral authority – do we have the right to do this?</a:t>
                      </a:r>
                    </a:p>
                  </a:txBody>
                  <a:tcPr marT="0" marB="0" horzOverflow="overflow">
                    <a:lnL>
                      <a:noFill/>
                    </a:lnL>
                    <a:lnR>
                      <a:noFill/>
                    </a:lnR>
                    <a:lnT>
                      <a:noFill/>
                    </a:lnT>
                    <a:lnB>
                      <a:noFill/>
                    </a:lnB>
                    <a:lnTlToBr>
                      <a:noFill/>
                    </a:lnTlToBr>
                    <a:lnBlToTr>
                      <a:noFill/>
                    </a:lnBlToTr>
                    <a:solidFill>
                      <a:srgbClr val="99CCFF"/>
                    </a:solidFill>
                  </a:tcPr>
                </a:tc>
              </a:tr>
            </a:tbl>
          </a:graphicData>
        </a:graphic>
      </p:graphicFrame>
      <p:sp>
        <p:nvSpPr>
          <p:cNvPr id="908367" name="Text Box 79"/>
          <p:cNvSpPr txBox="1">
            <a:spLocks noChangeArrowheads="1"/>
          </p:cNvSpPr>
          <p:nvPr/>
        </p:nvSpPr>
        <p:spPr bwMode="auto">
          <a:xfrm>
            <a:off x="333375" y="2867025"/>
            <a:ext cx="3222625" cy="830263"/>
          </a:xfrm>
          <a:prstGeom prst="rect">
            <a:avLst/>
          </a:prstGeom>
          <a:noFill/>
          <a:ln w="38100">
            <a:solidFill>
              <a:schemeClr val="tx1"/>
            </a:solidFill>
            <a:miter lim="800000"/>
            <a:headEnd/>
            <a:tailEnd type="none" w="lg" len="lg"/>
          </a:ln>
        </p:spPr>
        <p:txBody>
          <a:bodyPr>
            <a:spAutoFit/>
          </a:bodyPr>
          <a:lstStyle/>
          <a:p>
            <a:pPr algn="ctr">
              <a:spcBef>
                <a:spcPct val="50000"/>
              </a:spcBef>
            </a:pPr>
            <a:r>
              <a:rPr lang="en-US" sz="1600" b="1" dirty="0">
                <a:solidFill>
                  <a:srgbClr val="C00000"/>
                </a:solidFill>
              </a:rPr>
              <a:t>Each of these needs to be quantified so that society can make informed decisions.</a:t>
            </a:r>
          </a:p>
        </p:txBody>
      </p:sp>
      <p:sp>
        <p:nvSpPr>
          <p:cNvPr id="908368" name="Text Box 80"/>
          <p:cNvSpPr txBox="1">
            <a:spLocks noChangeArrowheads="1"/>
          </p:cNvSpPr>
          <p:nvPr/>
        </p:nvSpPr>
        <p:spPr bwMode="auto">
          <a:xfrm>
            <a:off x="1714500" y="-20638"/>
            <a:ext cx="5502275" cy="396876"/>
          </a:xfrm>
          <a:prstGeom prst="rect">
            <a:avLst/>
          </a:prstGeom>
          <a:noFill/>
          <a:ln w="38100">
            <a:noFill/>
            <a:miter lim="800000"/>
            <a:headEnd/>
            <a:tailEnd type="none" w="lg" len="lg"/>
          </a:ln>
          <a:effectLst/>
        </p:spPr>
        <p:txBody>
          <a:bodyPr>
            <a:spAutoFit/>
          </a:bodyPr>
          <a:lstStyle/>
          <a:p>
            <a:pPr algn="ctr">
              <a:spcBef>
                <a:spcPct val="50000"/>
              </a:spcBef>
              <a:defRPr/>
            </a:pPr>
            <a:r>
              <a:rPr lang="en-US" sz="2000" b="1" u="sng" dirty="0">
                <a:solidFill>
                  <a:schemeClr val="accent6"/>
                </a:solidFill>
                <a:ea typeface="+mn-ea"/>
              </a:rPr>
              <a:t>Stratospheric Geoengineering </a:t>
            </a:r>
          </a:p>
        </p:txBody>
      </p:sp>
      <p:sp>
        <p:nvSpPr>
          <p:cNvPr id="193590" name="Text Box 82"/>
          <p:cNvSpPr txBox="1">
            <a:spLocks noChangeArrowheads="1"/>
          </p:cNvSpPr>
          <p:nvPr/>
        </p:nvSpPr>
        <p:spPr bwMode="auto">
          <a:xfrm>
            <a:off x="120650" y="3851275"/>
            <a:ext cx="3713163" cy="860425"/>
          </a:xfrm>
          <a:prstGeom prst="rect">
            <a:avLst/>
          </a:prstGeom>
          <a:solidFill>
            <a:schemeClr val="bg1"/>
          </a:solidFill>
          <a:ln w="38100">
            <a:solidFill>
              <a:schemeClr val="tx1"/>
            </a:solidFill>
            <a:miter lim="800000"/>
            <a:headEnd/>
            <a:tailEnd type="none" w="lg" len="lg"/>
          </a:ln>
        </p:spPr>
        <p:txBody>
          <a:bodyPr>
            <a:spAutoFit/>
          </a:bodyPr>
          <a:lstStyle/>
          <a:p>
            <a:pPr>
              <a:spcBef>
                <a:spcPct val="50000"/>
              </a:spcBef>
            </a:pPr>
            <a:r>
              <a:rPr lang="en-US" sz="1200"/>
              <a:t>Robock, Alan, 2008:  20 reasons why geoengineering may be a bad idea.  </a:t>
            </a:r>
            <a:r>
              <a:rPr lang="en-US" sz="1200" i="1"/>
              <a:t>Bull. Atomic Scientists</a:t>
            </a:r>
            <a:r>
              <a:rPr lang="en-US" sz="1200"/>
              <a:t>, </a:t>
            </a:r>
            <a:r>
              <a:rPr lang="en-US" sz="1200" b="1"/>
              <a:t>64</a:t>
            </a:r>
            <a:r>
              <a:rPr lang="en-US" sz="1200"/>
              <a:t>, No. 2, 14-18, 59, doi:10.2968/064002006. </a:t>
            </a:r>
          </a:p>
        </p:txBody>
      </p:sp>
      <p:sp>
        <p:nvSpPr>
          <p:cNvPr id="193591" name="Text Box 83"/>
          <p:cNvSpPr txBox="1">
            <a:spLocks noChangeArrowheads="1"/>
          </p:cNvSpPr>
          <p:nvPr/>
        </p:nvSpPr>
        <p:spPr bwMode="auto">
          <a:xfrm>
            <a:off x="127000" y="4821238"/>
            <a:ext cx="3713163" cy="1042987"/>
          </a:xfrm>
          <a:prstGeom prst="rect">
            <a:avLst/>
          </a:prstGeom>
          <a:solidFill>
            <a:schemeClr val="bg1"/>
          </a:solidFill>
          <a:ln w="38100">
            <a:solidFill>
              <a:schemeClr val="tx1"/>
            </a:solidFill>
            <a:miter lim="800000"/>
            <a:headEnd/>
            <a:tailEnd type="none" w="lg" len="lg"/>
          </a:ln>
        </p:spPr>
        <p:txBody>
          <a:bodyPr>
            <a:spAutoFit/>
          </a:bodyPr>
          <a:lstStyle/>
          <a:p>
            <a:pPr>
              <a:spcBef>
                <a:spcPct val="50000"/>
              </a:spcBef>
            </a:pPr>
            <a:r>
              <a:rPr lang="en-US" sz="1200"/>
              <a:t>Robock, Alan, Allison B. Marquardt, Ben Kravitz, and Georgiy Stenchikov, 2009:  The benefits, risks, and costs of stratospheric geoengineering. </a:t>
            </a:r>
            <a:r>
              <a:rPr lang="en-US" sz="1200" i="1"/>
              <a:t>Geophys. Res. Lett.</a:t>
            </a:r>
            <a:r>
              <a:rPr lang="en-US" sz="1200"/>
              <a:t>, </a:t>
            </a:r>
            <a:r>
              <a:rPr lang="en-US" sz="1200" b="1"/>
              <a:t>36</a:t>
            </a:r>
            <a:r>
              <a:rPr lang="en-US" sz="1200"/>
              <a:t>, L19703, doi:10.1029/2009GL039209. </a:t>
            </a:r>
          </a:p>
        </p:txBody>
      </p:sp>
      <p:sp>
        <p:nvSpPr>
          <p:cNvPr id="193592" name="Text Box 83"/>
          <p:cNvSpPr txBox="1">
            <a:spLocks noChangeArrowheads="1"/>
          </p:cNvSpPr>
          <p:nvPr/>
        </p:nvSpPr>
        <p:spPr bwMode="auto">
          <a:xfrm>
            <a:off x="133350" y="5989638"/>
            <a:ext cx="3713163" cy="830997"/>
          </a:xfrm>
          <a:prstGeom prst="rect">
            <a:avLst/>
          </a:prstGeom>
          <a:solidFill>
            <a:schemeClr val="bg1"/>
          </a:solidFill>
          <a:ln w="38100">
            <a:solidFill>
              <a:schemeClr val="tx1"/>
            </a:solidFill>
            <a:miter lim="800000"/>
            <a:headEnd/>
            <a:tailEnd type="none" w="lg" len="lg"/>
          </a:ln>
        </p:spPr>
        <p:txBody>
          <a:bodyPr>
            <a:spAutoFit/>
          </a:bodyPr>
          <a:lstStyle/>
          <a:p>
            <a:pPr>
              <a:spcBef>
                <a:spcPct val="50000"/>
              </a:spcBef>
            </a:pPr>
            <a:r>
              <a:rPr lang="en-US" sz="1200" dirty="0"/>
              <a:t>Robock, Alan, 2014: Stratospheric aerosol </a:t>
            </a:r>
            <a:r>
              <a:rPr lang="en-US" sz="1200" dirty="0" smtClean="0"/>
              <a:t>geoengineering. </a:t>
            </a:r>
            <a:r>
              <a:rPr lang="en-US" sz="1200" i="1" dirty="0" smtClean="0"/>
              <a:t>Issues </a:t>
            </a:r>
            <a:r>
              <a:rPr lang="en-US" sz="1200" i="1" dirty="0"/>
              <a:t>Env. Sci. Tech</a:t>
            </a:r>
            <a:r>
              <a:rPr lang="en-US" sz="1200" i="1" dirty="0" smtClean="0"/>
              <a:t>.</a:t>
            </a:r>
            <a:r>
              <a:rPr lang="en-US" sz="1200" dirty="0" smtClean="0"/>
              <a:t> (Special issue “Geoengineering of the Climate System”), </a:t>
            </a:r>
            <a:r>
              <a:rPr lang="en-US" sz="1200" b="1" dirty="0" smtClean="0"/>
              <a:t>38</a:t>
            </a:r>
            <a:r>
              <a:rPr lang="en-US" sz="1200" dirty="0" smtClean="0"/>
              <a:t>, 162-185.</a:t>
            </a:r>
            <a:endParaRPr lang="en-US" sz="1200"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83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836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609600" y="609600"/>
            <a:ext cx="7848600" cy="4678203"/>
          </a:xfrm>
          <a:prstGeom prst="rect">
            <a:avLst/>
          </a:prstGeom>
          <a:noFill/>
          <a:ln w="9525">
            <a:noFill/>
            <a:miter lim="800000"/>
            <a:headEnd/>
            <a:tailEnd/>
          </a:ln>
        </p:spPr>
        <p:txBody>
          <a:bodyPr>
            <a:spAutoFit/>
          </a:bodyPr>
          <a:lstStyle/>
          <a:p>
            <a:pPr marL="342900" indent="-342900" algn="ctr">
              <a:spcBef>
                <a:spcPct val="50000"/>
              </a:spcBef>
            </a:pPr>
            <a:r>
              <a:rPr lang="en-US" sz="2800" b="1" dirty="0"/>
              <a:t>Proposals for </a:t>
            </a:r>
            <a:r>
              <a:rPr lang="en-US" altLang="ja-JP" sz="2800" b="1" dirty="0" smtClean="0"/>
              <a:t>“solar </a:t>
            </a:r>
            <a:r>
              <a:rPr lang="en-US" altLang="ja-JP" sz="2800" b="1" dirty="0"/>
              <a:t>radiation </a:t>
            </a:r>
            <a:r>
              <a:rPr lang="en-US" altLang="ja-JP" sz="2800" b="1" dirty="0" smtClean="0"/>
              <a:t>management”</a:t>
            </a:r>
            <a:endParaRPr lang="en-US" altLang="ja-JP" sz="2800" b="1" dirty="0"/>
          </a:p>
          <a:p>
            <a:pPr marL="342900" indent="-342900" algn="ctr">
              <a:spcBef>
                <a:spcPct val="50000"/>
              </a:spcBef>
            </a:pPr>
            <a:r>
              <a:rPr lang="en-US" sz="2800" b="1" dirty="0"/>
              <a:t>using injection of stratospheric aerosols</a:t>
            </a:r>
          </a:p>
          <a:p>
            <a:pPr marL="342900" indent="-342900" algn="ctr">
              <a:spcBef>
                <a:spcPct val="50000"/>
              </a:spcBef>
            </a:pPr>
            <a:endParaRPr lang="en-US" b="1" dirty="0"/>
          </a:p>
          <a:p>
            <a:pPr marL="342900" indent="-342900">
              <a:spcBef>
                <a:spcPct val="50000"/>
              </a:spcBef>
            </a:pPr>
            <a:r>
              <a:rPr lang="en-US" dirty="0"/>
              <a:t>1.	Inject them into the </a:t>
            </a:r>
            <a:r>
              <a:rPr lang="en-US" dirty="0">
                <a:solidFill>
                  <a:schemeClr val="accent2"/>
                </a:solidFill>
              </a:rPr>
              <a:t>tropical</a:t>
            </a:r>
            <a:r>
              <a:rPr lang="en-US" dirty="0"/>
              <a:t> stratosphere, where winds will spread them around the world and produce global cooling, like tropical volcanic eruptions have.</a:t>
            </a:r>
          </a:p>
          <a:p>
            <a:pPr marL="342900" indent="-342900">
              <a:spcBef>
                <a:spcPct val="50000"/>
              </a:spcBef>
            </a:pPr>
            <a:r>
              <a:rPr lang="en-US" dirty="0"/>
              <a:t>2.	Inject them at high latitudes in the </a:t>
            </a:r>
            <a:r>
              <a:rPr lang="en-US" dirty="0">
                <a:solidFill>
                  <a:schemeClr val="accent2"/>
                </a:solidFill>
              </a:rPr>
              <a:t>Arctic</a:t>
            </a:r>
            <a:r>
              <a:rPr lang="en-US" dirty="0"/>
              <a:t>, where they will keep sea ice from melting, while any negative effects would not affect many people.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9394" name="Picture 2" descr="24opart"/>
          <p:cNvPicPr>
            <a:picLocks noChangeAspect="1" noChangeArrowheads="1"/>
          </p:cNvPicPr>
          <p:nvPr/>
        </p:nvPicPr>
        <p:blipFill>
          <a:blip r:embed="rId3" cstate="print"/>
          <a:srcRect/>
          <a:stretch>
            <a:fillRect/>
          </a:stretch>
        </p:blipFill>
        <p:spPr bwMode="auto">
          <a:xfrm>
            <a:off x="4953000" y="990600"/>
            <a:ext cx="4095750" cy="4724400"/>
          </a:xfrm>
          <a:prstGeom prst="rect">
            <a:avLst/>
          </a:prstGeom>
          <a:noFill/>
          <a:ln w="9525">
            <a:noFill/>
            <a:miter lim="800000"/>
            <a:headEnd/>
            <a:tailEnd/>
          </a:ln>
        </p:spPr>
      </p:pic>
      <p:sp>
        <p:nvSpPr>
          <p:cNvPr id="59395" name="Text Box 3"/>
          <p:cNvSpPr txBox="1">
            <a:spLocks noChangeArrowheads="1"/>
          </p:cNvSpPr>
          <p:nvPr/>
        </p:nvSpPr>
        <p:spPr bwMode="auto">
          <a:xfrm>
            <a:off x="228600" y="609600"/>
            <a:ext cx="4572000" cy="5556250"/>
          </a:xfrm>
          <a:prstGeom prst="rect">
            <a:avLst/>
          </a:prstGeom>
          <a:noFill/>
          <a:ln w="9525">
            <a:noFill/>
            <a:miter lim="800000"/>
            <a:headEnd/>
            <a:tailEnd/>
          </a:ln>
        </p:spPr>
        <p:txBody>
          <a:bodyPr>
            <a:spAutoFit/>
          </a:bodyPr>
          <a:lstStyle/>
          <a:p>
            <a:pPr algn="ctr">
              <a:spcAft>
                <a:spcPct val="50000"/>
              </a:spcAft>
            </a:pPr>
            <a:r>
              <a:rPr lang="en-US" sz="1400"/>
              <a:t>(In  response to New York Times Op-Ed </a:t>
            </a:r>
            <a:r>
              <a:rPr lang="ja-JP" altLang="en-US" sz="1400"/>
              <a:t>“</a:t>
            </a:r>
            <a:r>
              <a:rPr lang="en-US" altLang="ja-JP" sz="1400"/>
              <a:t>How to Cool the Globe</a:t>
            </a:r>
            <a:r>
              <a:rPr lang="ja-JP" altLang="en-US" sz="1400"/>
              <a:t>”</a:t>
            </a:r>
            <a:r>
              <a:rPr lang="en-US" altLang="ja-JP" sz="1400"/>
              <a:t> by Ken Caldeira, October 24, 2007)</a:t>
            </a:r>
            <a:endParaRPr lang="en-US" altLang="ja-JP" sz="1400" b="1"/>
          </a:p>
          <a:p>
            <a:pPr algn="ctr">
              <a:spcAft>
                <a:spcPct val="50000"/>
              </a:spcAft>
            </a:pPr>
            <a:r>
              <a:rPr lang="en-US" sz="1600" b="1"/>
              <a:t>Screwing (with) the Planet</a:t>
            </a:r>
            <a:endParaRPr lang="en-US" sz="1600"/>
          </a:p>
          <a:p>
            <a:pPr algn="ctr"/>
            <a:r>
              <a:rPr lang="en-US" sz="1400"/>
              <a:t>James Fleming</a:t>
            </a:r>
          </a:p>
          <a:p>
            <a:pPr algn="ctr">
              <a:spcAft>
                <a:spcPct val="50000"/>
              </a:spcAft>
            </a:pPr>
            <a:r>
              <a:rPr lang="en-US" sz="1400"/>
              <a:t>Colby College, Waterville, ME</a:t>
            </a:r>
          </a:p>
          <a:p>
            <a:pPr algn="just">
              <a:spcAft>
                <a:spcPct val="50000"/>
              </a:spcAft>
            </a:pPr>
            <a:r>
              <a:rPr lang="en-US" sz="1600"/>
              <a:t>We would all like to see the polar bears flourish, but Ken Caldiera's suggestion to </a:t>
            </a:r>
            <a:r>
              <a:rPr lang="ja-JP" altLang="en-US" sz="1600"/>
              <a:t>“</a:t>
            </a:r>
            <a:r>
              <a:rPr lang="en-US" altLang="ja-JP" sz="1600"/>
              <a:t>seed</a:t>
            </a:r>
            <a:r>
              <a:rPr lang="ja-JP" altLang="en-US" sz="1600"/>
              <a:t>”</a:t>
            </a:r>
            <a:r>
              <a:rPr lang="en-US" altLang="ja-JP" sz="1600"/>
              <a:t> the Earth's stratosphere with acidic particles using military technology is not the way to do this. </a:t>
            </a:r>
          </a:p>
          <a:p>
            <a:pPr algn="just">
              <a:spcAft>
                <a:spcPct val="50000"/>
              </a:spcAft>
            </a:pPr>
            <a:r>
              <a:rPr lang="en-US" sz="1600"/>
              <a:t>Naval artillery, rockets, and aircraft exhaust are all </a:t>
            </a:r>
            <a:r>
              <a:rPr lang="ja-JP" altLang="en-US" sz="1600"/>
              <a:t>“</a:t>
            </a:r>
            <a:r>
              <a:rPr lang="en-US" altLang="ja-JP" sz="1600"/>
              <a:t>manly</a:t>
            </a:r>
            <a:r>
              <a:rPr lang="ja-JP" altLang="en-US" sz="1600"/>
              <a:t>”</a:t>
            </a:r>
            <a:r>
              <a:rPr lang="en-US" altLang="ja-JP" sz="1600"/>
              <a:t> ways to declare </a:t>
            </a:r>
            <a:r>
              <a:rPr lang="ja-JP" altLang="en-US" sz="1600"/>
              <a:t>“</a:t>
            </a:r>
            <a:r>
              <a:rPr lang="en-US" altLang="ja-JP" sz="1600"/>
              <a:t>war</a:t>
            </a:r>
            <a:r>
              <a:rPr lang="ja-JP" altLang="en-US" sz="1600"/>
              <a:t>”</a:t>
            </a:r>
            <a:r>
              <a:rPr lang="en-US" altLang="ja-JP" sz="1600"/>
              <a:t> on global warming.  </a:t>
            </a:r>
            <a:r>
              <a:rPr lang="ja-JP" altLang="en-US" sz="1600"/>
              <a:t>“</a:t>
            </a:r>
            <a:r>
              <a:rPr lang="en-US" altLang="ja-JP" sz="1600"/>
              <a:t>A fire hose suspended from a series of balloons</a:t>
            </a:r>
            <a:r>
              <a:rPr lang="ja-JP" altLang="en-US" sz="1600"/>
              <a:t>”</a:t>
            </a:r>
            <a:r>
              <a:rPr lang="en-US" altLang="ja-JP" sz="1600"/>
              <a:t> alludes to the proposal by Edward Teller's protégé Lowell Wood to attach a 25-mile long phallus to a futuristic military High Altitude Airship.  If the geoengineers can't keep it up, imagine a </a:t>
            </a:r>
            <a:r>
              <a:rPr lang="ja-JP" altLang="en-US" sz="1600"/>
              <a:t>“</a:t>
            </a:r>
            <a:r>
              <a:rPr lang="en-US" altLang="ja-JP" sz="1600"/>
              <a:t>snake</a:t>
            </a:r>
            <a:r>
              <a:rPr lang="ja-JP" altLang="en-US" sz="1600"/>
              <a:t>”</a:t>
            </a:r>
            <a:r>
              <a:rPr lang="en-US" altLang="ja-JP" sz="1600"/>
              <a:t> filled with more than a ton of acid ripping loose, writhing wildly, and falling out of the sky!</a:t>
            </a:r>
            <a:endParaRPr lang="en-US" sz="1600"/>
          </a:p>
        </p:txBody>
      </p:sp>
      <p:sp>
        <p:nvSpPr>
          <p:cNvPr id="59396" name="Text Box 4"/>
          <p:cNvSpPr txBox="1">
            <a:spLocks noChangeArrowheads="1"/>
          </p:cNvSpPr>
          <p:nvPr/>
        </p:nvSpPr>
        <p:spPr bwMode="auto">
          <a:xfrm>
            <a:off x="4881563" y="5791200"/>
            <a:ext cx="4191000" cy="274638"/>
          </a:xfrm>
          <a:prstGeom prst="rect">
            <a:avLst/>
          </a:prstGeom>
          <a:noFill/>
          <a:ln w="9525">
            <a:noFill/>
            <a:miter lim="800000"/>
            <a:headEnd/>
            <a:tailEnd/>
          </a:ln>
        </p:spPr>
        <p:txBody>
          <a:bodyPr>
            <a:spAutoFit/>
          </a:bodyPr>
          <a:lstStyle/>
          <a:p>
            <a:pPr algn="ctr">
              <a:spcBef>
                <a:spcPct val="50000"/>
              </a:spcBef>
            </a:pPr>
            <a:r>
              <a:rPr lang="en-US" sz="1200"/>
              <a:t>© New York Times, Henning Wagenbreth, Oct. 24, 2007</a:t>
            </a:r>
          </a:p>
        </p:txBody>
      </p:sp>
      <p:sp>
        <p:nvSpPr>
          <p:cNvPr id="59397" name="Text Box 5"/>
          <p:cNvSpPr txBox="1">
            <a:spLocks noChangeArrowheads="1"/>
          </p:cNvSpPr>
          <p:nvPr/>
        </p:nvSpPr>
        <p:spPr bwMode="auto">
          <a:xfrm>
            <a:off x="533400" y="76200"/>
            <a:ext cx="8153400" cy="457200"/>
          </a:xfrm>
          <a:prstGeom prst="rect">
            <a:avLst/>
          </a:prstGeom>
          <a:noFill/>
          <a:ln w="9525">
            <a:noFill/>
            <a:miter lim="800000"/>
            <a:headEnd/>
            <a:tailEnd/>
          </a:ln>
        </p:spPr>
        <p:txBody>
          <a:bodyPr>
            <a:spAutoFit/>
          </a:bodyPr>
          <a:lstStyle/>
          <a:p>
            <a:pPr algn="ctr">
              <a:spcBef>
                <a:spcPct val="50000"/>
              </a:spcBef>
            </a:pPr>
            <a:r>
              <a:rPr lang="en-US">
                <a:solidFill>
                  <a:schemeClr val="accent2"/>
                </a:solidFill>
              </a:rPr>
              <a:t>Arctic geoengineering</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0418" name="Picture 2" descr="24opart"/>
          <p:cNvPicPr>
            <a:picLocks noChangeAspect="1" noChangeArrowheads="1"/>
          </p:cNvPicPr>
          <p:nvPr/>
        </p:nvPicPr>
        <p:blipFill>
          <a:blip r:embed="rId3" cstate="print"/>
          <a:srcRect/>
          <a:stretch>
            <a:fillRect/>
          </a:stretch>
        </p:blipFill>
        <p:spPr bwMode="auto">
          <a:xfrm>
            <a:off x="4953000" y="990600"/>
            <a:ext cx="4095750" cy="4724400"/>
          </a:xfrm>
          <a:prstGeom prst="rect">
            <a:avLst/>
          </a:prstGeom>
          <a:noFill/>
          <a:ln w="9525">
            <a:noFill/>
            <a:miter lim="800000"/>
            <a:headEnd/>
            <a:tailEnd/>
          </a:ln>
        </p:spPr>
      </p:pic>
      <p:sp>
        <p:nvSpPr>
          <p:cNvPr id="60419" name="Text Box 3"/>
          <p:cNvSpPr txBox="1">
            <a:spLocks noChangeArrowheads="1"/>
          </p:cNvSpPr>
          <p:nvPr/>
        </p:nvSpPr>
        <p:spPr bwMode="auto">
          <a:xfrm>
            <a:off x="533400" y="76200"/>
            <a:ext cx="8153400" cy="457200"/>
          </a:xfrm>
          <a:prstGeom prst="rect">
            <a:avLst/>
          </a:prstGeom>
          <a:noFill/>
          <a:ln w="9525">
            <a:noFill/>
            <a:miter lim="800000"/>
            <a:headEnd/>
            <a:tailEnd/>
          </a:ln>
        </p:spPr>
        <p:txBody>
          <a:bodyPr>
            <a:spAutoFit/>
          </a:bodyPr>
          <a:lstStyle/>
          <a:p>
            <a:pPr algn="ctr">
              <a:spcBef>
                <a:spcPct val="50000"/>
              </a:spcBef>
            </a:pPr>
            <a:r>
              <a:rPr lang="en-US">
                <a:solidFill>
                  <a:schemeClr val="accent2"/>
                </a:solidFill>
              </a:rPr>
              <a:t>Arctic geoengineering: continued</a:t>
            </a:r>
          </a:p>
        </p:txBody>
      </p:sp>
      <p:sp>
        <p:nvSpPr>
          <p:cNvPr id="60420" name="Text Box 4"/>
          <p:cNvSpPr txBox="1">
            <a:spLocks noChangeArrowheads="1"/>
          </p:cNvSpPr>
          <p:nvPr/>
        </p:nvSpPr>
        <p:spPr bwMode="auto">
          <a:xfrm>
            <a:off x="228600" y="609600"/>
            <a:ext cx="4572000" cy="4822825"/>
          </a:xfrm>
          <a:prstGeom prst="rect">
            <a:avLst/>
          </a:prstGeom>
          <a:noFill/>
          <a:ln w="9525">
            <a:noFill/>
            <a:miter lim="800000"/>
            <a:headEnd/>
            <a:tailEnd/>
          </a:ln>
        </p:spPr>
        <p:txBody>
          <a:bodyPr>
            <a:spAutoFit/>
          </a:bodyPr>
          <a:lstStyle/>
          <a:p>
            <a:pPr algn="ctr">
              <a:spcAft>
                <a:spcPct val="50000"/>
              </a:spcAft>
            </a:pPr>
            <a:r>
              <a:rPr lang="en-US" sz="1400"/>
              <a:t>(In  response to New York Times Op-Ed </a:t>
            </a:r>
            <a:r>
              <a:rPr lang="ja-JP" altLang="en-US" sz="1400"/>
              <a:t>“</a:t>
            </a:r>
            <a:r>
              <a:rPr lang="en-US" altLang="ja-JP" sz="1400"/>
              <a:t>How to Cool the Globe</a:t>
            </a:r>
            <a:r>
              <a:rPr lang="ja-JP" altLang="en-US" sz="1400"/>
              <a:t>”</a:t>
            </a:r>
            <a:r>
              <a:rPr lang="en-US" altLang="ja-JP" sz="1400"/>
              <a:t> by Ken Caldeira, October 24, 2007)</a:t>
            </a:r>
            <a:endParaRPr lang="en-US" altLang="ja-JP" sz="1400" b="1"/>
          </a:p>
          <a:p>
            <a:pPr algn="ctr">
              <a:spcAft>
                <a:spcPct val="50000"/>
              </a:spcAft>
            </a:pPr>
            <a:r>
              <a:rPr lang="en-US" sz="1600" b="1"/>
              <a:t>Screwing (with) the Planet</a:t>
            </a:r>
            <a:endParaRPr lang="en-US" sz="1600"/>
          </a:p>
          <a:p>
            <a:pPr algn="ctr"/>
            <a:r>
              <a:rPr lang="en-US" sz="1400"/>
              <a:t>James Fleming</a:t>
            </a:r>
          </a:p>
          <a:p>
            <a:pPr algn="ctr">
              <a:spcAft>
                <a:spcPct val="50000"/>
              </a:spcAft>
            </a:pPr>
            <a:r>
              <a:rPr lang="en-US" sz="1400"/>
              <a:t>Colby College, Waterville, ME</a:t>
            </a:r>
          </a:p>
          <a:p>
            <a:pPr algn="just">
              <a:spcAft>
                <a:spcPct val="50000"/>
              </a:spcAft>
            </a:pPr>
            <a:r>
              <a:rPr lang="en-US" sz="1600"/>
              <a:t>The pair of overheated polar bears in the cartoon alludes to such nonsense.  And whose warships are those in the distance?  Better check with Vladimir Putin before we screw (with) the Arctic. </a:t>
            </a:r>
          </a:p>
          <a:p>
            <a:pPr algn="just"/>
            <a:r>
              <a:rPr lang="en-US" sz="1600"/>
              <a:t>The geoengineers have been playing such games with the planet since computerized general circulation models were developed back in the late 1950s.  While this kind research will undoubtedly continue, it should remain indoors between consenting adults.  What needs to be aired out are the underlying assumptions.</a:t>
            </a:r>
          </a:p>
        </p:txBody>
      </p:sp>
      <p:sp>
        <p:nvSpPr>
          <p:cNvPr id="60421" name="Text Box 5"/>
          <p:cNvSpPr txBox="1">
            <a:spLocks noChangeArrowheads="1"/>
          </p:cNvSpPr>
          <p:nvPr/>
        </p:nvSpPr>
        <p:spPr bwMode="auto">
          <a:xfrm>
            <a:off x="4881563" y="5791200"/>
            <a:ext cx="4191000" cy="274638"/>
          </a:xfrm>
          <a:prstGeom prst="rect">
            <a:avLst/>
          </a:prstGeom>
          <a:noFill/>
          <a:ln w="9525">
            <a:noFill/>
            <a:miter lim="800000"/>
            <a:headEnd/>
            <a:tailEnd/>
          </a:ln>
        </p:spPr>
        <p:txBody>
          <a:bodyPr>
            <a:spAutoFit/>
          </a:bodyPr>
          <a:lstStyle/>
          <a:p>
            <a:pPr algn="ctr">
              <a:spcBef>
                <a:spcPct val="50000"/>
              </a:spcBef>
            </a:pPr>
            <a:r>
              <a:rPr lang="en-US" sz="1200"/>
              <a:t>© New York Times, Henning Wagenbreth, Oct. 24, 2007</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304800" y="228600"/>
            <a:ext cx="8686800" cy="2308225"/>
          </a:xfrm>
          <a:prstGeom prst="rect">
            <a:avLst/>
          </a:prstGeom>
          <a:noFill/>
          <a:ln w="9525">
            <a:noFill/>
            <a:miter lim="800000"/>
            <a:headEnd/>
            <a:tailEnd/>
          </a:ln>
        </p:spPr>
        <p:txBody>
          <a:bodyPr>
            <a:spAutoFit/>
          </a:bodyPr>
          <a:lstStyle/>
          <a:p>
            <a:r>
              <a:rPr lang="en-US" b="1"/>
              <a:t>We conducted the following geoengineering simulations with the NASA GISS ModelE atmosphere-ocean general circulation model run at 4ºx 5º horizontal resolution with 23 vertical levels up to 80 km, coupled to a 4ºx 5º dynamic ocean with 13 vertical levels and an online chemistry and transport module:</a:t>
            </a:r>
          </a:p>
        </p:txBody>
      </p:sp>
      <p:sp>
        <p:nvSpPr>
          <p:cNvPr id="61443" name="Text Box 3"/>
          <p:cNvSpPr txBox="1">
            <a:spLocks noChangeArrowheads="1"/>
          </p:cNvSpPr>
          <p:nvPr/>
        </p:nvSpPr>
        <p:spPr bwMode="auto">
          <a:xfrm>
            <a:off x="304800" y="2663825"/>
            <a:ext cx="8610600" cy="3508375"/>
          </a:xfrm>
          <a:prstGeom prst="rect">
            <a:avLst/>
          </a:prstGeom>
          <a:noFill/>
          <a:ln w="9525">
            <a:noFill/>
            <a:miter lim="800000"/>
            <a:headEnd/>
            <a:tailEnd/>
          </a:ln>
        </p:spPr>
        <p:txBody>
          <a:bodyPr>
            <a:spAutoFit/>
          </a:bodyPr>
          <a:lstStyle/>
          <a:p>
            <a:pPr marL="342900" indent="-342900">
              <a:spcAft>
                <a:spcPct val="30000"/>
              </a:spcAft>
            </a:pPr>
            <a:r>
              <a:rPr lang="en-US" sz="2000"/>
              <a:t>- 80-yr control run</a:t>
            </a:r>
          </a:p>
          <a:p>
            <a:pPr marL="342900" indent="-342900">
              <a:spcAft>
                <a:spcPct val="30000"/>
              </a:spcAft>
            </a:pPr>
            <a:r>
              <a:rPr lang="en-US" sz="2000"/>
              <a:t>- 40-yr anthropogenic forcing, IPCC A1B scenario: greenhouse gases (CO</a:t>
            </a:r>
            <a:r>
              <a:rPr lang="en-US" sz="2000" baseline="-25000"/>
              <a:t>2</a:t>
            </a:r>
            <a:r>
              <a:rPr lang="en-US" sz="2000"/>
              <a:t>, CH</a:t>
            </a:r>
            <a:r>
              <a:rPr lang="en-US" sz="2000" baseline="-25000"/>
              <a:t>4</a:t>
            </a:r>
            <a:r>
              <a:rPr lang="en-US" sz="2000"/>
              <a:t>, N</a:t>
            </a:r>
            <a:r>
              <a:rPr lang="en-US" sz="2000" baseline="-25000"/>
              <a:t>2</a:t>
            </a:r>
            <a:r>
              <a:rPr lang="en-US" sz="2000"/>
              <a:t>O, O</a:t>
            </a:r>
            <a:r>
              <a:rPr lang="en-US" sz="2000" baseline="-25000"/>
              <a:t>3</a:t>
            </a:r>
            <a:r>
              <a:rPr lang="en-US" sz="2000"/>
              <a:t>) and tropospheric aerosols (sulfate, biogenic, and soot), </a:t>
            </a:r>
            <a:r>
              <a:rPr lang="en-US" sz="2000">
                <a:solidFill>
                  <a:schemeClr val="accent2"/>
                </a:solidFill>
              </a:rPr>
              <a:t>3-member ensemble</a:t>
            </a:r>
          </a:p>
          <a:p>
            <a:pPr marL="342900" indent="-342900">
              <a:spcAft>
                <a:spcPct val="30000"/>
              </a:spcAft>
            </a:pPr>
            <a:r>
              <a:rPr lang="en-US" sz="2000"/>
              <a:t>- 40-yr IPCC A1B + Arctic lower stratospheric injection of 3 Mt SO</a:t>
            </a:r>
            <a:r>
              <a:rPr lang="en-US" sz="2000" baseline="-25000"/>
              <a:t>2</a:t>
            </a:r>
            <a:r>
              <a:rPr lang="en-US" sz="2000"/>
              <a:t>/yr, </a:t>
            </a:r>
            <a:r>
              <a:rPr lang="en-US" sz="2000">
                <a:solidFill>
                  <a:schemeClr val="accent2"/>
                </a:solidFill>
              </a:rPr>
              <a:t>3-member ensemble</a:t>
            </a:r>
            <a:r>
              <a:rPr lang="en-US" sz="2000"/>
              <a:t> </a:t>
            </a:r>
          </a:p>
          <a:p>
            <a:pPr marL="342900" indent="-342900">
              <a:spcAft>
                <a:spcPct val="30000"/>
              </a:spcAft>
            </a:pPr>
            <a:r>
              <a:rPr lang="en-US" sz="2000"/>
              <a:t>- 40-yr IPCC A1B + Tropical lower stratospheric injection of 5 Mt SO</a:t>
            </a:r>
            <a:r>
              <a:rPr lang="en-US" sz="2000" baseline="-25000"/>
              <a:t>2</a:t>
            </a:r>
            <a:r>
              <a:rPr lang="en-US" sz="2000"/>
              <a:t>/yr, </a:t>
            </a:r>
            <a:r>
              <a:rPr lang="en-US" sz="2000">
                <a:solidFill>
                  <a:schemeClr val="accent2"/>
                </a:solidFill>
              </a:rPr>
              <a:t>3-member ensemble</a:t>
            </a:r>
            <a:endParaRPr lang="en-US" sz="2000"/>
          </a:p>
          <a:p>
            <a:pPr marL="342900" indent="-342900">
              <a:spcAft>
                <a:spcPct val="30000"/>
              </a:spcAft>
            </a:pPr>
            <a:r>
              <a:rPr lang="en-US" sz="2000"/>
              <a:t>- 40-yr IPCC A1B + Tropical lower stratospheric injection of 10 Mt SO</a:t>
            </a:r>
            <a:r>
              <a:rPr lang="en-US" sz="2000" baseline="-25000"/>
              <a:t>2</a:t>
            </a:r>
            <a:r>
              <a:rPr lang="en-US" sz="2000"/>
              <a:t>/yr</a:t>
            </a:r>
          </a:p>
        </p:txBody>
      </p:sp>
      <p:sp>
        <p:nvSpPr>
          <p:cNvPr id="61444" name="Text Box 4"/>
          <p:cNvSpPr txBox="1">
            <a:spLocks noChangeArrowheads="1"/>
          </p:cNvSpPr>
          <p:nvPr/>
        </p:nvSpPr>
        <p:spPr bwMode="auto">
          <a:xfrm>
            <a:off x="1978025" y="5962650"/>
            <a:ext cx="7008813" cy="768350"/>
          </a:xfrm>
          <a:prstGeom prst="rect">
            <a:avLst/>
          </a:prstGeom>
          <a:solidFill>
            <a:schemeClr val="bg1"/>
          </a:solidFill>
          <a:ln w="38100">
            <a:solidFill>
              <a:schemeClr val="tx1"/>
            </a:solidFill>
            <a:miter lim="800000"/>
            <a:headEnd/>
            <a:tailEnd type="none" w="lg" len="lg"/>
          </a:ln>
        </p:spPr>
        <p:txBody>
          <a:bodyPr>
            <a:spAutoFit/>
          </a:bodyPr>
          <a:lstStyle/>
          <a:p>
            <a:pPr marL="228600" indent="-228600">
              <a:spcBef>
                <a:spcPct val="50000"/>
              </a:spcBef>
            </a:pPr>
            <a:r>
              <a:rPr lang="en-US" sz="1400"/>
              <a:t>Robock, Alan, Luke Oman, and Georgiy Stenchikov, 2008:  Regional climate responses to geoengineering with tropical and Arctic SO</a:t>
            </a:r>
            <a:r>
              <a:rPr lang="en-US" sz="1400" baseline="-25000"/>
              <a:t>2</a:t>
            </a:r>
            <a:r>
              <a:rPr lang="en-US" sz="1400"/>
              <a:t> injections.  </a:t>
            </a:r>
            <a:r>
              <a:rPr lang="en-US" sz="1400" i="1"/>
              <a:t>J. Geophys. Res.</a:t>
            </a:r>
            <a:r>
              <a:rPr lang="en-US" sz="1400"/>
              <a:t>, </a:t>
            </a:r>
            <a:r>
              <a:rPr lang="en-US" sz="1400" b="1"/>
              <a:t>113</a:t>
            </a:r>
            <a:r>
              <a:rPr lang="en-US" sz="1400"/>
              <a:t>, D16101, doi:10.1029/2008JD010050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558800" y="1008063"/>
            <a:ext cx="8229600" cy="4708525"/>
          </a:xfrm>
          <a:prstGeom prst="rect">
            <a:avLst/>
          </a:prstGeom>
          <a:noFill/>
          <a:ln w="9525">
            <a:noFill/>
            <a:miter lim="800000"/>
            <a:headEnd/>
            <a:tailEnd/>
          </a:ln>
        </p:spPr>
        <p:txBody>
          <a:bodyPr>
            <a:spAutoFit/>
          </a:bodyPr>
          <a:lstStyle/>
          <a:p>
            <a:pPr>
              <a:spcAft>
                <a:spcPct val="50000"/>
              </a:spcAft>
            </a:pPr>
            <a:r>
              <a:rPr lang="en-US" sz="2000"/>
              <a:t>We define the dry aerosol effective radius as 0.25 </a:t>
            </a:r>
            <a:r>
              <a:rPr lang="en-US" sz="2000">
                <a:latin typeface="Symbol" pitchFamily="18" charset="2"/>
              </a:rPr>
              <a:t>m</a:t>
            </a:r>
            <a:r>
              <a:rPr lang="en-US" sz="2000"/>
              <a:t>m compared to 0.35 </a:t>
            </a:r>
            <a:r>
              <a:rPr lang="en-US" sz="2000">
                <a:latin typeface="Symbol" pitchFamily="18" charset="2"/>
              </a:rPr>
              <a:t>m</a:t>
            </a:r>
            <a:r>
              <a:rPr lang="en-US" sz="2000"/>
              <a:t>m for our Pinatubo simulations. This creates hydrated sulfate aerosols approx 0.30-0.35 </a:t>
            </a:r>
            <a:r>
              <a:rPr lang="en-US" sz="2000">
                <a:latin typeface="Symbol" pitchFamily="18" charset="2"/>
              </a:rPr>
              <a:t>m</a:t>
            </a:r>
            <a:r>
              <a:rPr lang="en-US" sz="2000"/>
              <a:t>m for our geoengineering runs and 0.47-0.52 </a:t>
            </a:r>
            <a:r>
              <a:rPr lang="en-US" sz="2000">
                <a:latin typeface="Symbol" pitchFamily="18" charset="2"/>
              </a:rPr>
              <a:t>m</a:t>
            </a:r>
            <a:r>
              <a:rPr lang="en-US" sz="2000"/>
              <a:t>m for our Pinatubo simulations. </a:t>
            </a:r>
          </a:p>
          <a:p>
            <a:pPr>
              <a:spcAft>
                <a:spcPct val="50000"/>
              </a:spcAft>
            </a:pPr>
            <a:r>
              <a:rPr lang="en-US" sz="2000"/>
              <a:t>It is difficult to say the size at which the aerosols will end up without a microphysical model that has coagulation but by injecting daily vs. one eruption per year, coagulation would be reduced since concentrations are lower and more globally distributed.  On the other hand, particles might grow larger than those typical of a volcanic eruption if existing particles grow rather than having new particles form.</a:t>
            </a:r>
          </a:p>
          <a:p>
            <a:r>
              <a:rPr lang="en-US" sz="2000"/>
              <a:t>The smaller size aerosols have a slightly longer lifetime so this would reduce the rate of injection needed to maintain a specific loading.</a:t>
            </a:r>
          </a:p>
        </p:txBody>
      </p:sp>
      <p:sp>
        <p:nvSpPr>
          <p:cNvPr id="62467" name="Text Box 3"/>
          <p:cNvSpPr txBox="1">
            <a:spLocks noChangeArrowheads="1"/>
          </p:cNvSpPr>
          <p:nvPr/>
        </p:nvSpPr>
        <p:spPr bwMode="auto">
          <a:xfrm>
            <a:off x="1379538" y="261938"/>
            <a:ext cx="6553200" cy="457200"/>
          </a:xfrm>
          <a:prstGeom prst="rect">
            <a:avLst/>
          </a:prstGeom>
          <a:noFill/>
          <a:ln w="38100">
            <a:noFill/>
            <a:miter lim="800000"/>
            <a:headEnd/>
            <a:tailEnd/>
          </a:ln>
        </p:spPr>
        <p:txBody>
          <a:bodyPr>
            <a:spAutoFit/>
          </a:bodyPr>
          <a:lstStyle/>
          <a:p>
            <a:pPr algn="ctr">
              <a:spcBef>
                <a:spcPct val="50000"/>
              </a:spcBef>
            </a:pPr>
            <a:r>
              <a:rPr lang="en-US" b="1"/>
              <a:t>Aerosol properties</a:t>
            </a:r>
            <a:endParaRPr lang="en-US">
              <a:solidFill>
                <a:schemeClr val="accent2"/>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cstate="print"/>
          <a:srcRect/>
          <a:stretch>
            <a:fillRect/>
          </a:stretch>
        </p:blipFill>
        <p:spPr bwMode="auto">
          <a:xfrm>
            <a:off x="111125" y="1290638"/>
            <a:ext cx="8921750" cy="4826000"/>
          </a:xfrm>
          <a:prstGeom prst="rect">
            <a:avLst/>
          </a:prstGeom>
          <a:noFill/>
          <a:ln w="38100">
            <a:noFill/>
            <a:miter lim="800000"/>
            <a:headEnd/>
            <a:tailEnd type="none" w="lg" len="lg"/>
          </a:ln>
        </p:spPr>
      </p:pic>
      <p:sp>
        <p:nvSpPr>
          <p:cNvPr id="63491" name="TextBox 2"/>
          <p:cNvSpPr txBox="1">
            <a:spLocks noChangeArrowheads="1"/>
          </p:cNvSpPr>
          <p:nvPr/>
        </p:nvSpPr>
        <p:spPr bwMode="auto">
          <a:xfrm>
            <a:off x="174625" y="228600"/>
            <a:ext cx="8770938" cy="830263"/>
          </a:xfrm>
          <a:prstGeom prst="rect">
            <a:avLst/>
          </a:prstGeom>
          <a:noFill/>
          <a:ln w="9525">
            <a:noFill/>
            <a:miter lim="800000"/>
            <a:headEnd/>
            <a:tailEnd/>
          </a:ln>
        </p:spPr>
        <p:txBody>
          <a:bodyPr>
            <a:spAutoFit/>
          </a:bodyPr>
          <a:lstStyle/>
          <a:p>
            <a:pPr algn="ctr"/>
            <a:r>
              <a:rPr lang="en-US"/>
              <a:t>Heckendorn et al. (2009) showed particles would grow, requiring much larger injections for the same forcing.</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cstate="print"/>
          <a:srcRect/>
          <a:stretch>
            <a:fillRect/>
          </a:stretch>
        </p:blipFill>
        <p:spPr bwMode="auto">
          <a:xfrm>
            <a:off x="288925" y="1327150"/>
            <a:ext cx="8732838" cy="5530850"/>
          </a:xfrm>
          <a:prstGeom prst="rect">
            <a:avLst/>
          </a:prstGeom>
          <a:noFill/>
          <a:ln w="38100">
            <a:noFill/>
            <a:miter lim="800000"/>
            <a:headEnd/>
            <a:tailEnd type="none" w="lg" len="lg"/>
          </a:ln>
        </p:spPr>
      </p:pic>
      <p:sp>
        <p:nvSpPr>
          <p:cNvPr id="64515" name="TextBox 2"/>
          <p:cNvSpPr txBox="1">
            <a:spLocks noChangeArrowheads="1"/>
          </p:cNvSpPr>
          <p:nvPr/>
        </p:nvSpPr>
        <p:spPr bwMode="auto">
          <a:xfrm>
            <a:off x="274638" y="38100"/>
            <a:ext cx="8504237" cy="1200150"/>
          </a:xfrm>
          <a:prstGeom prst="rect">
            <a:avLst/>
          </a:prstGeom>
          <a:noFill/>
          <a:ln w="9525">
            <a:noFill/>
            <a:miter lim="800000"/>
            <a:headEnd/>
            <a:tailEnd/>
          </a:ln>
        </p:spPr>
        <p:txBody>
          <a:bodyPr>
            <a:spAutoFit/>
          </a:bodyPr>
          <a:lstStyle/>
          <a:p>
            <a:r>
              <a:rPr lang="en-US"/>
              <a:t>Pierce et al. (GRL, 2010) claimed that emitting sulfuric acid directly will produce larger particles, helping solve the problem of aerosol growth.</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02562" name="Picture 2"/>
          <p:cNvPicPr>
            <a:picLocks noChangeAspect="1" noChangeArrowheads="1"/>
          </p:cNvPicPr>
          <p:nvPr/>
        </p:nvPicPr>
        <p:blipFill>
          <a:blip r:embed="rId3" cstate="print"/>
          <a:srcRect/>
          <a:stretch>
            <a:fillRect/>
          </a:stretch>
        </p:blipFill>
        <p:spPr bwMode="auto">
          <a:xfrm>
            <a:off x="0" y="0"/>
            <a:ext cx="9264900" cy="67818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TextBox 1"/>
          <p:cNvSpPr txBox="1">
            <a:spLocks noChangeArrowheads="1"/>
          </p:cNvSpPr>
          <p:nvPr/>
        </p:nvSpPr>
        <p:spPr bwMode="auto">
          <a:xfrm>
            <a:off x="254000" y="276225"/>
            <a:ext cx="8353425" cy="2770188"/>
          </a:xfrm>
          <a:prstGeom prst="rect">
            <a:avLst/>
          </a:prstGeom>
          <a:noFill/>
          <a:ln w="9525">
            <a:noFill/>
            <a:miter lim="800000"/>
            <a:headEnd/>
            <a:tailEnd/>
          </a:ln>
        </p:spPr>
        <p:txBody>
          <a:bodyPr>
            <a:spAutoFit/>
          </a:bodyPr>
          <a:lstStyle/>
          <a:p>
            <a:pPr algn="ctr">
              <a:spcAft>
                <a:spcPts val="1200"/>
              </a:spcAft>
            </a:pPr>
            <a:r>
              <a:rPr lang="en-US"/>
              <a:t>But English et al. (ACP, 2012) found that</a:t>
            </a:r>
          </a:p>
          <a:p>
            <a:r>
              <a:rPr lang="en-US" sz="2000"/>
              <a:t>“increasing injection rates of SO</a:t>
            </a:r>
            <a:r>
              <a:rPr lang="en-US" sz="2000" baseline="-25000"/>
              <a:t>2</a:t>
            </a:r>
            <a:r>
              <a:rPr lang="en-US" sz="2000"/>
              <a:t> in a narrow band around the equator to have limited efficacy while broadening the injecting zone as well as injecting particles instead of SO</a:t>
            </a:r>
            <a:r>
              <a:rPr lang="en-US" sz="2000" baseline="-25000"/>
              <a:t>2</a:t>
            </a:r>
            <a:r>
              <a:rPr lang="en-US" sz="2000"/>
              <a:t> gas increases the sulfate burden for a given injection rate, in agreement with previous work. We find that injecting H</a:t>
            </a:r>
            <a:r>
              <a:rPr lang="en-US" sz="2000" baseline="-25000"/>
              <a:t>2</a:t>
            </a:r>
            <a:r>
              <a:rPr lang="en-US" sz="2000"/>
              <a:t>SO</a:t>
            </a:r>
            <a:r>
              <a:rPr lang="en-US" sz="2000" baseline="-25000"/>
              <a:t>4</a:t>
            </a:r>
            <a:r>
              <a:rPr lang="en-US" sz="2000"/>
              <a:t> gas instead of SO</a:t>
            </a:r>
            <a:r>
              <a:rPr lang="en-US" sz="2000" baseline="-25000"/>
              <a:t>2</a:t>
            </a:r>
            <a:r>
              <a:rPr lang="en-US" sz="2000"/>
              <a:t> does not discernibly alter sulfate size or mass, in contrast with a previous study using a plume model with a microphysical model.”</a:t>
            </a:r>
            <a:endParaRPr lang="en-US"/>
          </a:p>
        </p:txBody>
      </p:sp>
      <p:pic>
        <p:nvPicPr>
          <p:cNvPr id="65539" name="Picture 2"/>
          <p:cNvPicPr>
            <a:picLocks noChangeAspect="1" noChangeArrowheads="1"/>
          </p:cNvPicPr>
          <p:nvPr/>
        </p:nvPicPr>
        <p:blipFill>
          <a:blip r:embed="rId3" cstate="print"/>
          <a:srcRect/>
          <a:stretch>
            <a:fillRect/>
          </a:stretch>
        </p:blipFill>
        <p:spPr bwMode="auto">
          <a:xfrm>
            <a:off x="903288" y="3192463"/>
            <a:ext cx="7321550" cy="3536950"/>
          </a:xfrm>
          <a:prstGeom prst="rect">
            <a:avLst/>
          </a:prstGeom>
          <a:noFill/>
          <a:ln w="38100">
            <a:noFill/>
            <a:miter lim="800000"/>
            <a:headEnd/>
            <a:tailEnd type="none" w="lg" len="lg"/>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533400" y="2286000"/>
            <a:ext cx="8153400" cy="2682875"/>
          </a:xfrm>
          <a:prstGeom prst="rect">
            <a:avLst/>
          </a:prstGeom>
          <a:noFill/>
          <a:ln w="9525">
            <a:noFill/>
            <a:miter lim="800000"/>
            <a:headEnd/>
            <a:tailEnd/>
          </a:ln>
        </p:spPr>
        <p:txBody>
          <a:bodyPr>
            <a:spAutoFit/>
          </a:bodyPr>
          <a:lstStyle/>
          <a:p>
            <a:pPr>
              <a:spcAft>
                <a:spcPct val="50000"/>
              </a:spcAft>
            </a:pPr>
            <a:r>
              <a:rPr lang="en-US" sz="2000"/>
              <a:t>By using a smaller aerosol size (about 30% less than Pinatubo), there is about half the heating of the lower tropical stratosphere as compared to the equivalent loading using a Pinatubo size aerosol. </a:t>
            </a:r>
          </a:p>
          <a:p>
            <a:r>
              <a:rPr lang="en-US" sz="2000"/>
              <a:t>We injected it at about the same altitude as Pinatubo but if the sulfate was closer to the tropopause and larger in size it would warm the tropopause cold point and let a lot more water vapor into the stratosphere, and this could cause additional problems that would have to be considered.</a:t>
            </a:r>
          </a:p>
        </p:txBody>
      </p:sp>
      <p:sp>
        <p:nvSpPr>
          <p:cNvPr id="66563" name="Text Box 3"/>
          <p:cNvSpPr txBox="1">
            <a:spLocks noChangeArrowheads="1"/>
          </p:cNvSpPr>
          <p:nvPr/>
        </p:nvSpPr>
        <p:spPr bwMode="auto">
          <a:xfrm>
            <a:off x="1269609" y="788963"/>
            <a:ext cx="6553200" cy="457200"/>
          </a:xfrm>
          <a:prstGeom prst="rect">
            <a:avLst/>
          </a:prstGeom>
          <a:noFill/>
          <a:ln w="38100">
            <a:noFill/>
            <a:miter lim="800000"/>
            <a:headEnd/>
            <a:tailEnd/>
          </a:ln>
        </p:spPr>
        <p:txBody>
          <a:bodyPr>
            <a:spAutoFit/>
          </a:bodyPr>
          <a:lstStyle/>
          <a:p>
            <a:pPr algn="ctr">
              <a:spcBef>
                <a:spcPct val="50000"/>
              </a:spcBef>
            </a:pPr>
            <a:r>
              <a:rPr lang="en-US" b="1" dirty="0"/>
              <a:t>Aerosol properties</a:t>
            </a:r>
            <a:endParaRPr lang="en-US" dirty="0">
              <a:solidFill>
                <a:schemeClr val="accent2"/>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1219200" y="685800"/>
            <a:ext cx="6553200" cy="519113"/>
          </a:xfrm>
          <a:prstGeom prst="rect">
            <a:avLst/>
          </a:prstGeom>
          <a:noFill/>
          <a:ln w="38100">
            <a:noFill/>
            <a:miter lim="800000"/>
            <a:headEnd/>
            <a:tailEnd/>
          </a:ln>
        </p:spPr>
        <p:txBody>
          <a:bodyPr>
            <a:spAutoFit/>
          </a:bodyPr>
          <a:lstStyle/>
          <a:p>
            <a:pPr algn="ctr">
              <a:spcBef>
                <a:spcPct val="50000"/>
              </a:spcBef>
            </a:pPr>
            <a:r>
              <a:rPr lang="en-US" sz="2800" b="1">
                <a:solidFill>
                  <a:srgbClr val="CC0099"/>
                </a:solidFill>
              </a:rPr>
              <a:t>Latitudes</a:t>
            </a:r>
            <a:r>
              <a:rPr lang="en-US" sz="2800" b="1"/>
              <a:t> and </a:t>
            </a:r>
            <a:r>
              <a:rPr lang="en-US" sz="2800" b="1">
                <a:solidFill>
                  <a:srgbClr val="009900"/>
                </a:solidFill>
              </a:rPr>
              <a:t>Altitudes</a:t>
            </a:r>
            <a:endParaRPr lang="en-US" sz="2800">
              <a:solidFill>
                <a:srgbClr val="009900"/>
              </a:solidFill>
            </a:endParaRPr>
          </a:p>
        </p:txBody>
      </p:sp>
      <p:sp>
        <p:nvSpPr>
          <p:cNvPr id="67587" name="Text Box 3"/>
          <p:cNvSpPr txBox="1">
            <a:spLocks noChangeArrowheads="1"/>
          </p:cNvSpPr>
          <p:nvPr/>
        </p:nvSpPr>
        <p:spPr bwMode="auto">
          <a:xfrm>
            <a:off x="304800" y="1752600"/>
            <a:ext cx="8572500" cy="3609975"/>
          </a:xfrm>
          <a:prstGeom prst="rect">
            <a:avLst/>
          </a:prstGeom>
          <a:noFill/>
          <a:ln w="38100">
            <a:noFill/>
            <a:miter lim="800000"/>
            <a:headEnd/>
            <a:tailEnd/>
          </a:ln>
        </p:spPr>
        <p:txBody>
          <a:bodyPr>
            <a:spAutoFit/>
          </a:bodyPr>
          <a:lstStyle/>
          <a:p>
            <a:pPr marL="342900" indent="-342900">
              <a:spcAft>
                <a:spcPct val="50000"/>
              </a:spcAft>
            </a:pPr>
            <a:r>
              <a:rPr lang="en-US" sz="2200" b="1"/>
              <a:t>Tropical:</a:t>
            </a:r>
            <a:r>
              <a:rPr lang="en-US" sz="2200"/>
              <a:t>  We put SO</a:t>
            </a:r>
            <a:r>
              <a:rPr lang="en-US" sz="2200" baseline="-25000"/>
              <a:t>2</a:t>
            </a:r>
            <a:r>
              <a:rPr lang="en-US" sz="2200"/>
              <a:t> into the </a:t>
            </a:r>
            <a:r>
              <a:rPr lang="en-US" sz="2200">
                <a:solidFill>
                  <a:srgbClr val="009900"/>
                </a:solidFill>
              </a:rPr>
              <a:t>lower stratosphere (16-22 km)</a:t>
            </a:r>
            <a:r>
              <a:rPr lang="en-US" sz="2200"/>
              <a:t> over the </a:t>
            </a:r>
            <a:r>
              <a:rPr lang="en-US" sz="2200">
                <a:solidFill>
                  <a:srgbClr val="CC0099"/>
                </a:solidFill>
              </a:rPr>
              <a:t>Equator</a:t>
            </a:r>
            <a:r>
              <a:rPr lang="en-US" sz="2200"/>
              <a:t> at a daily rate equal to</a:t>
            </a:r>
            <a:br>
              <a:rPr lang="en-US" sz="2200"/>
            </a:br>
            <a:r>
              <a:rPr lang="en-US" sz="2200">
                <a:solidFill>
                  <a:schemeClr val="accent2"/>
                </a:solidFill>
              </a:rPr>
              <a:t>5 Mt/yr</a:t>
            </a:r>
            <a:r>
              <a:rPr lang="en-US" sz="2200"/>
              <a:t> (1 Pinatubo every 4 years) or </a:t>
            </a:r>
            <a:br>
              <a:rPr lang="en-US" sz="2200"/>
            </a:br>
            <a:r>
              <a:rPr lang="en-US" sz="2200">
                <a:solidFill>
                  <a:schemeClr val="accent2"/>
                </a:solidFill>
              </a:rPr>
              <a:t>10 Mt/yr</a:t>
            </a:r>
            <a:r>
              <a:rPr lang="en-US" sz="2200"/>
              <a:t> (1 Pinatubo every 2 years) for 20 years,</a:t>
            </a:r>
            <a:br>
              <a:rPr lang="en-US" sz="2200"/>
            </a:br>
            <a:r>
              <a:rPr lang="en-US" sz="2200"/>
              <a:t>and then continue to run for another 20 years to see how fast the system warms afterwards.</a:t>
            </a:r>
          </a:p>
          <a:p>
            <a:pPr marL="342900" indent="-342900">
              <a:spcAft>
                <a:spcPct val="50000"/>
              </a:spcAft>
            </a:pPr>
            <a:r>
              <a:rPr lang="en-US" sz="2200" b="1"/>
              <a:t>Arctic:</a:t>
            </a:r>
            <a:r>
              <a:rPr lang="en-US" sz="2200"/>
              <a:t>  We put SO</a:t>
            </a:r>
            <a:r>
              <a:rPr lang="en-US" sz="2200" baseline="-25000"/>
              <a:t>2</a:t>
            </a:r>
            <a:r>
              <a:rPr lang="en-US" sz="2200"/>
              <a:t> into the </a:t>
            </a:r>
            <a:r>
              <a:rPr lang="en-US" sz="2200">
                <a:solidFill>
                  <a:srgbClr val="009900"/>
                </a:solidFill>
              </a:rPr>
              <a:t>lower stratosphere (10-15 km)</a:t>
            </a:r>
            <a:r>
              <a:rPr lang="en-US" sz="2200"/>
              <a:t/>
            </a:r>
            <a:br>
              <a:rPr lang="en-US" sz="2200"/>
            </a:br>
            <a:r>
              <a:rPr lang="en-US" sz="2200"/>
              <a:t>at </a:t>
            </a:r>
            <a:r>
              <a:rPr lang="en-US" sz="2200">
                <a:solidFill>
                  <a:srgbClr val="CC0099"/>
                </a:solidFill>
              </a:rPr>
              <a:t>68°N</a:t>
            </a:r>
            <a:r>
              <a:rPr lang="en-US" sz="2200"/>
              <a:t> at a daily rate equal to </a:t>
            </a:r>
            <a:r>
              <a:rPr lang="en-US" sz="2200">
                <a:solidFill>
                  <a:schemeClr val="accent2"/>
                </a:solidFill>
              </a:rPr>
              <a:t>3 Mt/yr</a:t>
            </a:r>
            <a:r>
              <a:rPr lang="en-US" sz="2200"/>
              <a:t> for 20 years,</a:t>
            </a:r>
            <a:br>
              <a:rPr lang="en-US" sz="2200"/>
            </a:br>
            <a:r>
              <a:rPr lang="en-US" sz="2200"/>
              <a:t>and then continue to run for another 20 years to see how fast the system warms afterwards.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2625725" y="2495550"/>
            <a:ext cx="9144000" cy="0"/>
          </a:xfrm>
          <a:prstGeom prst="rect">
            <a:avLst/>
          </a:prstGeom>
          <a:noFill/>
          <a:ln w="9525">
            <a:noFill/>
            <a:miter lim="800000"/>
            <a:headEnd/>
            <a:tailEnd/>
          </a:ln>
        </p:spPr>
        <p:txBody>
          <a:bodyPr wrap="none" anchor="ctr">
            <a:spAutoFit/>
          </a:bodyPr>
          <a:lstStyle/>
          <a:p>
            <a:endParaRPr lang="en-US"/>
          </a:p>
        </p:txBody>
      </p:sp>
      <p:sp>
        <p:nvSpPr>
          <p:cNvPr id="68611" name="Rectangle 3"/>
          <p:cNvSpPr>
            <a:spLocks noChangeArrowheads="1"/>
          </p:cNvSpPr>
          <p:nvPr/>
        </p:nvSpPr>
        <p:spPr bwMode="auto">
          <a:xfrm>
            <a:off x="6537325" y="2838450"/>
            <a:ext cx="9144000" cy="0"/>
          </a:xfrm>
          <a:prstGeom prst="rect">
            <a:avLst/>
          </a:prstGeom>
          <a:noFill/>
          <a:ln w="9525">
            <a:noFill/>
            <a:miter lim="800000"/>
            <a:headEnd/>
            <a:tailEnd/>
          </a:ln>
        </p:spPr>
        <p:txBody>
          <a:bodyPr wrap="none" anchor="ctr">
            <a:spAutoFit/>
          </a:bodyPr>
          <a:lstStyle/>
          <a:p>
            <a:endParaRPr lang="en-US"/>
          </a:p>
        </p:txBody>
      </p:sp>
      <p:pic>
        <p:nvPicPr>
          <p:cNvPr id="68612" name="Picture 4"/>
          <p:cNvPicPr>
            <a:picLocks noChangeAspect="1" noChangeArrowheads="1"/>
          </p:cNvPicPr>
          <p:nvPr/>
        </p:nvPicPr>
        <p:blipFill>
          <a:blip r:embed="rId3" cstate="print"/>
          <a:srcRect/>
          <a:stretch>
            <a:fillRect/>
          </a:stretch>
        </p:blipFill>
        <p:spPr bwMode="auto">
          <a:xfrm>
            <a:off x="4724400" y="1143000"/>
            <a:ext cx="3886200" cy="3322638"/>
          </a:xfrm>
          <a:prstGeom prst="rect">
            <a:avLst/>
          </a:prstGeom>
          <a:noFill/>
          <a:ln w="9525">
            <a:noFill/>
            <a:miter lim="800000"/>
            <a:headEnd/>
            <a:tailEnd/>
          </a:ln>
        </p:spPr>
      </p:pic>
      <p:sp>
        <p:nvSpPr>
          <p:cNvPr id="68613" name="Text Box 5"/>
          <p:cNvSpPr txBox="1">
            <a:spLocks noChangeArrowheads="1"/>
          </p:cNvSpPr>
          <p:nvPr/>
        </p:nvSpPr>
        <p:spPr bwMode="auto">
          <a:xfrm>
            <a:off x="381000" y="457200"/>
            <a:ext cx="8229600" cy="396875"/>
          </a:xfrm>
          <a:prstGeom prst="rect">
            <a:avLst/>
          </a:prstGeom>
          <a:noFill/>
          <a:ln w="9525">
            <a:noFill/>
            <a:miter lim="800000"/>
            <a:headEnd/>
            <a:tailEnd/>
          </a:ln>
        </p:spPr>
        <p:txBody>
          <a:bodyPr>
            <a:spAutoFit/>
          </a:bodyPr>
          <a:lstStyle/>
          <a:p>
            <a:pPr algn="ctr">
              <a:spcBef>
                <a:spcPct val="50000"/>
              </a:spcBef>
            </a:pPr>
            <a:r>
              <a:rPr lang="en-US" sz="2000" dirty="0"/>
              <a:t>Change in </a:t>
            </a:r>
            <a:r>
              <a:rPr lang="en-US" sz="2000" dirty="0" smtClean="0"/>
              <a:t>downward solar </a:t>
            </a:r>
            <a:r>
              <a:rPr lang="en-US" sz="2000" dirty="0"/>
              <a:t>radiation at Earth</a:t>
            </a:r>
            <a:r>
              <a:rPr lang="ja-JP" altLang="en-US" sz="2000" dirty="0"/>
              <a:t>’</a:t>
            </a:r>
            <a:r>
              <a:rPr lang="en-US" altLang="ja-JP" sz="2000" dirty="0"/>
              <a:t>s surface</a:t>
            </a:r>
            <a:endParaRPr lang="en-US" sz="2000" dirty="0"/>
          </a:p>
        </p:txBody>
      </p:sp>
      <p:pic>
        <p:nvPicPr>
          <p:cNvPr id="68614" name="Picture 6"/>
          <p:cNvPicPr>
            <a:picLocks noChangeAspect="1" noChangeArrowheads="1"/>
          </p:cNvPicPr>
          <p:nvPr/>
        </p:nvPicPr>
        <p:blipFill>
          <a:blip r:embed="rId4" cstate="print"/>
          <a:srcRect/>
          <a:stretch>
            <a:fillRect/>
          </a:stretch>
        </p:blipFill>
        <p:spPr bwMode="auto">
          <a:xfrm>
            <a:off x="381000" y="1143000"/>
            <a:ext cx="3886200" cy="3321050"/>
          </a:xfrm>
          <a:prstGeom prst="rect">
            <a:avLst/>
          </a:prstGeom>
          <a:noFill/>
          <a:ln w="9525">
            <a:noFill/>
            <a:miter lim="800000"/>
            <a:headEnd/>
            <a:tailEnd/>
          </a:ln>
        </p:spPr>
      </p:pic>
      <p:sp>
        <p:nvSpPr>
          <p:cNvPr id="68615" name="Text Box 7"/>
          <p:cNvSpPr txBox="1">
            <a:spLocks noChangeArrowheads="1"/>
          </p:cNvSpPr>
          <p:nvPr/>
        </p:nvSpPr>
        <p:spPr bwMode="auto">
          <a:xfrm>
            <a:off x="609600" y="4800600"/>
            <a:ext cx="3581400" cy="701675"/>
          </a:xfrm>
          <a:prstGeom prst="rect">
            <a:avLst/>
          </a:prstGeom>
          <a:noFill/>
          <a:ln w="9525">
            <a:noFill/>
            <a:miter lim="800000"/>
            <a:headEnd/>
            <a:tailEnd/>
          </a:ln>
        </p:spPr>
        <p:txBody>
          <a:bodyPr>
            <a:spAutoFit/>
          </a:bodyPr>
          <a:lstStyle/>
          <a:p>
            <a:pPr algn="ctr">
              <a:spcBef>
                <a:spcPct val="50000"/>
              </a:spcBef>
            </a:pPr>
            <a:r>
              <a:rPr lang="en-US" sz="2000"/>
              <a:t>Arctic emission at 68</a:t>
            </a:r>
            <a:r>
              <a:rPr lang="fr-FR" sz="2000"/>
              <a:t>°</a:t>
            </a:r>
            <a:r>
              <a:rPr lang="en-US" sz="2000"/>
              <a:t>N leaks into the subtropics</a:t>
            </a:r>
          </a:p>
        </p:txBody>
      </p:sp>
      <p:sp>
        <p:nvSpPr>
          <p:cNvPr id="68616" name="Text Box 8"/>
          <p:cNvSpPr txBox="1">
            <a:spLocks noChangeArrowheads="1"/>
          </p:cNvSpPr>
          <p:nvPr/>
        </p:nvSpPr>
        <p:spPr bwMode="auto">
          <a:xfrm>
            <a:off x="4876800" y="4800600"/>
            <a:ext cx="3581400" cy="701675"/>
          </a:xfrm>
          <a:prstGeom prst="rect">
            <a:avLst/>
          </a:prstGeom>
          <a:noFill/>
          <a:ln w="9525">
            <a:noFill/>
            <a:miter lim="800000"/>
            <a:headEnd/>
            <a:tailEnd/>
          </a:ln>
        </p:spPr>
        <p:txBody>
          <a:bodyPr>
            <a:spAutoFit/>
          </a:bodyPr>
          <a:lstStyle/>
          <a:p>
            <a:pPr algn="ctr">
              <a:spcBef>
                <a:spcPct val="50000"/>
              </a:spcBef>
            </a:pPr>
            <a:r>
              <a:rPr lang="en-US" sz="2000"/>
              <a:t>Tropical emission spreads to cover the planet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cstate="print"/>
          <a:srcRect/>
          <a:stretch>
            <a:fillRect/>
          </a:stretch>
        </p:blipFill>
        <p:spPr bwMode="auto">
          <a:xfrm>
            <a:off x="152400" y="76200"/>
            <a:ext cx="8915400" cy="6092825"/>
          </a:xfrm>
          <a:prstGeom prst="rect">
            <a:avLst/>
          </a:prstGeom>
          <a:solidFill>
            <a:schemeClr val="bg1"/>
          </a:solidFill>
          <a:ln w="9525">
            <a:noFill/>
            <a:miter lim="800000"/>
            <a:headEnd/>
            <a:tailEnd/>
          </a:ln>
        </p:spPr>
      </p:pic>
      <p:sp>
        <p:nvSpPr>
          <p:cNvPr id="69635" name="Text Box 3"/>
          <p:cNvSpPr txBox="1">
            <a:spLocks noChangeArrowheads="1"/>
          </p:cNvSpPr>
          <p:nvPr/>
        </p:nvSpPr>
        <p:spPr bwMode="auto">
          <a:xfrm>
            <a:off x="1371600" y="304800"/>
            <a:ext cx="4876800" cy="990600"/>
          </a:xfrm>
          <a:prstGeom prst="rect">
            <a:avLst/>
          </a:prstGeom>
          <a:solidFill>
            <a:srgbClr val="FFFFFF"/>
          </a:solidFill>
          <a:ln w="9525">
            <a:noFill/>
            <a:miter lim="800000"/>
            <a:headEnd/>
            <a:tailEnd/>
          </a:ln>
        </p:spPr>
        <p:txBody>
          <a:bodyPr/>
          <a:lstStyle/>
          <a:p>
            <a:pPr algn="ctr"/>
            <a:r>
              <a:rPr lang="en-US" sz="1600" b="1">
                <a:solidFill>
                  <a:srgbClr val="008000"/>
                </a:solidFill>
                <a:latin typeface="Arial" charset="0"/>
              </a:rPr>
              <a:t>GISS Global Average Temperature Anomaly</a:t>
            </a:r>
          </a:p>
          <a:p>
            <a:pPr algn="ctr"/>
            <a:r>
              <a:rPr lang="en-US" sz="1600" b="1">
                <a:solidFill>
                  <a:srgbClr val="FF0000"/>
                </a:solidFill>
                <a:latin typeface="Arial" charset="0"/>
              </a:rPr>
              <a:t>+ Anthro Forcing,</a:t>
            </a:r>
            <a:r>
              <a:rPr lang="en-US" sz="1600" b="1">
                <a:latin typeface="Arial" charset="0"/>
              </a:rPr>
              <a:t> </a:t>
            </a:r>
            <a:r>
              <a:rPr lang="en-US" sz="1600" b="1">
                <a:solidFill>
                  <a:srgbClr val="0000FF"/>
                </a:solidFill>
                <a:latin typeface="Arial" charset="0"/>
              </a:rPr>
              <a:t>3 Mt/yr Arctic,</a:t>
            </a:r>
            <a:endParaRPr lang="en-US" sz="1600" b="1">
              <a:solidFill>
                <a:srgbClr val="993300"/>
              </a:solidFill>
              <a:latin typeface="Arial" charset="0"/>
            </a:endParaRPr>
          </a:p>
          <a:p>
            <a:pPr algn="ctr"/>
            <a:r>
              <a:rPr lang="en-US" sz="1600" b="1">
                <a:latin typeface="Arial" charset="0"/>
              </a:rPr>
              <a:t>5 Mt/yr Tropical, </a:t>
            </a:r>
            <a:r>
              <a:rPr lang="en-US" sz="1600" b="1">
                <a:solidFill>
                  <a:srgbClr val="993300"/>
                </a:solidFill>
                <a:latin typeface="Arial" charset="0"/>
              </a:rPr>
              <a:t>10 Mt/yr Tropical </a:t>
            </a:r>
            <a:endParaRPr lang="en-US" sz="160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381000" y="5791200"/>
            <a:ext cx="8153400" cy="1006475"/>
          </a:xfrm>
          <a:prstGeom prst="rect">
            <a:avLst/>
          </a:prstGeom>
          <a:solidFill>
            <a:srgbClr val="99CCFF"/>
          </a:solidFill>
          <a:ln w="9525">
            <a:noFill/>
            <a:miter lim="800000"/>
            <a:headEnd/>
            <a:tailEnd/>
          </a:ln>
        </p:spPr>
        <p:txBody>
          <a:bodyPr>
            <a:spAutoFit/>
          </a:bodyPr>
          <a:lstStyle/>
          <a:p>
            <a:pPr algn="ctr">
              <a:spcBef>
                <a:spcPct val="50000"/>
              </a:spcBef>
            </a:pPr>
            <a:r>
              <a:rPr lang="en-US" sz="2000"/>
              <a:t>Global average changes in temperature, precipitation, and downward shortwave radiation for A1B, Arctic 3 Mt/yr and Tropical 5 Mt/yr geoengineering runs. </a:t>
            </a:r>
          </a:p>
        </p:txBody>
      </p:sp>
      <p:pic>
        <p:nvPicPr>
          <p:cNvPr id="70659" name="Picture 3"/>
          <p:cNvPicPr>
            <a:picLocks noChangeAspect="1" noChangeArrowheads="1"/>
          </p:cNvPicPr>
          <p:nvPr/>
        </p:nvPicPr>
        <p:blipFill>
          <a:blip r:embed="rId3" cstate="print"/>
          <a:srcRect/>
          <a:stretch>
            <a:fillRect/>
          </a:stretch>
        </p:blipFill>
        <p:spPr bwMode="auto">
          <a:xfrm>
            <a:off x="1143000" y="152400"/>
            <a:ext cx="6477000" cy="5578475"/>
          </a:xfrm>
          <a:prstGeom prst="rect">
            <a:avLst/>
          </a:prstGeom>
          <a:noFill/>
          <a:ln w="9525">
            <a:noFill/>
            <a:miter lim="800000"/>
            <a:headEnd/>
            <a:tailEnd/>
          </a:ln>
        </p:spPr>
      </p:pic>
      <p:grpSp>
        <p:nvGrpSpPr>
          <p:cNvPr id="2" name="Group 7"/>
          <p:cNvGrpSpPr>
            <a:grpSpLocks/>
          </p:cNvGrpSpPr>
          <p:nvPr/>
        </p:nvGrpSpPr>
        <p:grpSpPr bwMode="auto">
          <a:xfrm>
            <a:off x="3624263" y="1152525"/>
            <a:ext cx="800100" cy="2174875"/>
            <a:chOff x="2283" y="726"/>
            <a:chExt cx="504" cy="1370"/>
          </a:xfrm>
        </p:grpSpPr>
        <p:sp>
          <p:nvSpPr>
            <p:cNvPr id="70667" name="Oval 5"/>
            <p:cNvSpPr>
              <a:spLocks noChangeArrowheads="1"/>
            </p:cNvSpPr>
            <p:nvPr/>
          </p:nvSpPr>
          <p:spPr bwMode="auto">
            <a:xfrm>
              <a:off x="2288" y="726"/>
              <a:ext cx="499" cy="491"/>
            </a:xfrm>
            <a:prstGeom prst="ellipse">
              <a:avLst/>
            </a:prstGeom>
            <a:noFill/>
            <a:ln w="38100">
              <a:solidFill>
                <a:srgbClr val="009900"/>
              </a:solidFill>
              <a:round/>
              <a:headEnd/>
              <a:tailEnd type="none" w="lg" len="lg"/>
            </a:ln>
          </p:spPr>
          <p:txBody>
            <a:bodyPr wrap="none" anchor="ctr"/>
            <a:lstStyle/>
            <a:p>
              <a:endParaRPr lang="en-US"/>
            </a:p>
          </p:txBody>
        </p:sp>
        <p:sp>
          <p:nvSpPr>
            <p:cNvPr id="70668" name="Oval 6"/>
            <p:cNvSpPr>
              <a:spLocks noChangeArrowheads="1"/>
            </p:cNvSpPr>
            <p:nvPr/>
          </p:nvSpPr>
          <p:spPr bwMode="auto">
            <a:xfrm>
              <a:off x="2283" y="1605"/>
              <a:ext cx="499" cy="491"/>
            </a:xfrm>
            <a:prstGeom prst="ellipse">
              <a:avLst/>
            </a:prstGeom>
            <a:noFill/>
            <a:ln w="38100">
              <a:solidFill>
                <a:srgbClr val="009900"/>
              </a:solidFill>
              <a:round/>
              <a:headEnd/>
              <a:tailEnd type="none" w="lg" len="lg"/>
            </a:ln>
          </p:spPr>
          <p:txBody>
            <a:bodyPr wrap="none" anchor="ctr"/>
            <a:lstStyle/>
            <a:p>
              <a:endParaRPr lang="en-US"/>
            </a:p>
          </p:txBody>
        </p:sp>
      </p:grpSp>
      <p:grpSp>
        <p:nvGrpSpPr>
          <p:cNvPr id="3" name="Group 13"/>
          <p:cNvGrpSpPr>
            <a:grpSpLocks/>
          </p:cNvGrpSpPr>
          <p:nvPr/>
        </p:nvGrpSpPr>
        <p:grpSpPr bwMode="auto">
          <a:xfrm>
            <a:off x="2451100" y="1485900"/>
            <a:ext cx="1452563" cy="1485900"/>
            <a:chOff x="1544" y="936"/>
            <a:chExt cx="915" cy="936"/>
          </a:xfrm>
        </p:grpSpPr>
        <p:sp>
          <p:nvSpPr>
            <p:cNvPr id="70665" name="Line 8"/>
            <p:cNvSpPr>
              <a:spLocks noChangeShapeType="1"/>
            </p:cNvSpPr>
            <p:nvPr/>
          </p:nvSpPr>
          <p:spPr bwMode="auto">
            <a:xfrm>
              <a:off x="2459" y="936"/>
              <a:ext cx="0" cy="936"/>
            </a:xfrm>
            <a:prstGeom prst="line">
              <a:avLst/>
            </a:prstGeom>
            <a:noFill/>
            <a:ln w="57150">
              <a:solidFill>
                <a:srgbClr val="009900"/>
              </a:solidFill>
              <a:round/>
              <a:headEnd type="stealth" w="med" len="med"/>
              <a:tailEnd type="stealth" w="med" len="med"/>
            </a:ln>
          </p:spPr>
          <p:txBody>
            <a:bodyPr/>
            <a:lstStyle/>
            <a:p>
              <a:endParaRPr lang="en-US"/>
            </a:p>
          </p:txBody>
        </p:sp>
        <p:sp>
          <p:nvSpPr>
            <p:cNvPr id="70666" name="Text Box 10"/>
            <p:cNvSpPr txBox="1">
              <a:spLocks noChangeArrowheads="1"/>
            </p:cNvSpPr>
            <p:nvPr/>
          </p:nvSpPr>
          <p:spPr bwMode="auto">
            <a:xfrm>
              <a:off x="1544" y="1530"/>
              <a:ext cx="814" cy="197"/>
            </a:xfrm>
            <a:prstGeom prst="rect">
              <a:avLst/>
            </a:prstGeom>
            <a:solidFill>
              <a:schemeClr val="bg1"/>
            </a:solidFill>
            <a:ln w="38100">
              <a:solidFill>
                <a:srgbClr val="009900"/>
              </a:solidFill>
              <a:miter lim="800000"/>
              <a:headEnd/>
              <a:tailEnd type="none" w="lg" len="lg"/>
            </a:ln>
          </p:spPr>
          <p:txBody>
            <a:bodyPr>
              <a:spAutoFit/>
            </a:bodyPr>
            <a:lstStyle/>
            <a:p>
              <a:pPr algn="ctr">
                <a:spcBef>
                  <a:spcPct val="50000"/>
                </a:spcBef>
              </a:pPr>
              <a:r>
                <a:rPr lang="en-US" sz="1200"/>
                <a:t>Temperature </a:t>
              </a:r>
            </a:p>
          </p:txBody>
        </p:sp>
      </p:grpSp>
      <p:grpSp>
        <p:nvGrpSpPr>
          <p:cNvPr id="4" name="Group 12"/>
          <p:cNvGrpSpPr>
            <a:grpSpLocks/>
          </p:cNvGrpSpPr>
          <p:nvPr/>
        </p:nvGrpSpPr>
        <p:grpSpPr bwMode="auto">
          <a:xfrm>
            <a:off x="4103688" y="1646238"/>
            <a:ext cx="1398587" cy="1485900"/>
            <a:chOff x="2585" y="1037"/>
            <a:chExt cx="881" cy="936"/>
          </a:xfrm>
        </p:grpSpPr>
        <p:sp>
          <p:nvSpPr>
            <p:cNvPr id="70663" name="Line 9"/>
            <p:cNvSpPr>
              <a:spLocks noChangeShapeType="1"/>
            </p:cNvSpPr>
            <p:nvPr/>
          </p:nvSpPr>
          <p:spPr bwMode="auto">
            <a:xfrm>
              <a:off x="2585" y="1037"/>
              <a:ext cx="0" cy="936"/>
            </a:xfrm>
            <a:prstGeom prst="line">
              <a:avLst/>
            </a:prstGeom>
            <a:noFill/>
            <a:ln w="57150">
              <a:solidFill>
                <a:srgbClr val="990000"/>
              </a:solidFill>
              <a:round/>
              <a:headEnd type="stealth" w="med" len="med"/>
              <a:tailEnd type="stealth" w="med" len="med"/>
            </a:ln>
          </p:spPr>
          <p:txBody>
            <a:bodyPr/>
            <a:lstStyle/>
            <a:p>
              <a:endParaRPr lang="en-US"/>
            </a:p>
          </p:txBody>
        </p:sp>
        <p:sp>
          <p:nvSpPr>
            <p:cNvPr id="70664" name="Text Box 11"/>
            <p:cNvSpPr txBox="1">
              <a:spLocks noChangeArrowheads="1"/>
            </p:cNvSpPr>
            <p:nvPr/>
          </p:nvSpPr>
          <p:spPr bwMode="auto">
            <a:xfrm>
              <a:off x="2652" y="1509"/>
              <a:ext cx="814" cy="197"/>
            </a:xfrm>
            <a:prstGeom prst="rect">
              <a:avLst/>
            </a:prstGeom>
            <a:solidFill>
              <a:schemeClr val="bg1"/>
            </a:solidFill>
            <a:ln w="38100">
              <a:solidFill>
                <a:srgbClr val="990000"/>
              </a:solidFill>
              <a:miter lim="800000"/>
              <a:headEnd/>
              <a:tailEnd type="none" w="lg" len="lg"/>
            </a:ln>
          </p:spPr>
          <p:txBody>
            <a:bodyPr>
              <a:spAutoFit/>
            </a:bodyPr>
            <a:lstStyle/>
            <a:p>
              <a:pPr algn="ctr">
                <a:spcBef>
                  <a:spcPct val="50000"/>
                </a:spcBef>
              </a:pPr>
              <a:r>
                <a:rPr lang="en-US" sz="1200"/>
                <a:t>Precipitation  </a:t>
              </a: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2794000" y="1365250"/>
            <a:ext cx="9144000" cy="0"/>
          </a:xfrm>
          <a:prstGeom prst="rect">
            <a:avLst/>
          </a:prstGeom>
          <a:noFill/>
          <a:ln w="9525">
            <a:noFill/>
            <a:miter lim="800000"/>
            <a:headEnd/>
            <a:tailEnd/>
          </a:ln>
        </p:spPr>
        <p:txBody>
          <a:bodyPr wrap="none" anchor="ctr">
            <a:spAutoFit/>
          </a:bodyPr>
          <a:lstStyle/>
          <a:p>
            <a:endParaRPr lang="en-US"/>
          </a:p>
        </p:txBody>
      </p:sp>
      <p:pic>
        <p:nvPicPr>
          <p:cNvPr id="71683" name="Picture 3"/>
          <p:cNvPicPr>
            <a:picLocks noChangeAspect="1" noChangeArrowheads="1"/>
          </p:cNvPicPr>
          <p:nvPr/>
        </p:nvPicPr>
        <p:blipFill>
          <a:blip r:embed="rId3" cstate="print"/>
          <a:srcRect/>
          <a:stretch>
            <a:fillRect/>
          </a:stretch>
        </p:blipFill>
        <p:spPr bwMode="auto">
          <a:xfrm>
            <a:off x="381000" y="76200"/>
            <a:ext cx="3832225" cy="2811463"/>
          </a:xfrm>
          <a:prstGeom prst="rect">
            <a:avLst/>
          </a:prstGeom>
          <a:noFill/>
          <a:ln w="9525">
            <a:noFill/>
            <a:miter lim="800000"/>
            <a:headEnd/>
            <a:tailEnd/>
          </a:ln>
        </p:spPr>
      </p:pic>
      <p:sp>
        <p:nvSpPr>
          <p:cNvPr id="71684" name="Rectangle 4"/>
          <p:cNvSpPr>
            <a:spLocks noChangeArrowheads="1"/>
          </p:cNvSpPr>
          <p:nvPr/>
        </p:nvSpPr>
        <p:spPr bwMode="auto">
          <a:xfrm>
            <a:off x="2808288" y="5246688"/>
            <a:ext cx="9144000" cy="0"/>
          </a:xfrm>
          <a:prstGeom prst="rect">
            <a:avLst/>
          </a:prstGeom>
          <a:noFill/>
          <a:ln w="9525">
            <a:noFill/>
            <a:miter lim="800000"/>
            <a:headEnd/>
            <a:tailEnd/>
          </a:ln>
        </p:spPr>
        <p:txBody>
          <a:bodyPr wrap="none" anchor="ctr">
            <a:spAutoFit/>
          </a:bodyPr>
          <a:lstStyle/>
          <a:p>
            <a:endParaRPr lang="en-US"/>
          </a:p>
        </p:txBody>
      </p:sp>
      <p:pic>
        <p:nvPicPr>
          <p:cNvPr id="71685" name="Picture 5"/>
          <p:cNvPicPr>
            <a:picLocks noChangeAspect="1" noChangeArrowheads="1"/>
          </p:cNvPicPr>
          <p:nvPr/>
        </p:nvPicPr>
        <p:blipFill>
          <a:blip r:embed="rId4" cstate="print"/>
          <a:srcRect/>
          <a:stretch>
            <a:fillRect/>
          </a:stretch>
        </p:blipFill>
        <p:spPr bwMode="auto">
          <a:xfrm>
            <a:off x="4648200" y="76200"/>
            <a:ext cx="3810000" cy="2824163"/>
          </a:xfrm>
          <a:prstGeom prst="rect">
            <a:avLst/>
          </a:prstGeom>
          <a:noFill/>
          <a:ln w="9525">
            <a:noFill/>
            <a:miter lim="800000"/>
            <a:headEnd/>
            <a:tailEnd/>
          </a:ln>
        </p:spPr>
      </p:pic>
      <p:pic>
        <p:nvPicPr>
          <p:cNvPr id="71686" name="Picture 6"/>
          <p:cNvPicPr>
            <a:picLocks noChangeAspect="1" noChangeArrowheads="1"/>
          </p:cNvPicPr>
          <p:nvPr/>
        </p:nvPicPr>
        <p:blipFill>
          <a:blip r:embed="rId5" cstate="print"/>
          <a:srcRect/>
          <a:stretch>
            <a:fillRect/>
          </a:stretch>
        </p:blipFill>
        <p:spPr bwMode="auto">
          <a:xfrm>
            <a:off x="2209800" y="3048000"/>
            <a:ext cx="4800600" cy="3657600"/>
          </a:xfrm>
          <a:prstGeom prst="rect">
            <a:avLst/>
          </a:prstGeom>
          <a:noFill/>
          <a:ln w="9525">
            <a:noFill/>
            <a:miter lim="800000"/>
            <a:headEnd/>
            <a:tailEnd/>
          </a:ln>
        </p:spPr>
      </p:pic>
      <p:sp>
        <p:nvSpPr>
          <p:cNvPr id="71687" name="Line 7"/>
          <p:cNvSpPr>
            <a:spLocks noChangeShapeType="1"/>
          </p:cNvSpPr>
          <p:nvPr/>
        </p:nvSpPr>
        <p:spPr bwMode="auto">
          <a:xfrm>
            <a:off x="2674938" y="4835525"/>
            <a:ext cx="4232275" cy="0"/>
          </a:xfrm>
          <a:prstGeom prst="line">
            <a:avLst/>
          </a:prstGeom>
          <a:noFill/>
          <a:ln w="28575">
            <a:solidFill>
              <a:srgbClr val="990099"/>
            </a:solidFill>
            <a:round/>
            <a:headEnd/>
            <a:tailEnd/>
          </a:ln>
        </p:spPr>
        <p:txBody>
          <a:body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3657600" y="1893888"/>
            <a:ext cx="9144000" cy="0"/>
          </a:xfrm>
          <a:prstGeom prst="rect">
            <a:avLst/>
          </a:prstGeom>
          <a:noFill/>
          <a:ln w="9525">
            <a:noFill/>
            <a:miter lim="800000"/>
            <a:headEnd/>
            <a:tailEnd/>
          </a:ln>
        </p:spPr>
        <p:txBody>
          <a:bodyPr wrap="none" anchor="ctr">
            <a:spAutoFit/>
          </a:bodyPr>
          <a:lstStyle/>
          <a:p>
            <a:endParaRPr lang="en-US"/>
          </a:p>
        </p:txBody>
      </p:sp>
      <p:pic>
        <p:nvPicPr>
          <p:cNvPr id="72707" name="Picture 3"/>
          <p:cNvPicPr>
            <a:picLocks noChangeAspect="1" noChangeArrowheads="1"/>
          </p:cNvPicPr>
          <p:nvPr/>
        </p:nvPicPr>
        <p:blipFill>
          <a:blip r:embed="rId3" cstate="print"/>
          <a:srcRect/>
          <a:stretch>
            <a:fillRect/>
          </a:stretch>
        </p:blipFill>
        <p:spPr bwMode="auto">
          <a:xfrm>
            <a:off x="609600" y="381000"/>
            <a:ext cx="3821113" cy="2779713"/>
          </a:xfrm>
          <a:prstGeom prst="rect">
            <a:avLst/>
          </a:prstGeom>
          <a:noFill/>
          <a:ln w="9525">
            <a:noFill/>
            <a:miter lim="800000"/>
            <a:headEnd/>
            <a:tailEnd/>
          </a:ln>
        </p:spPr>
      </p:pic>
      <p:sp>
        <p:nvSpPr>
          <p:cNvPr id="72708" name="Rectangle 4"/>
          <p:cNvSpPr>
            <a:spLocks noChangeArrowheads="1"/>
          </p:cNvSpPr>
          <p:nvPr/>
        </p:nvSpPr>
        <p:spPr bwMode="auto">
          <a:xfrm>
            <a:off x="5649913" y="1616075"/>
            <a:ext cx="9144000" cy="0"/>
          </a:xfrm>
          <a:prstGeom prst="rect">
            <a:avLst/>
          </a:prstGeom>
          <a:noFill/>
          <a:ln w="9525">
            <a:noFill/>
            <a:miter lim="800000"/>
            <a:headEnd/>
            <a:tailEnd/>
          </a:ln>
        </p:spPr>
        <p:txBody>
          <a:bodyPr wrap="none" anchor="ctr">
            <a:spAutoFit/>
          </a:bodyPr>
          <a:lstStyle/>
          <a:p>
            <a:endParaRPr lang="en-US"/>
          </a:p>
        </p:txBody>
      </p:sp>
      <p:pic>
        <p:nvPicPr>
          <p:cNvPr id="72709" name="Picture 5"/>
          <p:cNvPicPr>
            <a:picLocks noChangeAspect="1" noChangeArrowheads="1"/>
          </p:cNvPicPr>
          <p:nvPr/>
        </p:nvPicPr>
        <p:blipFill>
          <a:blip r:embed="rId4" cstate="print"/>
          <a:srcRect/>
          <a:stretch>
            <a:fillRect/>
          </a:stretch>
        </p:blipFill>
        <p:spPr bwMode="auto">
          <a:xfrm>
            <a:off x="4800600" y="381000"/>
            <a:ext cx="3821113" cy="2779713"/>
          </a:xfrm>
          <a:prstGeom prst="rect">
            <a:avLst/>
          </a:prstGeom>
          <a:noFill/>
          <a:ln w="9525">
            <a:noFill/>
            <a:miter lim="800000"/>
            <a:headEnd/>
            <a:tailEnd/>
          </a:ln>
        </p:spPr>
      </p:pic>
      <p:sp>
        <p:nvSpPr>
          <p:cNvPr id="72710" name="Rectangle 6"/>
          <p:cNvSpPr>
            <a:spLocks noChangeArrowheads="1"/>
          </p:cNvSpPr>
          <p:nvPr/>
        </p:nvSpPr>
        <p:spPr bwMode="auto">
          <a:xfrm>
            <a:off x="2252663" y="4065588"/>
            <a:ext cx="9144000" cy="0"/>
          </a:xfrm>
          <a:prstGeom prst="rect">
            <a:avLst/>
          </a:prstGeom>
          <a:noFill/>
          <a:ln w="9525">
            <a:noFill/>
            <a:miter lim="800000"/>
            <a:headEnd/>
            <a:tailEnd/>
          </a:ln>
        </p:spPr>
        <p:txBody>
          <a:bodyPr wrap="none" anchor="ctr">
            <a:spAutoFit/>
          </a:bodyPr>
          <a:lstStyle/>
          <a:p>
            <a:endParaRPr lang="en-US"/>
          </a:p>
        </p:txBody>
      </p:sp>
      <p:pic>
        <p:nvPicPr>
          <p:cNvPr id="72711" name="Picture 7"/>
          <p:cNvPicPr>
            <a:picLocks noChangeAspect="1" noChangeArrowheads="1"/>
          </p:cNvPicPr>
          <p:nvPr/>
        </p:nvPicPr>
        <p:blipFill>
          <a:blip r:embed="rId5" cstate="print"/>
          <a:srcRect/>
          <a:stretch>
            <a:fillRect/>
          </a:stretch>
        </p:blipFill>
        <p:spPr bwMode="auto">
          <a:xfrm>
            <a:off x="4800600" y="3352800"/>
            <a:ext cx="3821113" cy="2779713"/>
          </a:xfrm>
          <a:prstGeom prst="rect">
            <a:avLst/>
          </a:prstGeom>
          <a:noFill/>
          <a:ln w="9525">
            <a:noFill/>
            <a:miter lim="800000"/>
            <a:headEnd/>
            <a:tailEnd/>
          </a:ln>
        </p:spPr>
      </p:pic>
      <p:sp>
        <p:nvSpPr>
          <p:cNvPr id="72712" name="Text Box 8"/>
          <p:cNvSpPr txBox="1">
            <a:spLocks noChangeArrowheads="1"/>
          </p:cNvSpPr>
          <p:nvPr/>
        </p:nvSpPr>
        <p:spPr bwMode="auto">
          <a:xfrm>
            <a:off x="457200" y="3657600"/>
            <a:ext cx="3962400" cy="1616075"/>
          </a:xfrm>
          <a:prstGeom prst="rect">
            <a:avLst/>
          </a:prstGeom>
          <a:noFill/>
          <a:ln w="9525">
            <a:noFill/>
            <a:miter lim="800000"/>
            <a:headEnd/>
            <a:tailEnd/>
          </a:ln>
        </p:spPr>
        <p:txBody>
          <a:bodyPr>
            <a:spAutoFit/>
          </a:bodyPr>
          <a:lstStyle/>
          <a:p>
            <a:pPr algn="ctr">
              <a:spcBef>
                <a:spcPct val="50000"/>
              </a:spcBef>
            </a:pPr>
            <a:r>
              <a:rPr lang="en-US" sz="2000"/>
              <a:t>Mean response for second decade of aerosol injection</a:t>
            </a:r>
            <a:br>
              <a:rPr lang="en-US" sz="2000"/>
            </a:br>
            <a:r>
              <a:rPr lang="en-US" sz="2000">
                <a:solidFill>
                  <a:schemeClr val="accent2"/>
                </a:solidFill>
              </a:rPr>
              <a:t>for IPCC A1B + Arctic 3 Mt/yr </a:t>
            </a:r>
            <a:r>
              <a:rPr lang="en-US" sz="2000"/>
              <a:t>case for </a:t>
            </a:r>
            <a:r>
              <a:rPr lang="en-US" sz="2000" u="sng"/>
              <a:t>NH summer</a:t>
            </a:r>
            <a:r>
              <a:rPr lang="en-US" sz="2000"/>
              <a:t/>
            </a:r>
            <a:br>
              <a:rPr lang="en-US" sz="2000"/>
            </a:br>
            <a:r>
              <a:rPr lang="en-US" sz="2000"/>
              <a:t>surface air temperature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3" cstate="print"/>
          <a:srcRect/>
          <a:stretch>
            <a:fillRect/>
          </a:stretch>
        </p:blipFill>
        <p:spPr bwMode="auto">
          <a:xfrm>
            <a:off x="609600" y="381000"/>
            <a:ext cx="3811588" cy="2779713"/>
          </a:xfrm>
          <a:prstGeom prst="rect">
            <a:avLst/>
          </a:prstGeom>
          <a:noFill/>
          <a:ln w="9525">
            <a:noFill/>
            <a:miter lim="800000"/>
            <a:headEnd/>
            <a:tailEnd/>
          </a:ln>
        </p:spPr>
      </p:pic>
      <p:pic>
        <p:nvPicPr>
          <p:cNvPr id="73731" name="Picture 3"/>
          <p:cNvPicPr>
            <a:picLocks noChangeAspect="1" noChangeArrowheads="1"/>
          </p:cNvPicPr>
          <p:nvPr/>
        </p:nvPicPr>
        <p:blipFill>
          <a:blip r:embed="rId4" cstate="print"/>
          <a:srcRect/>
          <a:stretch>
            <a:fillRect/>
          </a:stretch>
        </p:blipFill>
        <p:spPr bwMode="auto">
          <a:xfrm>
            <a:off x="4800600" y="381000"/>
            <a:ext cx="3811588" cy="2779713"/>
          </a:xfrm>
          <a:prstGeom prst="rect">
            <a:avLst/>
          </a:prstGeom>
          <a:noFill/>
          <a:ln w="9525">
            <a:noFill/>
            <a:miter lim="800000"/>
            <a:headEnd/>
            <a:tailEnd/>
          </a:ln>
        </p:spPr>
      </p:pic>
      <p:pic>
        <p:nvPicPr>
          <p:cNvPr id="73732" name="Picture 4"/>
          <p:cNvPicPr>
            <a:picLocks noChangeAspect="1" noChangeArrowheads="1"/>
          </p:cNvPicPr>
          <p:nvPr/>
        </p:nvPicPr>
        <p:blipFill>
          <a:blip r:embed="rId5" cstate="print"/>
          <a:srcRect/>
          <a:stretch>
            <a:fillRect/>
          </a:stretch>
        </p:blipFill>
        <p:spPr bwMode="auto">
          <a:xfrm>
            <a:off x="4800600" y="3352800"/>
            <a:ext cx="3811588" cy="2779713"/>
          </a:xfrm>
          <a:prstGeom prst="rect">
            <a:avLst/>
          </a:prstGeom>
          <a:noFill/>
          <a:ln w="9525">
            <a:noFill/>
            <a:miter lim="800000"/>
            <a:headEnd/>
            <a:tailEnd/>
          </a:ln>
        </p:spPr>
      </p:pic>
      <p:sp>
        <p:nvSpPr>
          <p:cNvPr id="73733" name="Text Box 5"/>
          <p:cNvSpPr txBox="1">
            <a:spLocks noChangeArrowheads="1"/>
          </p:cNvSpPr>
          <p:nvPr/>
        </p:nvSpPr>
        <p:spPr bwMode="auto">
          <a:xfrm>
            <a:off x="381000" y="3657600"/>
            <a:ext cx="4114800" cy="1616075"/>
          </a:xfrm>
          <a:prstGeom prst="rect">
            <a:avLst/>
          </a:prstGeom>
          <a:noFill/>
          <a:ln w="9525">
            <a:noFill/>
            <a:miter lim="800000"/>
            <a:headEnd/>
            <a:tailEnd/>
          </a:ln>
        </p:spPr>
        <p:txBody>
          <a:bodyPr>
            <a:spAutoFit/>
          </a:bodyPr>
          <a:lstStyle/>
          <a:p>
            <a:pPr algn="ctr">
              <a:spcBef>
                <a:spcPct val="50000"/>
              </a:spcBef>
            </a:pPr>
            <a:r>
              <a:rPr lang="en-US" sz="2000"/>
              <a:t>Mean response for second decade of aerosol injection</a:t>
            </a:r>
            <a:br>
              <a:rPr lang="en-US" sz="2000"/>
            </a:br>
            <a:r>
              <a:rPr lang="en-US" sz="2000">
                <a:solidFill>
                  <a:schemeClr val="accent2"/>
                </a:solidFill>
              </a:rPr>
              <a:t>for IPCC A1B +</a:t>
            </a:r>
            <a:r>
              <a:rPr lang="en-US" sz="2000"/>
              <a:t> </a:t>
            </a:r>
            <a:r>
              <a:rPr lang="en-US" sz="2000">
                <a:solidFill>
                  <a:schemeClr val="accent2"/>
                </a:solidFill>
              </a:rPr>
              <a:t>Arctic 3 Mt/yr</a:t>
            </a:r>
            <a:br>
              <a:rPr lang="en-US" sz="2000">
                <a:solidFill>
                  <a:schemeClr val="accent2"/>
                </a:solidFill>
              </a:rPr>
            </a:br>
            <a:r>
              <a:rPr lang="en-US" sz="2000"/>
              <a:t> case for </a:t>
            </a:r>
            <a:r>
              <a:rPr lang="en-US" sz="2000" u="sng"/>
              <a:t>NH winter</a:t>
            </a:r>
            <a:r>
              <a:rPr lang="en-US" sz="2000"/>
              <a:t/>
            </a:r>
            <a:br>
              <a:rPr lang="en-US" sz="2000"/>
            </a:br>
            <a:r>
              <a:rPr lang="en-US" sz="2000"/>
              <a:t>surface air temperature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3" cstate="print"/>
          <a:srcRect/>
          <a:stretch>
            <a:fillRect/>
          </a:stretch>
        </p:blipFill>
        <p:spPr bwMode="auto">
          <a:xfrm>
            <a:off x="609600" y="381000"/>
            <a:ext cx="3811588" cy="2779713"/>
          </a:xfrm>
          <a:prstGeom prst="rect">
            <a:avLst/>
          </a:prstGeom>
          <a:noFill/>
          <a:ln w="9525">
            <a:noFill/>
            <a:miter lim="800000"/>
            <a:headEnd/>
            <a:tailEnd/>
          </a:ln>
        </p:spPr>
      </p:pic>
      <p:sp>
        <p:nvSpPr>
          <p:cNvPr id="74755" name="Rectangle 3"/>
          <p:cNvSpPr>
            <a:spLocks noChangeArrowheads="1"/>
          </p:cNvSpPr>
          <p:nvPr/>
        </p:nvSpPr>
        <p:spPr bwMode="auto">
          <a:xfrm>
            <a:off x="2965450" y="3937000"/>
            <a:ext cx="9144000" cy="0"/>
          </a:xfrm>
          <a:prstGeom prst="rect">
            <a:avLst/>
          </a:prstGeom>
          <a:noFill/>
          <a:ln w="9525">
            <a:noFill/>
            <a:miter lim="800000"/>
            <a:headEnd/>
            <a:tailEnd/>
          </a:ln>
        </p:spPr>
        <p:txBody>
          <a:bodyPr wrap="none" anchor="ctr">
            <a:spAutoFit/>
          </a:bodyPr>
          <a:lstStyle/>
          <a:p>
            <a:endParaRPr lang="en-US"/>
          </a:p>
        </p:txBody>
      </p:sp>
      <p:pic>
        <p:nvPicPr>
          <p:cNvPr id="74756" name="Picture 4"/>
          <p:cNvPicPr>
            <a:picLocks noChangeAspect="1" noChangeArrowheads="1"/>
          </p:cNvPicPr>
          <p:nvPr/>
        </p:nvPicPr>
        <p:blipFill>
          <a:blip r:embed="rId4" cstate="print"/>
          <a:srcRect/>
          <a:stretch>
            <a:fillRect/>
          </a:stretch>
        </p:blipFill>
        <p:spPr bwMode="auto">
          <a:xfrm>
            <a:off x="4800600" y="381000"/>
            <a:ext cx="3821113" cy="2779713"/>
          </a:xfrm>
          <a:prstGeom prst="rect">
            <a:avLst/>
          </a:prstGeom>
          <a:noFill/>
          <a:ln w="9525">
            <a:noFill/>
            <a:miter lim="800000"/>
            <a:headEnd/>
            <a:tailEnd/>
          </a:ln>
        </p:spPr>
      </p:pic>
      <p:sp>
        <p:nvSpPr>
          <p:cNvPr id="74757" name="Rectangle 5"/>
          <p:cNvSpPr>
            <a:spLocks noChangeArrowheads="1"/>
          </p:cNvSpPr>
          <p:nvPr/>
        </p:nvSpPr>
        <p:spPr bwMode="auto">
          <a:xfrm>
            <a:off x="1684338" y="3584575"/>
            <a:ext cx="9144000" cy="0"/>
          </a:xfrm>
          <a:prstGeom prst="rect">
            <a:avLst/>
          </a:prstGeom>
          <a:noFill/>
          <a:ln w="9525">
            <a:noFill/>
            <a:miter lim="800000"/>
            <a:headEnd/>
            <a:tailEnd/>
          </a:ln>
        </p:spPr>
        <p:txBody>
          <a:bodyPr wrap="none" anchor="ctr">
            <a:spAutoFit/>
          </a:bodyPr>
          <a:lstStyle/>
          <a:p>
            <a:endParaRPr lang="en-US"/>
          </a:p>
        </p:txBody>
      </p:sp>
      <p:pic>
        <p:nvPicPr>
          <p:cNvPr id="74758" name="Picture 6"/>
          <p:cNvPicPr>
            <a:picLocks noChangeAspect="1" noChangeArrowheads="1"/>
          </p:cNvPicPr>
          <p:nvPr/>
        </p:nvPicPr>
        <p:blipFill>
          <a:blip r:embed="rId5" cstate="print"/>
          <a:srcRect/>
          <a:stretch>
            <a:fillRect/>
          </a:stretch>
        </p:blipFill>
        <p:spPr bwMode="auto">
          <a:xfrm>
            <a:off x="4800600" y="3352800"/>
            <a:ext cx="3821113" cy="2779713"/>
          </a:xfrm>
          <a:prstGeom prst="rect">
            <a:avLst/>
          </a:prstGeom>
          <a:noFill/>
          <a:ln w="9525">
            <a:noFill/>
            <a:miter lim="800000"/>
            <a:headEnd/>
            <a:tailEnd/>
          </a:ln>
        </p:spPr>
      </p:pic>
      <p:sp>
        <p:nvSpPr>
          <p:cNvPr id="74759" name="Text Box 7"/>
          <p:cNvSpPr txBox="1">
            <a:spLocks noChangeArrowheads="1"/>
          </p:cNvSpPr>
          <p:nvPr/>
        </p:nvSpPr>
        <p:spPr bwMode="auto">
          <a:xfrm>
            <a:off x="381000" y="3657600"/>
            <a:ext cx="4114800" cy="1616075"/>
          </a:xfrm>
          <a:prstGeom prst="rect">
            <a:avLst/>
          </a:prstGeom>
          <a:noFill/>
          <a:ln w="9525">
            <a:noFill/>
            <a:miter lim="800000"/>
            <a:headEnd/>
            <a:tailEnd/>
          </a:ln>
        </p:spPr>
        <p:txBody>
          <a:bodyPr>
            <a:spAutoFit/>
          </a:bodyPr>
          <a:lstStyle/>
          <a:p>
            <a:pPr algn="ctr">
              <a:spcBef>
                <a:spcPct val="50000"/>
              </a:spcBef>
            </a:pPr>
            <a:r>
              <a:rPr lang="en-US" sz="2000"/>
              <a:t>Mean response for second decade of aerosol injection</a:t>
            </a:r>
            <a:br>
              <a:rPr lang="en-US" sz="2000"/>
            </a:br>
            <a:r>
              <a:rPr lang="en-US" sz="2000">
                <a:solidFill>
                  <a:schemeClr val="accent2"/>
                </a:solidFill>
              </a:rPr>
              <a:t>for IPCC A1B + Tropical 5 Mt/yr </a:t>
            </a:r>
            <a:r>
              <a:rPr lang="en-US" sz="2000"/>
              <a:t>case for </a:t>
            </a:r>
            <a:r>
              <a:rPr lang="en-US" sz="2000" u="sng"/>
              <a:t>NH winter</a:t>
            </a:r>
            <a:r>
              <a:rPr lang="en-US" sz="2000"/>
              <a:t/>
            </a:r>
            <a:br>
              <a:rPr lang="en-US" sz="2000"/>
            </a:br>
            <a:r>
              <a:rPr lang="en-US" sz="2000"/>
              <a:t>surface air temperature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25410" name="Picture 2"/>
          <p:cNvPicPr>
            <a:picLocks noChangeAspect="1" noChangeArrowheads="1"/>
          </p:cNvPicPr>
          <p:nvPr/>
        </p:nvPicPr>
        <p:blipFill>
          <a:blip r:embed="rId3" cstate="print"/>
          <a:srcRect l="6732" t="19025" r="11334" b="7707"/>
          <a:stretch>
            <a:fillRect/>
          </a:stretch>
        </p:blipFill>
        <p:spPr bwMode="auto">
          <a:xfrm>
            <a:off x="0" y="0"/>
            <a:ext cx="9144000" cy="6321425"/>
          </a:xfrm>
          <a:prstGeom prst="rect">
            <a:avLst/>
          </a:prstGeom>
          <a:noFill/>
          <a:ln w="9525">
            <a:noFill/>
            <a:miter lim="800000"/>
            <a:headEnd/>
            <a:tailEnd/>
          </a:ln>
          <a:effectLst/>
        </p:spPr>
      </p:pic>
      <p:sp>
        <p:nvSpPr>
          <p:cNvPr id="1425411" name="Text Box 3"/>
          <p:cNvSpPr txBox="1">
            <a:spLocks noChangeArrowheads="1"/>
          </p:cNvSpPr>
          <p:nvPr/>
        </p:nvSpPr>
        <p:spPr bwMode="auto">
          <a:xfrm>
            <a:off x="685800" y="4632325"/>
            <a:ext cx="1676400" cy="701675"/>
          </a:xfrm>
          <a:prstGeom prst="rect">
            <a:avLst/>
          </a:prstGeom>
          <a:noFill/>
          <a:ln w="9525">
            <a:noFill/>
            <a:miter lim="800000"/>
            <a:headEnd/>
            <a:tailEnd/>
          </a:ln>
          <a:effectLst/>
        </p:spPr>
        <p:txBody>
          <a:bodyPr>
            <a:spAutoFit/>
          </a:bodyPr>
          <a:lstStyle/>
          <a:p>
            <a:pPr algn="ctr"/>
            <a:r>
              <a:rPr lang="en-US" sz="2000" b="1">
                <a:solidFill>
                  <a:schemeClr val="accent2"/>
                </a:solidFill>
              </a:rPr>
              <a:t>Mann et al.</a:t>
            </a:r>
          </a:p>
          <a:p>
            <a:pPr algn="ctr"/>
            <a:r>
              <a:rPr lang="en-US" sz="2000" b="1">
                <a:solidFill>
                  <a:schemeClr val="accent2"/>
                </a:solidFill>
              </a:rPr>
              <a:t>(1999)</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3657600" y="1893888"/>
            <a:ext cx="9144000" cy="0"/>
          </a:xfrm>
          <a:prstGeom prst="rect">
            <a:avLst/>
          </a:prstGeom>
          <a:noFill/>
          <a:ln w="9525">
            <a:noFill/>
            <a:miter lim="800000"/>
            <a:headEnd/>
            <a:tailEnd/>
          </a:ln>
        </p:spPr>
        <p:txBody>
          <a:bodyPr wrap="none" anchor="ctr">
            <a:spAutoFit/>
          </a:bodyPr>
          <a:lstStyle/>
          <a:p>
            <a:endParaRPr lang="en-US"/>
          </a:p>
        </p:txBody>
      </p:sp>
      <p:pic>
        <p:nvPicPr>
          <p:cNvPr id="75779" name="Picture 3"/>
          <p:cNvPicPr>
            <a:picLocks noChangeAspect="1" noChangeArrowheads="1"/>
          </p:cNvPicPr>
          <p:nvPr/>
        </p:nvPicPr>
        <p:blipFill>
          <a:blip r:embed="rId3" cstate="print"/>
          <a:srcRect/>
          <a:stretch>
            <a:fillRect/>
          </a:stretch>
        </p:blipFill>
        <p:spPr bwMode="auto">
          <a:xfrm>
            <a:off x="609600" y="381000"/>
            <a:ext cx="3821113" cy="2779713"/>
          </a:xfrm>
          <a:prstGeom prst="rect">
            <a:avLst/>
          </a:prstGeom>
          <a:noFill/>
          <a:ln w="9525">
            <a:noFill/>
            <a:miter lim="800000"/>
            <a:headEnd/>
            <a:tailEnd/>
          </a:ln>
        </p:spPr>
      </p:pic>
      <p:sp>
        <p:nvSpPr>
          <p:cNvPr id="75780" name="Rectangle 4"/>
          <p:cNvSpPr>
            <a:spLocks noChangeArrowheads="1"/>
          </p:cNvSpPr>
          <p:nvPr/>
        </p:nvSpPr>
        <p:spPr bwMode="auto">
          <a:xfrm>
            <a:off x="5649913" y="1616075"/>
            <a:ext cx="9144000" cy="0"/>
          </a:xfrm>
          <a:prstGeom prst="rect">
            <a:avLst/>
          </a:prstGeom>
          <a:noFill/>
          <a:ln w="9525">
            <a:noFill/>
            <a:miter lim="800000"/>
            <a:headEnd/>
            <a:tailEnd/>
          </a:ln>
        </p:spPr>
        <p:txBody>
          <a:bodyPr wrap="none" anchor="ctr">
            <a:spAutoFit/>
          </a:bodyPr>
          <a:lstStyle/>
          <a:p>
            <a:endParaRPr lang="en-US"/>
          </a:p>
        </p:txBody>
      </p:sp>
      <p:sp>
        <p:nvSpPr>
          <p:cNvPr id="75781" name="Rectangle 5"/>
          <p:cNvSpPr>
            <a:spLocks noChangeArrowheads="1"/>
          </p:cNvSpPr>
          <p:nvPr/>
        </p:nvSpPr>
        <p:spPr bwMode="auto">
          <a:xfrm>
            <a:off x="2252663" y="4065588"/>
            <a:ext cx="9144000" cy="0"/>
          </a:xfrm>
          <a:prstGeom prst="rect">
            <a:avLst/>
          </a:prstGeom>
          <a:noFill/>
          <a:ln w="9525">
            <a:noFill/>
            <a:miter lim="800000"/>
            <a:headEnd/>
            <a:tailEnd/>
          </a:ln>
        </p:spPr>
        <p:txBody>
          <a:bodyPr wrap="none" anchor="ctr">
            <a:spAutoFit/>
          </a:bodyPr>
          <a:lstStyle/>
          <a:p>
            <a:endParaRPr lang="en-US"/>
          </a:p>
        </p:txBody>
      </p:sp>
      <p:sp>
        <p:nvSpPr>
          <p:cNvPr id="75782" name="Rectangle 6"/>
          <p:cNvSpPr>
            <a:spLocks noChangeArrowheads="1"/>
          </p:cNvSpPr>
          <p:nvPr/>
        </p:nvSpPr>
        <p:spPr bwMode="auto">
          <a:xfrm>
            <a:off x="6353175" y="1160463"/>
            <a:ext cx="9144000" cy="0"/>
          </a:xfrm>
          <a:prstGeom prst="rect">
            <a:avLst/>
          </a:prstGeom>
          <a:noFill/>
          <a:ln w="9525">
            <a:noFill/>
            <a:miter lim="800000"/>
            <a:headEnd/>
            <a:tailEnd/>
          </a:ln>
        </p:spPr>
        <p:txBody>
          <a:bodyPr wrap="none" anchor="ctr">
            <a:spAutoFit/>
          </a:bodyPr>
          <a:lstStyle/>
          <a:p>
            <a:endParaRPr lang="en-US"/>
          </a:p>
        </p:txBody>
      </p:sp>
      <p:pic>
        <p:nvPicPr>
          <p:cNvPr id="75783" name="Picture 7"/>
          <p:cNvPicPr>
            <a:picLocks noChangeAspect="1" noChangeArrowheads="1"/>
          </p:cNvPicPr>
          <p:nvPr/>
        </p:nvPicPr>
        <p:blipFill>
          <a:blip r:embed="rId4" cstate="print"/>
          <a:srcRect/>
          <a:stretch>
            <a:fillRect/>
          </a:stretch>
        </p:blipFill>
        <p:spPr bwMode="auto">
          <a:xfrm>
            <a:off x="4800600" y="381000"/>
            <a:ext cx="3821113" cy="2779713"/>
          </a:xfrm>
          <a:prstGeom prst="rect">
            <a:avLst/>
          </a:prstGeom>
          <a:noFill/>
          <a:ln w="9525">
            <a:noFill/>
            <a:miter lim="800000"/>
            <a:headEnd/>
            <a:tailEnd/>
          </a:ln>
        </p:spPr>
      </p:pic>
      <p:sp>
        <p:nvSpPr>
          <p:cNvPr id="75784" name="Rectangle 8"/>
          <p:cNvSpPr>
            <a:spLocks noChangeArrowheads="1"/>
          </p:cNvSpPr>
          <p:nvPr/>
        </p:nvSpPr>
        <p:spPr bwMode="auto">
          <a:xfrm>
            <a:off x="5873750" y="4138613"/>
            <a:ext cx="9144000" cy="0"/>
          </a:xfrm>
          <a:prstGeom prst="rect">
            <a:avLst/>
          </a:prstGeom>
          <a:noFill/>
          <a:ln w="9525">
            <a:noFill/>
            <a:miter lim="800000"/>
            <a:headEnd/>
            <a:tailEnd/>
          </a:ln>
        </p:spPr>
        <p:txBody>
          <a:bodyPr wrap="none" anchor="ctr">
            <a:spAutoFit/>
          </a:bodyPr>
          <a:lstStyle/>
          <a:p>
            <a:endParaRPr lang="en-US"/>
          </a:p>
        </p:txBody>
      </p:sp>
      <p:pic>
        <p:nvPicPr>
          <p:cNvPr id="75785" name="Picture 9"/>
          <p:cNvPicPr>
            <a:picLocks noChangeAspect="1" noChangeArrowheads="1"/>
          </p:cNvPicPr>
          <p:nvPr/>
        </p:nvPicPr>
        <p:blipFill>
          <a:blip r:embed="rId5" cstate="print"/>
          <a:srcRect/>
          <a:stretch>
            <a:fillRect/>
          </a:stretch>
        </p:blipFill>
        <p:spPr bwMode="auto">
          <a:xfrm>
            <a:off x="4800600" y="3352800"/>
            <a:ext cx="3821113" cy="2779713"/>
          </a:xfrm>
          <a:prstGeom prst="rect">
            <a:avLst/>
          </a:prstGeom>
          <a:noFill/>
          <a:ln w="9525">
            <a:noFill/>
            <a:miter lim="800000"/>
            <a:headEnd/>
            <a:tailEnd/>
          </a:ln>
        </p:spPr>
      </p:pic>
      <p:sp>
        <p:nvSpPr>
          <p:cNvPr id="75786" name="Text Box 10"/>
          <p:cNvSpPr txBox="1">
            <a:spLocks noChangeArrowheads="1"/>
          </p:cNvSpPr>
          <p:nvPr/>
        </p:nvSpPr>
        <p:spPr bwMode="auto">
          <a:xfrm>
            <a:off x="381000" y="3657600"/>
            <a:ext cx="4114800" cy="1616075"/>
          </a:xfrm>
          <a:prstGeom prst="rect">
            <a:avLst/>
          </a:prstGeom>
          <a:noFill/>
          <a:ln w="9525">
            <a:noFill/>
            <a:miter lim="800000"/>
            <a:headEnd/>
            <a:tailEnd/>
          </a:ln>
        </p:spPr>
        <p:txBody>
          <a:bodyPr>
            <a:spAutoFit/>
          </a:bodyPr>
          <a:lstStyle/>
          <a:p>
            <a:pPr algn="ctr">
              <a:spcBef>
                <a:spcPct val="50000"/>
              </a:spcBef>
            </a:pPr>
            <a:r>
              <a:rPr lang="en-US" sz="2000"/>
              <a:t>Mean response for second decade of aerosol injection</a:t>
            </a:r>
            <a:br>
              <a:rPr lang="en-US" sz="2000"/>
            </a:br>
            <a:r>
              <a:rPr lang="en-US" sz="2000">
                <a:solidFill>
                  <a:schemeClr val="accent2"/>
                </a:solidFill>
              </a:rPr>
              <a:t>for IPCC A1B + Tropical 5 Mt/yr </a:t>
            </a:r>
            <a:r>
              <a:rPr lang="en-US" sz="2000"/>
              <a:t>case for </a:t>
            </a:r>
            <a:r>
              <a:rPr lang="en-US" sz="2000" u="sng"/>
              <a:t>NH summer</a:t>
            </a:r>
            <a:r>
              <a:rPr lang="en-US" sz="2000"/>
              <a:t/>
            </a:r>
            <a:br>
              <a:rPr lang="en-US" sz="2000"/>
            </a:br>
            <a:r>
              <a:rPr lang="en-US" sz="2000"/>
              <a:t>surface air temperature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1622425" y="1493838"/>
            <a:ext cx="9144000" cy="0"/>
          </a:xfrm>
          <a:prstGeom prst="rect">
            <a:avLst/>
          </a:prstGeom>
          <a:noFill/>
          <a:ln w="9525">
            <a:noFill/>
            <a:miter lim="800000"/>
            <a:headEnd/>
            <a:tailEnd/>
          </a:ln>
        </p:spPr>
        <p:txBody>
          <a:bodyPr wrap="none" anchor="ctr">
            <a:spAutoFit/>
          </a:bodyPr>
          <a:lstStyle/>
          <a:p>
            <a:endParaRPr lang="en-US"/>
          </a:p>
        </p:txBody>
      </p:sp>
      <p:pic>
        <p:nvPicPr>
          <p:cNvPr id="78851" name="Picture 3"/>
          <p:cNvPicPr>
            <a:picLocks noChangeAspect="1" noChangeArrowheads="1"/>
          </p:cNvPicPr>
          <p:nvPr/>
        </p:nvPicPr>
        <p:blipFill>
          <a:blip r:embed="rId3" cstate="print"/>
          <a:srcRect/>
          <a:stretch>
            <a:fillRect/>
          </a:stretch>
        </p:blipFill>
        <p:spPr bwMode="auto">
          <a:xfrm>
            <a:off x="533400" y="533400"/>
            <a:ext cx="3821113" cy="2779713"/>
          </a:xfrm>
          <a:prstGeom prst="rect">
            <a:avLst/>
          </a:prstGeom>
          <a:noFill/>
          <a:ln w="9525">
            <a:noFill/>
            <a:miter lim="800000"/>
            <a:headEnd/>
            <a:tailEnd/>
          </a:ln>
        </p:spPr>
      </p:pic>
      <p:sp>
        <p:nvSpPr>
          <p:cNvPr id="78852" name="Rectangle 4"/>
          <p:cNvSpPr>
            <a:spLocks noChangeArrowheads="1"/>
          </p:cNvSpPr>
          <p:nvPr/>
        </p:nvSpPr>
        <p:spPr bwMode="auto">
          <a:xfrm>
            <a:off x="3548063" y="674688"/>
            <a:ext cx="9144000" cy="0"/>
          </a:xfrm>
          <a:prstGeom prst="rect">
            <a:avLst/>
          </a:prstGeom>
          <a:noFill/>
          <a:ln w="9525">
            <a:noFill/>
            <a:miter lim="800000"/>
            <a:headEnd/>
            <a:tailEnd/>
          </a:ln>
        </p:spPr>
        <p:txBody>
          <a:bodyPr wrap="none" anchor="ctr">
            <a:spAutoFit/>
          </a:bodyPr>
          <a:lstStyle/>
          <a:p>
            <a:endParaRPr lang="en-US"/>
          </a:p>
        </p:txBody>
      </p:sp>
      <p:pic>
        <p:nvPicPr>
          <p:cNvPr id="78853" name="Picture 5"/>
          <p:cNvPicPr>
            <a:picLocks noChangeAspect="1" noChangeArrowheads="1"/>
          </p:cNvPicPr>
          <p:nvPr/>
        </p:nvPicPr>
        <p:blipFill>
          <a:blip r:embed="rId4" cstate="print"/>
          <a:srcRect/>
          <a:stretch>
            <a:fillRect/>
          </a:stretch>
        </p:blipFill>
        <p:spPr bwMode="auto">
          <a:xfrm>
            <a:off x="533400" y="3505200"/>
            <a:ext cx="3821113" cy="2779713"/>
          </a:xfrm>
          <a:prstGeom prst="rect">
            <a:avLst/>
          </a:prstGeom>
          <a:noFill/>
          <a:ln w="9525">
            <a:noFill/>
            <a:miter lim="800000"/>
            <a:headEnd/>
            <a:tailEnd/>
          </a:ln>
        </p:spPr>
      </p:pic>
      <p:sp>
        <p:nvSpPr>
          <p:cNvPr id="78854" name="Rectangle 6"/>
          <p:cNvSpPr>
            <a:spLocks noChangeArrowheads="1"/>
          </p:cNvSpPr>
          <p:nvPr/>
        </p:nvSpPr>
        <p:spPr bwMode="auto">
          <a:xfrm>
            <a:off x="3279775" y="2119313"/>
            <a:ext cx="9144000" cy="0"/>
          </a:xfrm>
          <a:prstGeom prst="rect">
            <a:avLst/>
          </a:prstGeom>
          <a:noFill/>
          <a:ln w="9525">
            <a:noFill/>
            <a:miter lim="800000"/>
            <a:headEnd/>
            <a:tailEnd/>
          </a:ln>
        </p:spPr>
        <p:txBody>
          <a:bodyPr wrap="none" anchor="ctr">
            <a:spAutoFit/>
          </a:bodyPr>
          <a:lstStyle/>
          <a:p>
            <a:endParaRPr lang="en-US"/>
          </a:p>
        </p:txBody>
      </p:sp>
      <p:pic>
        <p:nvPicPr>
          <p:cNvPr id="78855" name="Picture 7"/>
          <p:cNvPicPr>
            <a:picLocks noChangeAspect="1" noChangeArrowheads="1"/>
          </p:cNvPicPr>
          <p:nvPr/>
        </p:nvPicPr>
        <p:blipFill>
          <a:blip r:embed="rId5" cstate="print"/>
          <a:srcRect/>
          <a:stretch>
            <a:fillRect/>
          </a:stretch>
        </p:blipFill>
        <p:spPr bwMode="auto">
          <a:xfrm>
            <a:off x="4800600" y="533400"/>
            <a:ext cx="3821113" cy="2779713"/>
          </a:xfrm>
          <a:prstGeom prst="rect">
            <a:avLst/>
          </a:prstGeom>
          <a:noFill/>
          <a:ln w="9525">
            <a:noFill/>
            <a:miter lim="800000"/>
            <a:headEnd/>
            <a:tailEnd/>
          </a:ln>
        </p:spPr>
      </p:pic>
      <p:sp>
        <p:nvSpPr>
          <p:cNvPr id="78856" name="Rectangle 8"/>
          <p:cNvSpPr>
            <a:spLocks noChangeArrowheads="1"/>
          </p:cNvSpPr>
          <p:nvPr/>
        </p:nvSpPr>
        <p:spPr bwMode="auto">
          <a:xfrm>
            <a:off x="3432175" y="4673600"/>
            <a:ext cx="9144000" cy="0"/>
          </a:xfrm>
          <a:prstGeom prst="rect">
            <a:avLst/>
          </a:prstGeom>
          <a:noFill/>
          <a:ln w="9525">
            <a:noFill/>
            <a:miter lim="800000"/>
            <a:headEnd/>
            <a:tailEnd/>
          </a:ln>
        </p:spPr>
        <p:txBody>
          <a:bodyPr wrap="none" anchor="ctr">
            <a:spAutoFit/>
          </a:bodyPr>
          <a:lstStyle/>
          <a:p>
            <a:endParaRPr lang="en-US"/>
          </a:p>
        </p:txBody>
      </p:sp>
      <p:pic>
        <p:nvPicPr>
          <p:cNvPr id="78857" name="Picture 9"/>
          <p:cNvPicPr>
            <a:picLocks noChangeAspect="1" noChangeArrowheads="1"/>
          </p:cNvPicPr>
          <p:nvPr/>
        </p:nvPicPr>
        <p:blipFill>
          <a:blip r:embed="rId6" cstate="print"/>
          <a:srcRect/>
          <a:stretch>
            <a:fillRect/>
          </a:stretch>
        </p:blipFill>
        <p:spPr bwMode="auto">
          <a:xfrm>
            <a:off x="4800600" y="3505200"/>
            <a:ext cx="3821113" cy="2779713"/>
          </a:xfrm>
          <a:prstGeom prst="rect">
            <a:avLst/>
          </a:prstGeom>
          <a:noFill/>
          <a:ln w="9525">
            <a:noFill/>
            <a:miter lim="800000"/>
            <a:headEnd/>
            <a:tailEnd/>
          </a:ln>
        </p:spPr>
      </p:pic>
      <p:sp>
        <p:nvSpPr>
          <p:cNvPr id="78858" name="Text Box 10"/>
          <p:cNvSpPr txBox="1">
            <a:spLocks noChangeArrowheads="1"/>
          </p:cNvSpPr>
          <p:nvPr/>
        </p:nvSpPr>
        <p:spPr bwMode="auto">
          <a:xfrm>
            <a:off x="228600" y="76200"/>
            <a:ext cx="8458200" cy="396875"/>
          </a:xfrm>
          <a:prstGeom prst="rect">
            <a:avLst/>
          </a:prstGeom>
          <a:noFill/>
          <a:ln w="9525">
            <a:noFill/>
            <a:miter lim="800000"/>
            <a:headEnd/>
            <a:tailEnd/>
          </a:ln>
        </p:spPr>
        <p:txBody>
          <a:bodyPr>
            <a:spAutoFit/>
          </a:bodyPr>
          <a:lstStyle/>
          <a:p>
            <a:pPr>
              <a:spcBef>
                <a:spcPct val="50000"/>
              </a:spcBef>
            </a:pPr>
            <a:r>
              <a:rPr lang="en-US" sz="2000"/>
              <a:t>     </a:t>
            </a:r>
            <a:r>
              <a:rPr lang="en-US" sz="2000">
                <a:solidFill>
                  <a:schemeClr val="accent2"/>
                </a:solidFill>
              </a:rPr>
              <a:t>Arctic 3 Mt/yr </a:t>
            </a:r>
            <a:r>
              <a:rPr lang="en-US" sz="2000"/>
              <a:t>      NH summer precipitation     </a:t>
            </a:r>
            <a:r>
              <a:rPr lang="en-US" sz="2000">
                <a:solidFill>
                  <a:schemeClr val="accent2"/>
                </a:solidFill>
              </a:rPr>
              <a:t>Tropical 5 Mt/yr</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cstate="print"/>
          <a:srcRect/>
          <a:stretch>
            <a:fillRect/>
          </a:stretch>
        </p:blipFill>
        <p:spPr bwMode="auto">
          <a:xfrm>
            <a:off x="928688" y="152400"/>
            <a:ext cx="7148512" cy="5211763"/>
          </a:xfrm>
          <a:prstGeom prst="rect">
            <a:avLst/>
          </a:prstGeom>
          <a:noFill/>
          <a:ln w="9525">
            <a:noFill/>
            <a:miter lim="800000"/>
            <a:headEnd/>
            <a:tailEnd/>
          </a:ln>
        </p:spPr>
      </p:pic>
      <p:grpSp>
        <p:nvGrpSpPr>
          <p:cNvPr id="79875" name="Group 3"/>
          <p:cNvGrpSpPr>
            <a:grpSpLocks/>
          </p:cNvGrpSpPr>
          <p:nvPr/>
        </p:nvGrpSpPr>
        <p:grpSpPr bwMode="auto">
          <a:xfrm>
            <a:off x="2286000" y="5594350"/>
            <a:ext cx="4876800" cy="396875"/>
            <a:chOff x="960" y="3524"/>
            <a:chExt cx="3072" cy="250"/>
          </a:xfrm>
        </p:grpSpPr>
        <p:grpSp>
          <p:nvGrpSpPr>
            <p:cNvPr id="79876" name="Group 4"/>
            <p:cNvGrpSpPr>
              <a:grpSpLocks/>
            </p:cNvGrpSpPr>
            <p:nvPr/>
          </p:nvGrpSpPr>
          <p:grpSpPr bwMode="auto">
            <a:xfrm>
              <a:off x="960" y="3552"/>
              <a:ext cx="384" cy="192"/>
              <a:chOff x="864" y="3552"/>
              <a:chExt cx="384" cy="192"/>
            </a:xfrm>
          </p:grpSpPr>
          <p:sp>
            <p:nvSpPr>
              <p:cNvPr id="79878" name="Line 5"/>
              <p:cNvSpPr>
                <a:spLocks noChangeShapeType="1"/>
              </p:cNvSpPr>
              <p:nvPr/>
            </p:nvSpPr>
            <p:spPr bwMode="auto">
              <a:xfrm>
                <a:off x="864" y="3600"/>
                <a:ext cx="384" cy="0"/>
              </a:xfrm>
              <a:prstGeom prst="line">
                <a:avLst/>
              </a:prstGeom>
              <a:noFill/>
              <a:ln w="19050">
                <a:solidFill>
                  <a:schemeClr val="tx1"/>
                </a:solidFill>
                <a:round/>
                <a:headEnd/>
                <a:tailEnd/>
              </a:ln>
            </p:spPr>
            <p:txBody>
              <a:bodyPr/>
              <a:lstStyle/>
              <a:p>
                <a:endParaRPr lang="en-US"/>
              </a:p>
            </p:txBody>
          </p:sp>
          <p:sp>
            <p:nvSpPr>
              <p:cNvPr id="79879" name="Line 6"/>
              <p:cNvSpPr>
                <a:spLocks noChangeShapeType="1"/>
              </p:cNvSpPr>
              <p:nvPr/>
            </p:nvSpPr>
            <p:spPr bwMode="auto">
              <a:xfrm>
                <a:off x="864" y="3696"/>
                <a:ext cx="384" cy="0"/>
              </a:xfrm>
              <a:prstGeom prst="line">
                <a:avLst/>
              </a:prstGeom>
              <a:noFill/>
              <a:ln w="19050">
                <a:solidFill>
                  <a:schemeClr val="tx1"/>
                </a:solidFill>
                <a:round/>
                <a:headEnd/>
                <a:tailEnd/>
              </a:ln>
            </p:spPr>
            <p:txBody>
              <a:bodyPr/>
              <a:lstStyle/>
              <a:p>
                <a:endParaRPr lang="en-US"/>
              </a:p>
            </p:txBody>
          </p:sp>
          <p:sp>
            <p:nvSpPr>
              <p:cNvPr id="79880" name="Line 7"/>
              <p:cNvSpPr>
                <a:spLocks noChangeShapeType="1"/>
              </p:cNvSpPr>
              <p:nvPr/>
            </p:nvSpPr>
            <p:spPr bwMode="auto">
              <a:xfrm>
                <a:off x="960" y="3552"/>
                <a:ext cx="0" cy="192"/>
              </a:xfrm>
              <a:prstGeom prst="line">
                <a:avLst/>
              </a:prstGeom>
              <a:noFill/>
              <a:ln w="19050">
                <a:solidFill>
                  <a:schemeClr val="tx1"/>
                </a:solidFill>
                <a:round/>
                <a:headEnd/>
                <a:tailEnd/>
              </a:ln>
            </p:spPr>
            <p:txBody>
              <a:bodyPr/>
              <a:lstStyle/>
              <a:p>
                <a:endParaRPr lang="en-US"/>
              </a:p>
            </p:txBody>
          </p:sp>
          <p:sp>
            <p:nvSpPr>
              <p:cNvPr id="79881" name="Line 8"/>
              <p:cNvSpPr>
                <a:spLocks noChangeShapeType="1"/>
              </p:cNvSpPr>
              <p:nvPr/>
            </p:nvSpPr>
            <p:spPr bwMode="auto">
              <a:xfrm>
                <a:off x="1056" y="3552"/>
                <a:ext cx="0" cy="192"/>
              </a:xfrm>
              <a:prstGeom prst="line">
                <a:avLst/>
              </a:prstGeom>
              <a:noFill/>
              <a:ln w="19050">
                <a:solidFill>
                  <a:schemeClr val="tx1"/>
                </a:solidFill>
                <a:round/>
                <a:headEnd/>
                <a:tailEnd/>
              </a:ln>
            </p:spPr>
            <p:txBody>
              <a:bodyPr/>
              <a:lstStyle/>
              <a:p>
                <a:endParaRPr lang="en-US"/>
              </a:p>
            </p:txBody>
          </p:sp>
          <p:sp>
            <p:nvSpPr>
              <p:cNvPr id="79882" name="Line 9"/>
              <p:cNvSpPr>
                <a:spLocks noChangeShapeType="1"/>
              </p:cNvSpPr>
              <p:nvPr/>
            </p:nvSpPr>
            <p:spPr bwMode="auto">
              <a:xfrm>
                <a:off x="1152" y="3552"/>
                <a:ext cx="0" cy="192"/>
              </a:xfrm>
              <a:prstGeom prst="line">
                <a:avLst/>
              </a:prstGeom>
              <a:noFill/>
              <a:ln w="19050">
                <a:solidFill>
                  <a:schemeClr val="tx1"/>
                </a:solidFill>
                <a:round/>
                <a:headEnd/>
                <a:tailEnd/>
              </a:ln>
            </p:spPr>
            <p:txBody>
              <a:bodyPr/>
              <a:lstStyle/>
              <a:p>
                <a:endParaRPr lang="en-US"/>
              </a:p>
            </p:txBody>
          </p:sp>
        </p:grpSp>
        <p:sp>
          <p:nvSpPr>
            <p:cNvPr id="79877" name="Text Box 10"/>
            <p:cNvSpPr txBox="1">
              <a:spLocks noChangeArrowheads="1"/>
            </p:cNvSpPr>
            <p:nvPr/>
          </p:nvSpPr>
          <p:spPr bwMode="auto">
            <a:xfrm>
              <a:off x="1344" y="3524"/>
              <a:ext cx="2688" cy="250"/>
            </a:xfrm>
            <a:prstGeom prst="rect">
              <a:avLst/>
            </a:prstGeom>
            <a:noFill/>
            <a:ln w="9525">
              <a:noFill/>
              <a:miter lim="800000"/>
              <a:headEnd/>
              <a:tailEnd/>
            </a:ln>
          </p:spPr>
          <p:txBody>
            <a:bodyPr>
              <a:spAutoFit/>
            </a:bodyPr>
            <a:lstStyle/>
            <a:p>
              <a:pPr>
                <a:spcBef>
                  <a:spcPct val="50000"/>
                </a:spcBef>
              </a:pPr>
              <a:r>
                <a:rPr lang="en-US" sz="2000"/>
                <a:t>= significant at the 95% level</a:t>
              </a:r>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3" cstate="print"/>
          <a:srcRect/>
          <a:stretch>
            <a:fillRect/>
          </a:stretch>
        </p:blipFill>
        <p:spPr bwMode="auto">
          <a:xfrm>
            <a:off x="914400" y="152400"/>
            <a:ext cx="7148513" cy="5211763"/>
          </a:xfrm>
          <a:prstGeom prst="rect">
            <a:avLst/>
          </a:prstGeom>
          <a:noFill/>
          <a:ln w="9525">
            <a:noFill/>
            <a:miter lim="800000"/>
            <a:headEnd/>
            <a:tailEnd/>
          </a:ln>
        </p:spPr>
      </p:pic>
      <p:grpSp>
        <p:nvGrpSpPr>
          <p:cNvPr id="80899" name="Group 3"/>
          <p:cNvGrpSpPr>
            <a:grpSpLocks/>
          </p:cNvGrpSpPr>
          <p:nvPr/>
        </p:nvGrpSpPr>
        <p:grpSpPr bwMode="auto">
          <a:xfrm>
            <a:off x="2286000" y="5594350"/>
            <a:ext cx="4876800" cy="396875"/>
            <a:chOff x="960" y="3524"/>
            <a:chExt cx="3072" cy="250"/>
          </a:xfrm>
        </p:grpSpPr>
        <p:grpSp>
          <p:nvGrpSpPr>
            <p:cNvPr id="80900" name="Group 4"/>
            <p:cNvGrpSpPr>
              <a:grpSpLocks/>
            </p:cNvGrpSpPr>
            <p:nvPr/>
          </p:nvGrpSpPr>
          <p:grpSpPr bwMode="auto">
            <a:xfrm>
              <a:off x="960" y="3552"/>
              <a:ext cx="384" cy="192"/>
              <a:chOff x="864" y="3552"/>
              <a:chExt cx="384" cy="192"/>
            </a:xfrm>
          </p:grpSpPr>
          <p:sp>
            <p:nvSpPr>
              <p:cNvPr id="80902" name="Line 5"/>
              <p:cNvSpPr>
                <a:spLocks noChangeShapeType="1"/>
              </p:cNvSpPr>
              <p:nvPr/>
            </p:nvSpPr>
            <p:spPr bwMode="auto">
              <a:xfrm>
                <a:off x="864" y="3600"/>
                <a:ext cx="384" cy="0"/>
              </a:xfrm>
              <a:prstGeom prst="line">
                <a:avLst/>
              </a:prstGeom>
              <a:noFill/>
              <a:ln w="19050">
                <a:solidFill>
                  <a:schemeClr val="tx1"/>
                </a:solidFill>
                <a:round/>
                <a:headEnd/>
                <a:tailEnd/>
              </a:ln>
            </p:spPr>
            <p:txBody>
              <a:bodyPr/>
              <a:lstStyle/>
              <a:p>
                <a:endParaRPr lang="en-US"/>
              </a:p>
            </p:txBody>
          </p:sp>
          <p:sp>
            <p:nvSpPr>
              <p:cNvPr id="80903" name="Line 6"/>
              <p:cNvSpPr>
                <a:spLocks noChangeShapeType="1"/>
              </p:cNvSpPr>
              <p:nvPr/>
            </p:nvSpPr>
            <p:spPr bwMode="auto">
              <a:xfrm>
                <a:off x="864" y="3696"/>
                <a:ext cx="384" cy="0"/>
              </a:xfrm>
              <a:prstGeom prst="line">
                <a:avLst/>
              </a:prstGeom>
              <a:noFill/>
              <a:ln w="19050">
                <a:solidFill>
                  <a:schemeClr val="tx1"/>
                </a:solidFill>
                <a:round/>
                <a:headEnd/>
                <a:tailEnd/>
              </a:ln>
            </p:spPr>
            <p:txBody>
              <a:bodyPr/>
              <a:lstStyle/>
              <a:p>
                <a:endParaRPr lang="en-US"/>
              </a:p>
            </p:txBody>
          </p:sp>
          <p:sp>
            <p:nvSpPr>
              <p:cNvPr id="80904" name="Line 7"/>
              <p:cNvSpPr>
                <a:spLocks noChangeShapeType="1"/>
              </p:cNvSpPr>
              <p:nvPr/>
            </p:nvSpPr>
            <p:spPr bwMode="auto">
              <a:xfrm>
                <a:off x="960" y="3552"/>
                <a:ext cx="0" cy="192"/>
              </a:xfrm>
              <a:prstGeom prst="line">
                <a:avLst/>
              </a:prstGeom>
              <a:noFill/>
              <a:ln w="19050">
                <a:solidFill>
                  <a:schemeClr val="tx1"/>
                </a:solidFill>
                <a:round/>
                <a:headEnd/>
                <a:tailEnd/>
              </a:ln>
            </p:spPr>
            <p:txBody>
              <a:bodyPr/>
              <a:lstStyle/>
              <a:p>
                <a:endParaRPr lang="en-US"/>
              </a:p>
            </p:txBody>
          </p:sp>
          <p:sp>
            <p:nvSpPr>
              <p:cNvPr id="80905" name="Line 8"/>
              <p:cNvSpPr>
                <a:spLocks noChangeShapeType="1"/>
              </p:cNvSpPr>
              <p:nvPr/>
            </p:nvSpPr>
            <p:spPr bwMode="auto">
              <a:xfrm>
                <a:off x="1056" y="3552"/>
                <a:ext cx="0" cy="192"/>
              </a:xfrm>
              <a:prstGeom prst="line">
                <a:avLst/>
              </a:prstGeom>
              <a:noFill/>
              <a:ln w="19050">
                <a:solidFill>
                  <a:schemeClr val="tx1"/>
                </a:solidFill>
                <a:round/>
                <a:headEnd/>
                <a:tailEnd/>
              </a:ln>
            </p:spPr>
            <p:txBody>
              <a:bodyPr/>
              <a:lstStyle/>
              <a:p>
                <a:endParaRPr lang="en-US"/>
              </a:p>
            </p:txBody>
          </p:sp>
          <p:sp>
            <p:nvSpPr>
              <p:cNvPr id="80906" name="Line 9"/>
              <p:cNvSpPr>
                <a:spLocks noChangeShapeType="1"/>
              </p:cNvSpPr>
              <p:nvPr/>
            </p:nvSpPr>
            <p:spPr bwMode="auto">
              <a:xfrm>
                <a:off x="1152" y="3552"/>
                <a:ext cx="0" cy="192"/>
              </a:xfrm>
              <a:prstGeom prst="line">
                <a:avLst/>
              </a:prstGeom>
              <a:noFill/>
              <a:ln w="19050">
                <a:solidFill>
                  <a:schemeClr val="tx1"/>
                </a:solidFill>
                <a:round/>
                <a:headEnd/>
                <a:tailEnd/>
              </a:ln>
            </p:spPr>
            <p:txBody>
              <a:bodyPr/>
              <a:lstStyle/>
              <a:p>
                <a:endParaRPr lang="en-US"/>
              </a:p>
            </p:txBody>
          </p:sp>
        </p:grpSp>
        <p:sp>
          <p:nvSpPr>
            <p:cNvPr id="80901" name="Text Box 10"/>
            <p:cNvSpPr txBox="1">
              <a:spLocks noChangeArrowheads="1"/>
            </p:cNvSpPr>
            <p:nvPr/>
          </p:nvSpPr>
          <p:spPr bwMode="auto">
            <a:xfrm>
              <a:off x="1344" y="3524"/>
              <a:ext cx="2688" cy="250"/>
            </a:xfrm>
            <a:prstGeom prst="rect">
              <a:avLst/>
            </a:prstGeom>
            <a:noFill/>
            <a:ln w="9525">
              <a:noFill/>
              <a:miter lim="800000"/>
              <a:headEnd/>
              <a:tailEnd/>
            </a:ln>
          </p:spPr>
          <p:txBody>
            <a:bodyPr>
              <a:spAutoFit/>
            </a:bodyPr>
            <a:lstStyle/>
            <a:p>
              <a:pPr>
                <a:spcBef>
                  <a:spcPct val="50000"/>
                </a:spcBef>
              </a:pPr>
              <a:r>
                <a:rPr lang="en-US" sz="2000"/>
                <a:t>= significant at the 95% level</a:t>
              </a:r>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1922" name="Group 2"/>
          <p:cNvGrpSpPr>
            <a:grpSpLocks/>
          </p:cNvGrpSpPr>
          <p:nvPr/>
        </p:nvGrpSpPr>
        <p:grpSpPr bwMode="auto">
          <a:xfrm>
            <a:off x="2286000" y="5594350"/>
            <a:ext cx="4876800" cy="396875"/>
            <a:chOff x="960" y="3524"/>
            <a:chExt cx="3072" cy="250"/>
          </a:xfrm>
        </p:grpSpPr>
        <p:grpSp>
          <p:nvGrpSpPr>
            <p:cNvPr id="81925" name="Group 3"/>
            <p:cNvGrpSpPr>
              <a:grpSpLocks/>
            </p:cNvGrpSpPr>
            <p:nvPr/>
          </p:nvGrpSpPr>
          <p:grpSpPr bwMode="auto">
            <a:xfrm>
              <a:off x="960" y="3552"/>
              <a:ext cx="384" cy="192"/>
              <a:chOff x="864" y="3552"/>
              <a:chExt cx="384" cy="192"/>
            </a:xfrm>
          </p:grpSpPr>
          <p:sp>
            <p:nvSpPr>
              <p:cNvPr id="81927" name="Line 4"/>
              <p:cNvSpPr>
                <a:spLocks noChangeShapeType="1"/>
              </p:cNvSpPr>
              <p:nvPr/>
            </p:nvSpPr>
            <p:spPr bwMode="auto">
              <a:xfrm>
                <a:off x="864" y="3600"/>
                <a:ext cx="384" cy="0"/>
              </a:xfrm>
              <a:prstGeom prst="line">
                <a:avLst/>
              </a:prstGeom>
              <a:noFill/>
              <a:ln w="19050">
                <a:solidFill>
                  <a:schemeClr val="tx1"/>
                </a:solidFill>
                <a:round/>
                <a:headEnd/>
                <a:tailEnd/>
              </a:ln>
            </p:spPr>
            <p:txBody>
              <a:bodyPr/>
              <a:lstStyle/>
              <a:p>
                <a:endParaRPr lang="en-US"/>
              </a:p>
            </p:txBody>
          </p:sp>
          <p:sp>
            <p:nvSpPr>
              <p:cNvPr id="81928" name="Line 5"/>
              <p:cNvSpPr>
                <a:spLocks noChangeShapeType="1"/>
              </p:cNvSpPr>
              <p:nvPr/>
            </p:nvSpPr>
            <p:spPr bwMode="auto">
              <a:xfrm>
                <a:off x="864" y="3696"/>
                <a:ext cx="384" cy="0"/>
              </a:xfrm>
              <a:prstGeom prst="line">
                <a:avLst/>
              </a:prstGeom>
              <a:noFill/>
              <a:ln w="19050">
                <a:solidFill>
                  <a:schemeClr val="tx1"/>
                </a:solidFill>
                <a:round/>
                <a:headEnd/>
                <a:tailEnd/>
              </a:ln>
            </p:spPr>
            <p:txBody>
              <a:bodyPr/>
              <a:lstStyle/>
              <a:p>
                <a:endParaRPr lang="en-US"/>
              </a:p>
            </p:txBody>
          </p:sp>
          <p:sp>
            <p:nvSpPr>
              <p:cNvPr id="81929" name="Line 6"/>
              <p:cNvSpPr>
                <a:spLocks noChangeShapeType="1"/>
              </p:cNvSpPr>
              <p:nvPr/>
            </p:nvSpPr>
            <p:spPr bwMode="auto">
              <a:xfrm>
                <a:off x="960" y="3552"/>
                <a:ext cx="0" cy="192"/>
              </a:xfrm>
              <a:prstGeom prst="line">
                <a:avLst/>
              </a:prstGeom>
              <a:noFill/>
              <a:ln w="19050">
                <a:solidFill>
                  <a:schemeClr val="tx1"/>
                </a:solidFill>
                <a:round/>
                <a:headEnd/>
                <a:tailEnd/>
              </a:ln>
            </p:spPr>
            <p:txBody>
              <a:bodyPr/>
              <a:lstStyle/>
              <a:p>
                <a:endParaRPr lang="en-US"/>
              </a:p>
            </p:txBody>
          </p:sp>
          <p:sp>
            <p:nvSpPr>
              <p:cNvPr id="81930" name="Line 7"/>
              <p:cNvSpPr>
                <a:spLocks noChangeShapeType="1"/>
              </p:cNvSpPr>
              <p:nvPr/>
            </p:nvSpPr>
            <p:spPr bwMode="auto">
              <a:xfrm>
                <a:off x="1056" y="3552"/>
                <a:ext cx="0" cy="192"/>
              </a:xfrm>
              <a:prstGeom prst="line">
                <a:avLst/>
              </a:prstGeom>
              <a:noFill/>
              <a:ln w="19050">
                <a:solidFill>
                  <a:schemeClr val="tx1"/>
                </a:solidFill>
                <a:round/>
                <a:headEnd/>
                <a:tailEnd/>
              </a:ln>
            </p:spPr>
            <p:txBody>
              <a:bodyPr/>
              <a:lstStyle/>
              <a:p>
                <a:endParaRPr lang="en-US"/>
              </a:p>
            </p:txBody>
          </p:sp>
          <p:sp>
            <p:nvSpPr>
              <p:cNvPr id="81931" name="Line 8"/>
              <p:cNvSpPr>
                <a:spLocks noChangeShapeType="1"/>
              </p:cNvSpPr>
              <p:nvPr/>
            </p:nvSpPr>
            <p:spPr bwMode="auto">
              <a:xfrm>
                <a:off x="1152" y="3552"/>
                <a:ext cx="0" cy="192"/>
              </a:xfrm>
              <a:prstGeom prst="line">
                <a:avLst/>
              </a:prstGeom>
              <a:noFill/>
              <a:ln w="19050">
                <a:solidFill>
                  <a:schemeClr val="tx1"/>
                </a:solidFill>
                <a:round/>
                <a:headEnd/>
                <a:tailEnd/>
              </a:ln>
            </p:spPr>
            <p:txBody>
              <a:bodyPr/>
              <a:lstStyle/>
              <a:p>
                <a:endParaRPr lang="en-US"/>
              </a:p>
            </p:txBody>
          </p:sp>
        </p:grpSp>
        <p:sp>
          <p:nvSpPr>
            <p:cNvPr id="81926" name="Text Box 9"/>
            <p:cNvSpPr txBox="1">
              <a:spLocks noChangeArrowheads="1"/>
            </p:cNvSpPr>
            <p:nvPr/>
          </p:nvSpPr>
          <p:spPr bwMode="auto">
            <a:xfrm>
              <a:off x="1344" y="3524"/>
              <a:ext cx="2688" cy="250"/>
            </a:xfrm>
            <a:prstGeom prst="rect">
              <a:avLst/>
            </a:prstGeom>
            <a:noFill/>
            <a:ln w="9525">
              <a:noFill/>
              <a:miter lim="800000"/>
              <a:headEnd/>
              <a:tailEnd/>
            </a:ln>
          </p:spPr>
          <p:txBody>
            <a:bodyPr>
              <a:spAutoFit/>
            </a:bodyPr>
            <a:lstStyle/>
            <a:p>
              <a:pPr>
                <a:spcBef>
                  <a:spcPct val="50000"/>
                </a:spcBef>
              </a:pPr>
              <a:r>
                <a:rPr lang="en-US" sz="2000"/>
                <a:t>= significant at the 95% level</a:t>
              </a:r>
            </a:p>
          </p:txBody>
        </p:sp>
      </p:grpSp>
      <p:pic>
        <p:nvPicPr>
          <p:cNvPr id="81923" name="Picture 10"/>
          <p:cNvPicPr>
            <a:picLocks noChangeAspect="1" noChangeArrowheads="1"/>
          </p:cNvPicPr>
          <p:nvPr/>
        </p:nvPicPr>
        <p:blipFill>
          <a:blip r:embed="rId3" cstate="print"/>
          <a:srcRect/>
          <a:stretch>
            <a:fillRect/>
          </a:stretch>
        </p:blipFill>
        <p:spPr bwMode="auto">
          <a:xfrm>
            <a:off x="928688" y="122238"/>
            <a:ext cx="7148512" cy="5211762"/>
          </a:xfrm>
          <a:prstGeom prst="rect">
            <a:avLst/>
          </a:prstGeom>
          <a:noFill/>
          <a:ln w="9525">
            <a:noFill/>
            <a:miter lim="800000"/>
            <a:headEnd/>
            <a:tailEnd/>
          </a:ln>
        </p:spPr>
      </p:pic>
      <p:sp>
        <p:nvSpPr>
          <p:cNvPr id="81924" name="Text Box 11"/>
          <p:cNvSpPr txBox="1">
            <a:spLocks noChangeArrowheads="1"/>
          </p:cNvSpPr>
          <p:nvPr/>
        </p:nvSpPr>
        <p:spPr bwMode="auto">
          <a:xfrm>
            <a:off x="1905000" y="6248400"/>
            <a:ext cx="5791200" cy="396875"/>
          </a:xfrm>
          <a:prstGeom prst="rect">
            <a:avLst/>
          </a:prstGeom>
          <a:noFill/>
          <a:ln w="9525">
            <a:noFill/>
            <a:miter lim="800000"/>
            <a:headEnd/>
            <a:tailEnd/>
          </a:ln>
        </p:spPr>
        <p:txBody>
          <a:bodyPr>
            <a:spAutoFit/>
          </a:bodyPr>
          <a:lstStyle/>
          <a:p>
            <a:pPr>
              <a:spcBef>
                <a:spcPct val="50000"/>
              </a:spcBef>
            </a:pPr>
            <a:r>
              <a:rPr lang="en-US" sz="1000">
                <a:solidFill>
                  <a:schemeClr val="bg1"/>
                </a:solidFill>
              </a:rPr>
              <a:t>Robock, Alan, Luke Oman, and Georgiy Stenchikov, 2008:  Regional climate responses to geoengineering with tropical and Arctic SO</a:t>
            </a:r>
            <a:r>
              <a:rPr lang="en-US" sz="1000" baseline="-25000">
                <a:solidFill>
                  <a:schemeClr val="bg1"/>
                </a:solidFill>
              </a:rPr>
              <a:t>2</a:t>
            </a:r>
            <a:r>
              <a:rPr lang="en-US" sz="1000">
                <a:solidFill>
                  <a:schemeClr val="bg1"/>
                </a:solidFill>
              </a:rPr>
              <a:t> injections.  </a:t>
            </a:r>
            <a:r>
              <a:rPr lang="en-US" sz="1000" i="1">
                <a:solidFill>
                  <a:schemeClr val="bg1"/>
                </a:solidFill>
              </a:rPr>
              <a:t>J. Geophys. Res.</a:t>
            </a:r>
            <a:r>
              <a:rPr lang="en-US" sz="1000">
                <a:solidFill>
                  <a:schemeClr val="bg1"/>
                </a:solidFill>
              </a:rPr>
              <a:t>, in press.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Group 2"/>
          <p:cNvGrpSpPr>
            <a:grpSpLocks/>
          </p:cNvGrpSpPr>
          <p:nvPr/>
        </p:nvGrpSpPr>
        <p:grpSpPr bwMode="auto">
          <a:xfrm>
            <a:off x="2286000" y="5594350"/>
            <a:ext cx="4876800" cy="396875"/>
            <a:chOff x="960" y="3524"/>
            <a:chExt cx="3072" cy="250"/>
          </a:xfrm>
        </p:grpSpPr>
        <p:grpSp>
          <p:nvGrpSpPr>
            <p:cNvPr id="82949" name="Group 3"/>
            <p:cNvGrpSpPr>
              <a:grpSpLocks/>
            </p:cNvGrpSpPr>
            <p:nvPr/>
          </p:nvGrpSpPr>
          <p:grpSpPr bwMode="auto">
            <a:xfrm>
              <a:off x="960" y="3552"/>
              <a:ext cx="384" cy="192"/>
              <a:chOff x="864" y="3552"/>
              <a:chExt cx="384" cy="192"/>
            </a:xfrm>
          </p:grpSpPr>
          <p:sp>
            <p:nvSpPr>
              <p:cNvPr id="82951" name="Line 4"/>
              <p:cNvSpPr>
                <a:spLocks noChangeShapeType="1"/>
              </p:cNvSpPr>
              <p:nvPr/>
            </p:nvSpPr>
            <p:spPr bwMode="auto">
              <a:xfrm>
                <a:off x="864" y="3600"/>
                <a:ext cx="384" cy="0"/>
              </a:xfrm>
              <a:prstGeom prst="line">
                <a:avLst/>
              </a:prstGeom>
              <a:noFill/>
              <a:ln w="19050">
                <a:solidFill>
                  <a:schemeClr val="tx1"/>
                </a:solidFill>
                <a:round/>
                <a:headEnd/>
                <a:tailEnd/>
              </a:ln>
            </p:spPr>
            <p:txBody>
              <a:bodyPr/>
              <a:lstStyle/>
              <a:p>
                <a:endParaRPr lang="en-US"/>
              </a:p>
            </p:txBody>
          </p:sp>
          <p:sp>
            <p:nvSpPr>
              <p:cNvPr id="82952" name="Line 5"/>
              <p:cNvSpPr>
                <a:spLocks noChangeShapeType="1"/>
              </p:cNvSpPr>
              <p:nvPr/>
            </p:nvSpPr>
            <p:spPr bwMode="auto">
              <a:xfrm>
                <a:off x="864" y="3696"/>
                <a:ext cx="384" cy="0"/>
              </a:xfrm>
              <a:prstGeom prst="line">
                <a:avLst/>
              </a:prstGeom>
              <a:noFill/>
              <a:ln w="19050">
                <a:solidFill>
                  <a:schemeClr val="tx1"/>
                </a:solidFill>
                <a:round/>
                <a:headEnd/>
                <a:tailEnd/>
              </a:ln>
            </p:spPr>
            <p:txBody>
              <a:bodyPr/>
              <a:lstStyle/>
              <a:p>
                <a:endParaRPr lang="en-US"/>
              </a:p>
            </p:txBody>
          </p:sp>
          <p:sp>
            <p:nvSpPr>
              <p:cNvPr id="82953" name="Line 6"/>
              <p:cNvSpPr>
                <a:spLocks noChangeShapeType="1"/>
              </p:cNvSpPr>
              <p:nvPr/>
            </p:nvSpPr>
            <p:spPr bwMode="auto">
              <a:xfrm>
                <a:off x="960" y="3552"/>
                <a:ext cx="0" cy="192"/>
              </a:xfrm>
              <a:prstGeom prst="line">
                <a:avLst/>
              </a:prstGeom>
              <a:noFill/>
              <a:ln w="19050">
                <a:solidFill>
                  <a:schemeClr val="tx1"/>
                </a:solidFill>
                <a:round/>
                <a:headEnd/>
                <a:tailEnd/>
              </a:ln>
            </p:spPr>
            <p:txBody>
              <a:bodyPr/>
              <a:lstStyle/>
              <a:p>
                <a:endParaRPr lang="en-US"/>
              </a:p>
            </p:txBody>
          </p:sp>
          <p:sp>
            <p:nvSpPr>
              <p:cNvPr id="82954" name="Line 7"/>
              <p:cNvSpPr>
                <a:spLocks noChangeShapeType="1"/>
              </p:cNvSpPr>
              <p:nvPr/>
            </p:nvSpPr>
            <p:spPr bwMode="auto">
              <a:xfrm>
                <a:off x="1056" y="3552"/>
                <a:ext cx="0" cy="192"/>
              </a:xfrm>
              <a:prstGeom prst="line">
                <a:avLst/>
              </a:prstGeom>
              <a:noFill/>
              <a:ln w="19050">
                <a:solidFill>
                  <a:schemeClr val="tx1"/>
                </a:solidFill>
                <a:round/>
                <a:headEnd/>
                <a:tailEnd/>
              </a:ln>
            </p:spPr>
            <p:txBody>
              <a:bodyPr/>
              <a:lstStyle/>
              <a:p>
                <a:endParaRPr lang="en-US"/>
              </a:p>
            </p:txBody>
          </p:sp>
          <p:sp>
            <p:nvSpPr>
              <p:cNvPr id="82955" name="Line 8"/>
              <p:cNvSpPr>
                <a:spLocks noChangeShapeType="1"/>
              </p:cNvSpPr>
              <p:nvPr/>
            </p:nvSpPr>
            <p:spPr bwMode="auto">
              <a:xfrm>
                <a:off x="1152" y="3552"/>
                <a:ext cx="0" cy="192"/>
              </a:xfrm>
              <a:prstGeom prst="line">
                <a:avLst/>
              </a:prstGeom>
              <a:noFill/>
              <a:ln w="19050">
                <a:solidFill>
                  <a:schemeClr val="tx1"/>
                </a:solidFill>
                <a:round/>
                <a:headEnd/>
                <a:tailEnd/>
              </a:ln>
            </p:spPr>
            <p:txBody>
              <a:bodyPr/>
              <a:lstStyle/>
              <a:p>
                <a:endParaRPr lang="en-US"/>
              </a:p>
            </p:txBody>
          </p:sp>
        </p:grpSp>
        <p:sp>
          <p:nvSpPr>
            <p:cNvPr id="82950" name="Text Box 9"/>
            <p:cNvSpPr txBox="1">
              <a:spLocks noChangeArrowheads="1"/>
            </p:cNvSpPr>
            <p:nvPr/>
          </p:nvSpPr>
          <p:spPr bwMode="auto">
            <a:xfrm>
              <a:off x="1344" y="3524"/>
              <a:ext cx="2688" cy="250"/>
            </a:xfrm>
            <a:prstGeom prst="rect">
              <a:avLst/>
            </a:prstGeom>
            <a:noFill/>
            <a:ln w="9525">
              <a:noFill/>
              <a:miter lim="800000"/>
              <a:headEnd/>
              <a:tailEnd/>
            </a:ln>
          </p:spPr>
          <p:txBody>
            <a:bodyPr>
              <a:spAutoFit/>
            </a:bodyPr>
            <a:lstStyle/>
            <a:p>
              <a:pPr>
                <a:spcBef>
                  <a:spcPct val="50000"/>
                </a:spcBef>
              </a:pPr>
              <a:r>
                <a:rPr lang="en-US" sz="2000"/>
                <a:t>= significant at the 95% level</a:t>
              </a:r>
            </a:p>
          </p:txBody>
        </p:sp>
      </p:grpSp>
      <p:pic>
        <p:nvPicPr>
          <p:cNvPr id="82947" name="Picture 10"/>
          <p:cNvPicPr>
            <a:picLocks noChangeAspect="1" noChangeArrowheads="1"/>
          </p:cNvPicPr>
          <p:nvPr/>
        </p:nvPicPr>
        <p:blipFill>
          <a:blip r:embed="rId3" cstate="print"/>
          <a:srcRect/>
          <a:stretch>
            <a:fillRect/>
          </a:stretch>
        </p:blipFill>
        <p:spPr bwMode="auto">
          <a:xfrm>
            <a:off x="928688" y="122238"/>
            <a:ext cx="7148512" cy="5211762"/>
          </a:xfrm>
          <a:prstGeom prst="rect">
            <a:avLst/>
          </a:prstGeom>
          <a:noFill/>
          <a:ln w="9525">
            <a:noFill/>
            <a:miter lim="800000"/>
            <a:headEnd/>
            <a:tailEnd/>
          </a:ln>
        </p:spPr>
      </p:pic>
      <p:sp>
        <p:nvSpPr>
          <p:cNvPr id="82948" name="Text Box 11"/>
          <p:cNvSpPr txBox="1">
            <a:spLocks noChangeArrowheads="1"/>
          </p:cNvSpPr>
          <p:nvPr/>
        </p:nvSpPr>
        <p:spPr bwMode="auto">
          <a:xfrm>
            <a:off x="1905000" y="6248400"/>
            <a:ext cx="5791200" cy="396875"/>
          </a:xfrm>
          <a:prstGeom prst="rect">
            <a:avLst/>
          </a:prstGeom>
          <a:noFill/>
          <a:ln w="9525">
            <a:noFill/>
            <a:miter lim="800000"/>
            <a:headEnd/>
            <a:tailEnd/>
          </a:ln>
        </p:spPr>
        <p:txBody>
          <a:bodyPr>
            <a:spAutoFit/>
          </a:bodyPr>
          <a:lstStyle/>
          <a:p>
            <a:pPr>
              <a:spcBef>
                <a:spcPct val="50000"/>
              </a:spcBef>
            </a:pPr>
            <a:r>
              <a:rPr lang="en-US" sz="1000">
                <a:solidFill>
                  <a:schemeClr val="bg1"/>
                </a:solidFill>
              </a:rPr>
              <a:t>Robock, Alan, Luke Oman, and Georgiy Stenchikov, 2008:  Regional climate responses to geoengineering with tropical and Arctic SO</a:t>
            </a:r>
            <a:r>
              <a:rPr lang="en-US" sz="1000" baseline="-25000">
                <a:solidFill>
                  <a:schemeClr val="bg1"/>
                </a:solidFill>
              </a:rPr>
              <a:t>2</a:t>
            </a:r>
            <a:r>
              <a:rPr lang="en-US" sz="1000">
                <a:solidFill>
                  <a:schemeClr val="bg1"/>
                </a:solidFill>
              </a:rPr>
              <a:t> injections.  </a:t>
            </a:r>
            <a:r>
              <a:rPr lang="en-US" sz="1000" i="1">
                <a:solidFill>
                  <a:schemeClr val="bg1"/>
                </a:solidFill>
              </a:rPr>
              <a:t>J. Geophys. Res.</a:t>
            </a:r>
            <a:r>
              <a:rPr lang="en-US" sz="1000">
                <a:solidFill>
                  <a:schemeClr val="bg1"/>
                </a:solidFill>
              </a:rPr>
              <a:t>, in press.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3"/>
          <p:cNvPicPr>
            <a:picLocks noChangeAspect="1" noChangeArrowheads="1"/>
          </p:cNvPicPr>
          <p:nvPr/>
        </p:nvPicPr>
        <p:blipFill>
          <a:blip r:embed="rId3" cstate="print"/>
          <a:srcRect/>
          <a:stretch>
            <a:fillRect/>
          </a:stretch>
        </p:blipFill>
        <p:spPr bwMode="auto">
          <a:xfrm>
            <a:off x="0" y="0"/>
            <a:ext cx="7315200" cy="5791200"/>
          </a:xfrm>
          <a:prstGeom prst="rect">
            <a:avLst/>
          </a:prstGeom>
          <a:noFill/>
          <a:ln w="38100">
            <a:noFill/>
            <a:miter lim="800000"/>
            <a:headEnd/>
            <a:tailEnd type="none" w="lg" len="lg"/>
          </a:ln>
        </p:spPr>
      </p:pic>
      <p:sp>
        <p:nvSpPr>
          <p:cNvPr id="83971" name="Text Box 8"/>
          <p:cNvSpPr txBox="1">
            <a:spLocks noChangeArrowheads="1"/>
          </p:cNvSpPr>
          <p:nvPr/>
        </p:nvSpPr>
        <p:spPr bwMode="auto">
          <a:xfrm>
            <a:off x="7243763" y="4071938"/>
            <a:ext cx="1951037" cy="768350"/>
          </a:xfrm>
          <a:prstGeom prst="rect">
            <a:avLst/>
          </a:prstGeom>
          <a:noFill/>
          <a:ln w="25400">
            <a:noFill/>
            <a:miter lim="800000"/>
            <a:headEnd/>
            <a:tailEnd/>
          </a:ln>
        </p:spPr>
        <p:txBody>
          <a:bodyPr>
            <a:spAutoFit/>
          </a:bodyPr>
          <a:lstStyle/>
          <a:p>
            <a:pPr algn="ctr">
              <a:lnSpc>
                <a:spcPct val="85000"/>
              </a:lnSpc>
              <a:spcBef>
                <a:spcPct val="50000"/>
              </a:spcBef>
            </a:pPr>
            <a:r>
              <a:rPr lang="en-GB" sz="2000"/>
              <a:t>ModelE</a:t>
            </a:r>
          </a:p>
          <a:p>
            <a:pPr algn="ctr">
              <a:lnSpc>
                <a:spcPct val="85000"/>
              </a:lnSpc>
              <a:spcBef>
                <a:spcPct val="50000"/>
              </a:spcBef>
            </a:pPr>
            <a:r>
              <a:rPr lang="en-GB" sz="2000"/>
              <a:t> 5Mt/yr – A1b</a:t>
            </a:r>
          </a:p>
        </p:txBody>
      </p:sp>
      <p:sp>
        <p:nvSpPr>
          <p:cNvPr id="83972" name="Text Box 6"/>
          <p:cNvSpPr txBox="1">
            <a:spLocks noChangeArrowheads="1"/>
          </p:cNvSpPr>
          <p:nvPr/>
        </p:nvSpPr>
        <p:spPr bwMode="auto">
          <a:xfrm>
            <a:off x="7250113" y="1092200"/>
            <a:ext cx="1944687" cy="1020763"/>
          </a:xfrm>
          <a:prstGeom prst="rect">
            <a:avLst/>
          </a:prstGeom>
          <a:noFill/>
          <a:ln w="25400">
            <a:noFill/>
            <a:miter lim="800000"/>
            <a:headEnd/>
            <a:tailEnd/>
          </a:ln>
        </p:spPr>
        <p:txBody>
          <a:bodyPr>
            <a:spAutoFit/>
          </a:bodyPr>
          <a:lstStyle/>
          <a:p>
            <a:pPr algn="ctr">
              <a:lnSpc>
                <a:spcPct val="85000"/>
              </a:lnSpc>
              <a:spcBef>
                <a:spcPct val="50000"/>
              </a:spcBef>
            </a:pPr>
            <a:r>
              <a:rPr lang="en-GB" sz="2000"/>
              <a:t>Met Office, Hadley Centre </a:t>
            </a:r>
          </a:p>
          <a:p>
            <a:pPr algn="ctr">
              <a:lnSpc>
                <a:spcPct val="85000"/>
              </a:lnSpc>
              <a:spcBef>
                <a:spcPct val="50000"/>
              </a:spcBef>
            </a:pPr>
            <a:r>
              <a:rPr lang="en-GB" sz="2000"/>
              <a:t> 5Mt/yr – A1b</a:t>
            </a:r>
          </a:p>
        </p:txBody>
      </p:sp>
      <p:sp>
        <p:nvSpPr>
          <p:cNvPr id="83973" name="Text Box 4"/>
          <p:cNvSpPr txBox="1">
            <a:spLocks noChangeArrowheads="1"/>
          </p:cNvSpPr>
          <p:nvPr/>
        </p:nvSpPr>
        <p:spPr bwMode="auto">
          <a:xfrm>
            <a:off x="2135188" y="5903913"/>
            <a:ext cx="7008812" cy="954087"/>
          </a:xfrm>
          <a:prstGeom prst="rect">
            <a:avLst/>
          </a:prstGeom>
          <a:solidFill>
            <a:schemeClr val="bg1"/>
          </a:solidFill>
          <a:ln w="38100">
            <a:solidFill>
              <a:schemeClr val="tx1"/>
            </a:solidFill>
            <a:miter lim="800000"/>
            <a:headEnd/>
            <a:tailEnd type="none" w="lg" len="lg"/>
          </a:ln>
        </p:spPr>
        <p:txBody>
          <a:bodyPr>
            <a:spAutoFit/>
          </a:bodyPr>
          <a:lstStyle/>
          <a:p>
            <a:pPr marL="228600" indent="-228600">
              <a:spcBef>
                <a:spcPct val="50000"/>
              </a:spcBef>
            </a:pPr>
            <a:r>
              <a:rPr lang="fr-FR" sz="1400"/>
              <a:t>Jones, Andy, Jim Haywood, Olivier Boucher, Ben Kravitz, and Alan Robock, 2010:  </a:t>
            </a:r>
            <a:r>
              <a:rPr lang="en-US" sz="1400"/>
              <a:t>Geoengineering by stratospheric SO</a:t>
            </a:r>
            <a:r>
              <a:rPr lang="en-US" sz="1400" baseline="-25000"/>
              <a:t>2</a:t>
            </a:r>
            <a:r>
              <a:rPr lang="en-US" sz="1400"/>
              <a:t> injection:  Results from the Met Office HadGEM2 climate model and comparison with the Goddard Institute for Space Studies ModelE.  </a:t>
            </a:r>
            <a:r>
              <a:rPr lang="en-US" sz="1400" i="1"/>
              <a:t>Atmos. Chem. Phys.</a:t>
            </a:r>
            <a:r>
              <a:rPr lang="en-US" sz="1400"/>
              <a:t>, </a:t>
            </a:r>
            <a:r>
              <a:rPr lang="en-US" sz="1400" b="1"/>
              <a:t>10</a:t>
            </a:r>
            <a:r>
              <a:rPr lang="en-US" sz="1400"/>
              <a:t>, 5999-6006.</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3" cstate="print"/>
          <a:srcRect/>
          <a:stretch>
            <a:fillRect/>
          </a:stretch>
        </p:blipFill>
        <p:spPr bwMode="auto">
          <a:xfrm>
            <a:off x="0" y="0"/>
            <a:ext cx="7192963" cy="5897563"/>
          </a:xfrm>
          <a:prstGeom prst="rect">
            <a:avLst/>
          </a:prstGeom>
          <a:noFill/>
          <a:ln w="9525">
            <a:noFill/>
            <a:miter lim="800000"/>
            <a:headEnd/>
            <a:tailEnd/>
          </a:ln>
        </p:spPr>
      </p:pic>
      <p:sp>
        <p:nvSpPr>
          <p:cNvPr id="84995" name="Text Box 4"/>
          <p:cNvSpPr txBox="1">
            <a:spLocks noChangeArrowheads="1"/>
          </p:cNvSpPr>
          <p:nvPr/>
        </p:nvSpPr>
        <p:spPr bwMode="auto">
          <a:xfrm>
            <a:off x="2135188" y="5903913"/>
            <a:ext cx="7008812" cy="954087"/>
          </a:xfrm>
          <a:prstGeom prst="rect">
            <a:avLst/>
          </a:prstGeom>
          <a:solidFill>
            <a:schemeClr val="bg1"/>
          </a:solidFill>
          <a:ln w="38100">
            <a:solidFill>
              <a:schemeClr val="tx1"/>
            </a:solidFill>
            <a:miter lim="800000"/>
            <a:headEnd/>
            <a:tailEnd type="none" w="lg" len="lg"/>
          </a:ln>
        </p:spPr>
        <p:txBody>
          <a:bodyPr>
            <a:spAutoFit/>
          </a:bodyPr>
          <a:lstStyle/>
          <a:p>
            <a:pPr marL="228600" indent="-228600">
              <a:spcBef>
                <a:spcPct val="50000"/>
              </a:spcBef>
            </a:pPr>
            <a:r>
              <a:rPr lang="en-US" sz="1400"/>
              <a:t>Rasch, Philip J., Simone Tilmes, Richard P. Turco, Alan Robock, Luke Oman, Chih-Chieh (Jack) Chen, Georgiy L. Stenchikov, and Rolando R. Garcia, 2008:  An overview of geoengineering of climate using stratospheric sulphate aerosols.  </a:t>
            </a:r>
            <a:r>
              <a:rPr lang="en-US" sz="1400" i="1"/>
              <a:t>Phil. Trans. Royal Soc. A</a:t>
            </a:r>
            <a:r>
              <a:rPr lang="en-US" sz="1400"/>
              <a:t>., </a:t>
            </a:r>
            <a:r>
              <a:rPr lang="en-US" sz="1400" b="1"/>
              <a:t>366</a:t>
            </a:r>
            <a:r>
              <a:rPr lang="en-US" sz="1400"/>
              <a:t>, 4007-4037, doi:10.1098/rsta.2008.0131.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358775" y="690563"/>
            <a:ext cx="8305800" cy="5130800"/>
          </a:xfrm>
          <a:prstGeom prst="rect">
            <a:avLst/>
          </a:prstGeom>
          <a:noFill/>
          <a:ln w="9525">
            <a:noFill/>
            <a:miter lim="800000"/>
            <a:headEnd/>
            <a:tailEnd/>
          </a:ln>
        </p:spPr>
        <p:txBody>
          <a:bodyPr>
            <a:spAutoFit/>
          </a:bodyPr>
          <a:lstStyle/>
          <a:p>
            <a:pPr marL="342900" indent="-342900" algn="ctr">
              <a:spcBef>
                <a:spcPct val="50000"/>
              </a:spcBef>
              <a:spcAft>
                <a:spcPct val="20000"/>
              </a:spcAft>
            </a:pPr>
            <a:r>
              <a:rPr lang="en-US" sz="2800" b="1">
                <a:solidFill>
                  <a:schemeClr val="accent2"/>
                </a:solidFill>
              </a:rPr>
              <a:t>Conclusions</a:t>
            </a:r>
          </a:p>
          <a:p>
            <a:pPr marL="342900" indent="-342900">
              <a:spcBef>
                <a:spcPct val="50000"/>
              </a:spcBef>
            </a:pPr>
            <a:r>
              <a:rPr lang="en-US" sz="2200"/>
              <a:t>1.	If there were a way to continuously inject SO</a:t>
            </a:r>
            <a:r>
              <a:rPr lang="en-US" sz="2200" baseline="-25000"/>
              <a:t>2</a:t>
            </a:r>
            <a:r>
              <a:rPr lang="en-US" sz="2200"/>
              <a:t> into the lower stratosphere, it would produce global cooling.</a:t>
            </a:r>
          </a:p>
          <a:p>
            <a:pPr marL="342900" indent="-342900">
              <a:spcBef>
                <a:spcPct val="50000"/>
              </a:spcBef>
            </a:pPr>
            <a:r>
              <a:rPr lang="en-US" sz="2200"/>
              <a:t>2.	Tropical SO</a:t>
            </a:r>
            <a:r>
              <a:rPr lang="en-US" sz="2200" baseline="-25000"/>
              <a:t>2</a:t>
            </a:r>
            <a:r>
              <a:rPr lang="en-US" sz="2200"/>
              <a:t> injection would produce sustained cooling over most of the world, with more cooling over continents.</a:t>
            </a:r>
          </a:p>
          <a:p>
            <a:pPr marL="342900" indent="-342900">
              <a:spcBef>
                <a:spcPct val="50000"/>
              </a:spcBef>
            </a:pPr>
            <a:r>
              <a:rPr lang="en-US" sz="2200"/>
              <a:t>3.	Arctic SO</a:t>
            </a:r>
            <a:r>
              <a:rPr lang="en-US" sz="2200" baseline="-25000"/>
              <a:t>2</a:t>
            </a:r>
            <a:r>
              <a:rPr lang="en-US" sz="2200"/>
              <a:t> injection would not just cool the Arctic.</a:t>
            </a:r>
          </a:p>
          <a:p>
            <a:pPr marL="342900" indent="-342900">
              <a:spcBef>
                <a:spcPct val="50000"/>
              </a:spcBef>
            </a:pPr>
            <a:r>
              <a:rPr lang="en-US" sz="2200"/>
              <a:t>4.	Solar radiation reduction produces larger precipitation response than temperature, as compared to greenhouse gases.</a:t>
            </a:r>
          </a:p>
          <a:p>
            <a:pPr marL="342900" indent="-342900">
              <a:spcBef>
                <a:spcPct val="50000"/>
              </a:spcBef>
            </a:pPr>
            <a:r>
              <a:rPr lang="en-US" sz="2200"/>
              <a:t>5.	Both tropical and Arctic SO</a:t>
            </a:r>
            <a:r>
              <a:rPr lang="en-US" sz="2200" baseline="-25000"/>
              <a:t>2</a:t>
            </a:r>
            <a:r>
              <a:rPr lang="en-US" sz="2200"/>
              <a:t> injection might disrupt the Asian and African summer monsoons, reducing precipitation to the food supply for billions of people.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2"/>
          <p:cNvSpPr txBox="1">
            <a:spLocks noChangeArrowheads="1"/>
          </p:cNvSpPr>
          <p:nvPr/>
        </p:nvSpPr>
        <p:spPr bwMode="auto">
          <a:xfrm>
            <a:off x="384175" y="1103313"/>
            <a:ext cx="8351838" cy="3478212"/>
          </a:xfrm>
          <a:prstGeom prst="rect">
            <a:avLst/>
          </a:prstGeom>
          <a:noFill/>
          <a:ln w="38100">
            <a:noFill/>
            <a:miter lim="800000"/>
            <a:headEnd/>
            <a:tailEnd type="none" w="lg" len="lg"/>
          </a:ln>
        </p:spPr>
        <p:txBody>
          <a:bodyPr>
            <a:spAutoFit/>
          </a:bodyPr>
          <a:lstStyle/>
          <a:p>
            <a:pPr>
              <a:spcBef>
                <a:spcPct val="50000"/>
              </a:spcBef>
              <a:tabLst>
                <a:tab pos="457200" algn="l"/>
              </a:tabLst>
            </a:pPr>
            <a:r>
              <a:rPr lang="en-US" sz="2200">
                <a:solidFill>
                  <a:schemeClr val="accent2"/>
                </a:solidFill>
              </a:rPr>
              <a:t>	We are carrying out standard experiments with the new GCMs being run as part of CMIP5 using identical global warming and geoengineering scenarios, to see whether our results are robust.</a:t>
            </a:r>
          </a:p>
          <a:p>
            <a:pPr>
              <a:spcBef>
                <a:spcPct val="50000"/>
              </a:spcBef>
              <a:tabLst>
                <a:tab pos="457200" algn="l"/>
              </a:tabLst>
            </a:pPr>
            <a:r>
              <a:rPr lang="en-US" sz="2200">
                <a:solidFill>
                  <a:schemeClr val="accent2"/>
                </a:solidFill>
              </a:rPr>
              <a:t>	</a:t>
            </a:r>
            <a:r>
              <a:rPr lang="en-US" sz="2200"/>
              <a:t>For example, how will the hydrological cycle respond to stratospheric geoengineering?  Will there be a significant reduction of Asian monsoon precipitation?  How will ozone and UV change?</a:t>
            </a:r>
          </a:p>
          <a:p>
            <a:pPr>
              <a:spcBef>
                <a:spcPct val="50000"/>
              </a:spcBef>
              <a:tabLst>
                <a:tab pos="457200" algn="l"/>
              </a:tabLst>
            </a:pPr>
            <a:endParaRPr lang="en-US" sz="2200">
              <a:solidFill>
                <a:schemeClr val="accent2"/>
              </a:solidFill>
            </a:endParaRPr>
          </a:p>
        </p:txBody>
      </p:sp>
      <p:sp>
        <p:nvSpPr>
          <p:cNvPr id="106499" name="Text Box 83"/>
          <p:cNvSpPr txBox="1">
            <a:spLocks noChangeArrowheads="1"/>
          </p:cNvSpPr>
          <p:nvPr/>
        </p:nvSpPr>
        <p:spPr bwMode="auto">
          <a:xfrm>
            <a:off x="790575" y="4275138"/>
            <a:ext cx="7658100" cy="738187"/>
          </a:xfrm>
          <a:prstGeom prst="rect">
            <a:avLst/>
          </a:prstGeom>
          <a:solidFill>
            <a:schemeClr val="bg1"/>
          </a:solidFill>
          <a:ln w="38100">
            <a:solidFill>
              <a:schemeClr val="tx1"/>
            </a:solidFill>
            <a:miter lim="800000"/>
            <a:headEnd/>
            <a:tailEnd type="none" w="lg" len="lg"/>
          </a:ln>
        </p:spPr>
        <p:txBody>
          <a:bodyPr>
            <a:spAutoFit/>
          </a:bodyPr>
          <a:lstStyle/>
          <a:p>
            <a:pPr>
              <a:spcBef>
                <a:spcPct val="50000"/>
              </a:spcBef>
            </a:pPr>
            <a:r>
              <a:rPr lang="en-US" sz="1400" dirty="0"/>
              <a:t>Kravitz, Ben, Alan Robock, Olivier Boucher, </a:t>
            </a:r>
            <a:r>
              <a:rPr lang="en-US" sz="1400" dirty="0" err="1"/>
              <a:t>Hauke</a:t>
            </a:r>
            <a:r>
              <a:rPr lang="en-US" sz="1400" dirty="0"/>
              <a:t> Schmidt, Karl Taylor, Georgiy Stenchikov, and Michael Schulz, 2011: The Geoengineering Model Intercomparison Project (GeoMIP). </a:t>
            </a:r>
            <a:r>
              <a:rPr lang="en-US" sz="1400" i="1" dirty="0"/>
              <a:t>Atmospheric Science Letters</a:t>
            </a:r>
            <a:r>
              <a:rPr lang="en-US" sz="1400" dirty="0"/>
              <a:t>, </a:t>
            </a:r>
            <a:r>
              <a:rPr lang="en-US" sz="1400" b="1" dirty="0"/>
              <a:t>12</a:t>
            </a:r>
            <a:r>
              <a:rPr lang="en-US" sz="1400" dirty="0"/>
              <a:t>, 162-167, doi:10.1002/asl.316. </a:t>
            </a:r>
          </a:p>
        </p:txBody>
      </p:sp>
      <p:sp>
        <p:nvSpPr>
          <p:cNvPr id="106500" name="TextBox 1"/>
          <p:cNvSpPr txBox="1">
            <a:spLocks noChangeArrowheads="1"/>
          </p:cNvSpPr>
          <p:nvPr/>
        </p:nvSpPr>
        <p:spPr bwMode="auto">
          <a:xfrm>
            <a:off x="1808163" y="142875"/>
            <a:ext cx="5649912" cy="706438"/>
          </a:xfrm>
          <a:prstGeom prst="rect">
            <a:avLst/>
          </a:prstGeom>
          <a:noFill/>
          <a:ln w="9525">
            <a:noFill/>
            <a:miter lim="800000"/>
            <a:headEnd/>
            <a:tailEnd/>
          </a:ln>
        </p:spPr>
        <p:txBody>
          <a:bodyPr>
            <a:spAutoFit/>
          </a:bodyPr>
          <a:lstStyle/>
          <a:p>
            <a:pPr algn="ctr"/>
            <a:r>
              <a:rPr lang="en-US" sz="4000" b="1"/>
              <a:t>GeoMIP</a:t>
            </a:r>
          </a:p>
        </p:txBody>
      </p:sp>
      <p:pic>
        <p:nvPicPr>
          <p:cNvPr id="106501" name="Picture 7" descr="wcrp_logo_final.jpg"/>
          <p:cNvPicPr>
            <a:picLocks noChangeAspect="1"/>
          </p:cNvPicPr>
          <p:nvPr/>
        </p:nvPicPr>
        <p:blipFill>
          <a:blip r:embed="rId3" cstate="print"/>
          <a:srcRect/>
          <a:stretch>
            <a:fillRect/>
          </a:stretch>
        </p:blipFill>
        <p:spPr bwMode="auto">
          <a:xfrm>
            <a:off x="5878513" y="5457825"/>
            <a:ext cx="3265487" cy="1400175"/>
          </a:xfrm>
          <a:prstGeom prst="rect">
            <a:avLst/>
          </a:prstGeom>
          <a:noFill/>
          <a:ln w="9525">
            <a:noFill/>
            <a:miter lim="800000"/>
            <a:headEnd/>
            <a:tailEnd/>
          </a:ln>
        </p:spPr>
      </p:pic>
      <p:sp>
        <p:nvSpPr>
          <p:cNvPr id="106502" name="TextBox 5"/>
          <p:cNvSpPr txBox="1">
            <a:spLocks noChangeArrowheads="1"/>
          </p:cNvSpPr>
          <p:nvPr/>
        </p:nvSpPr>
        <p:spPr bwMode="auto">
          <a:xfrm>
            <a:off x="195263" y="5203825"/>
            <a:ext cx="5480050" cy="1016000"/>
          </a:xfrm>
          <a:prstGeom prst="rect">
            <a:avLst/>
          </a:prstGeom>
          <a:noFill/>
          <a:ln w="9525">
            <a:noFill/>
            <a:miter lim="800000"/>
            <a:headEnd/>
            <a:tailEnd/>
          </a:ln>
        </p:spPr>
        <p:txBody>
          <a:bodyPr>
            <a:spAutoFit/>
          </a:bodyPr>
          <a:lstStyle/>
          <a:p>
            <a:pPr algn="ctr"/>
            <a:r>
              <a:rPr lang="en-US" sz="2000">
                <a:solidFill>
                  <a:schemeClr val="accent2"/>
                </a:solidFill>
              </a:rPr>
              <a:t>GeoMIP is a CMIP Coordinated Experiment, as part of the Climate Model Intercomparison Project 5 (CMIP5).</a:t>
            </a:r>
            <a:endParaRPr lang="en-US" sz="200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5650" name="Text Box 2"/>
          <p:cNvSpPr txBox="1">
            <a:spLocks noChangeArrowheads="1"/>
          </p:cNvSpPr>
          <p:nvPr/>
        </p:nvSpPr>
        <p:spPr bwMode="auto">
          <a:xfrm>
            <a:off x="0" y="120650"/>
            <a:ext cx="9144000" cy="641350"/>
          </a:xfrm>
          <a:prstGeom prst="rect">
            <a:avLst/>
          </a:prstGeom>
          <a:noFill/>
          <a:ln w="9525">
            <a:noFill/>
            <a:miter lim="800000"/>
            <a:headEnd/>
            <a:tailEnd/>
          </a:ln>
          <a:effectLst/>
        </p:spPr>
        <p:txBody>
          <a:bodyPr>
            <a:spAutoFit/>
          </a:bodyPr>
          <a:lstStyle/>
          <a:p>
            <a:pPr algn="ctr">
              <a:spcBef>
                <a:spcPct val="50000"/>
              </a:spcBef>
            </a:pPr>
            <a:r>
              <a:rPr lang="en-US" sz="3600" b="1"/>
              <a:t>Global Warming Fundamental Questions</a:t>
            </a:r>
            <a:endParaRPr lang="en-US" sz="3200" b="1"/>
          </a:p>
        </p:txBody>
      </p:sp>
      <p:sp>
        <p:nvSpPr>
          <p:cNvPr id="1435651" name="Text Box 3"/>
          <p:cNvSpPr txBox="1">
            <a:spLocks noChangeArrowheads="1"/>
          </p:cNvSpPr>
          <p:nvPr/>
        </p:nvSpPr>
        <p:spPr bwMode="auto">
          <a:xfrm>
            <a:off x="152400" y="914400"/>
            <a:ext cx="7543800" cy="3937000"/>
          </a:xfrm>
          <a:prstGeom prst="rect">
            <a:avLst/>
          </a:prstGeom>
          <a:noFill/>
          <a:ln w="9525">
            <a:noFill/>
            <a:miter lim="800000"/>
            <a:headEnd/>
            <a:tailEnd/>
          </a:ln>
          <a:effectLst/>
        </p:spPr>
        <p:txBody>
          <a:bodyPr>
            <a:spAutoFit/>
          </a:bodyPr>
          <a:lstStyle/>
          <a:p>
            <a:pPr>
              <a:spcBef>
                <a:spcPct val="50000"/>
              </a:spcBef>
            </a:pPr>
            <a:r>
              <a:rPr lang="en-US" sz="2800" b="1">
                <a:solidFill>
                  <a:schemeClr val="accent2"/>
                </a:solidFill>
              </a:rPr>
              <a:t>1. How will climate change in the future? </a:t>
            </a:r>
          </a:p>
          <a:p>
            <a:pPr>
              <a:spcBef>
                <a:spcPct val="350000"/>
              </a:spcBef>
            </a:pPr>
            <a:r>
              <a:rPr lang="en-US" sz="2800" b="1">
                <a:solidFill>
                  <a:schemeClr val="accent2"/>
                </a:solidFill>
              </a:rPr>
              <a:t>2. How will climate change affect us? </a:t>
            </a:r>
          </a:p>
          <a:p>
            <a:pPr>
              <a:spcBef>
                <a:spcPct val="250000"/>
              </a:spcBef>
            </a:pPr>
            <a:r>
              <a:rPr lang="en-US" sz="2800" b="1">
                <a:solidFill>
                  <a:schemeClr val="accent2"/>
                </a:solidFill>
              </a:rPr>
              <a:t>3. What should we do about it?</a:t>
            </a:r>
            <a:endParaRPr lang="en-US" b="1">
              <a:solidFill>
                <a:schemeClr val="accent2"/>
              </a:solidFill>
            </a:endParaRPr>
          </a:p>
        </p:txBody>
      </p:sp>
      <p:sp>
        <p:nvSpPr>
          <p:cNvPr id="1435652" name="Text Box 4"/>
          <p:cNvSpPr txBox="1">
            <a:spLocks noChangeArrowheads="1"/>
          </p:cNvSpPr>
          <p:nvPr/>
        </p:nvSpPr>
        <p:spPr bwMode="auto">
          <a:xfrm>
            <a:off x="990600" y="1447800"/>
            <a:ext cx="8153400" cy="4791075"/>
          </a:xfrm>
          <a:prstGeom prst="rect">
            <a:avLst/>
          </a:prstGeom>
          <a:noFill/>
          <a:ln w="9525">
            <a:noFill/>
            <a:miter lim="800000"/>
            <a:headEnd/>
            <a:tailEnd/>
          </a:ln>
          <a:effectLst/>
        </p:spPr>
        <p:txBody>
          <a:bodyPr>
            <a:spAutoFit/>
          </a:bodyPr>
          <a:lstStyle/>
          <a:p>
            <a:pPr>
              <a:spcBef>
                <a:spcPct val="100000"/>
              </a:spcBef>
            </a:pPr>
            <a:r>
              <a:rPr lang="en-US" sz="2800" b="1" dirty="0">
                <a:solidFill>
                  <a:srgbClr val="C00000"/>
                </a:solidFill>
              </a:rPr>
              <a:t>Considerable warming, glacier retreat, more precipitation, floods, droughts, extinctions, worse air pollution, and sea level rise</a:t>
            </a:r>
          </a:p>
          <a:p>
            <a:pPr>
              <a:spcBef>
                <a:spcPct val="150000"/>
              </a:spcBef>
            </a:pPr>
            <a:r>
              <a:rPr lang="en-US" sz="2800" b="1" dirty="0">
                <a:solidFill>
                  <a:srgbClr val="C00000"/>
                </a:solidFill>
              </a:rPr>
              <a:t>Some winners but more losers, including water, agriculture, pests, national security</a:t>
            </a:r>
          </a:p>
          <a:p>
            <a:pPr>
              <a:spcBef>
                <a:spcPct val="150000"/>
              </a:spcBef>
            </a:pPr>
            <a:r>
              <a:rPr lang="en-US" sz="2800" b="1" dirty="0">
                <a:solidFill>
                  <a:srgbClr val="C00000"/>
                </a:solidFill>
              </a:rPr>
              <a:t>Mitigation (reduce emissions) now is cheaper than waiting, study impacts, adapt, but not stratospheric geoengineering</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356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3565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43565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652" grpId="0"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3" cstate="print"/>
          <a:srcRect l="7671" t="13513" r="3784" b="4051"/>
          <a:stretch>
            <a:fillRect/>
          </a:stretch>
        </p:blipFill>
        <p:spPr bwMode="auto">
          <a:xfrm>
            <a:off x="0" y="798513"/>
            <a:ext cx="9202738" cy="4868862"/>
          </a:xfrm>
          <a:prstGeom prst="rect">
            <a:avLst/>
          </a:prstGeom>
          <a:noFill/>
          <a:ln w="38100">
            <a:noFill/>
            <a:miter lim="800000"/>
            <a:headEnd/>
            <a:tailEnd type="none" w="lg" len="lg"/>
          </a:ln>
        </p:spPr>
      </p:pic>
      <p:sp>
        <p:nvSpPr>
          <p:cNvPr id="107523" name="TextBox 2"/>
          <p:cNvSpPr txBox="1">
            <a:spLocks noChangeArrowheads="1"/>
          </p:cNvSpPr>
          <p:nvPr/>
        </p:nvSpPr>
        <p:spPr bwMode="auto">
          <a:xfrm>
            <a:off x="0" y="0"/>
            <a:ext cx="9144000" cy="723900"/>
          </a:xfrm>
          <a:prstGeom prst="rect">
            <a:avLst/>
          </a:prstGeom>
          <a:noFill/>
          <a:ln w="9525">
            <a:noFill/>
            <a:miter lim="800000"/>
            <a:headEnd/>
            <a:tailEnd/>
          </a:ln>
        </p:spPr>
        <p:txBody>
          <a:bodyPr>
            <a:spAutoFit/>
          </a:bodyPr>
          <a:lstStyle/>
          <a:p>
            <a:pPr algn="ctr">
              <a:spcAft>
                <a:spcPts val="600"/>
              </a:spcAft>
            </a:pPr>
            <a:r>
              <a:rPr lang="en-US" sz="2200" dirty="0"/>
              <a:t>First GeoMIP Workshop, Rutgers University, February 10-12, 2011</a:t>
            </a:r>
          </a:p>
          <a:p>
            <a:pPr algn="ctr"/>
            <a:r>
              <a:rPr lang="en-US" sz="1400" dirty="0">
                <a:hlinkClick r:id="rId4"/>
              </a:rPr>
              <a:t>http://climate.envsci.rutgers.edu/GeoMIP/events/rutgersfeb2011.html</a:t>
            </a:r>
            <a:r>
              <a:rPr lang="en-US" sz="1400" dirty="0"/>
              <a:t> </a:t>
            </a:r>
          </a:p>
        </p:txBody>
      </p:sp>
      <p:sp>
        <p:nvSpPr>
          <p:cNvPr id="107524" name="TextBox 3"/>
          <p:cNvSpPr txBox="1">
            <a:spLocks noChangeArrowheads="1"/>
          </p:cNvSpPr>
          <p:nvPr/>
        </p:nvSpPr>
        <p:spPr bwMode="auto">
          <a:xfrm>
            <a:off x="573088" y="5740400"/>
            <a:ext cx="7910512" cy="277813"/>
          </a:xfrm>
          <a:prstGeom prst="rect">
            <a:avLst/>
          </a:prstGeom>
          <a:noFill/>
          <a:ln w="9525">
            <a:noFill/>
            <a:miter lim="800000"/>
            <a:headEnd/>
            <a:tailEnd/>
          </a:ln>
        </p:spPr>
        <p:txBody>
          <a:bodyPr>
            <a:spAutoFit/>
          </a:bodyPr>
          <a:lstStyle/>
          <a:p>
            <a:pPr algn="ctr"/>
            <a:r>
              <a:rPr lang="en-US" sz="1200" dirty="0"/>
              <a:t>Workshop was sponsored by the United Kingdom embassy in the United States.</a:t>
            </a:r>
          </a:p>
        </p:txBody>
      </p:sp>
      <p:sp>
        <p:nvSpPr>
          <p:cNvPr id="107525" name="Text Box 83"/>
          <p:cNvSpPr txBox="1">
            <a:spLocks noChangeArrowheads="1"/>
          </p:cNvSpPr>
          <p:nvPr/>
        </p:nvSpPr>
        <p:spPr bwMode="auto">
          <a:xfrm>
            <a:off x="749300" y="6118225"/>
            <a:ext cx="7658100" cy="739775"/>
          </a:xfrm>
          <a:prstGeom prst="rect">
            <a:avLst/>
          </a:prstGeom>
          <a:solidFill>
            <a:schemeClr val="bg1"/>
          </a:solidFill>
          <a:ln w="38100">
            <a:solidFill>
              <a:schemeClr val="tx1"/>
            </a:solidFill>
            <a:miter lim="800000"/>
            <a:headEnd/>
            <a:tailEnd type="none" w="lg" len="lg"/>
          </a:ln>
        </p:spPr>
        <p:txBody>
          <a:bodyPr>
            <a:spAutoFit/>
          </a:bodyPr>
          <a:lstStyle/>
          <a:p>
            <a:pPr>
              <a:spcBef>
                <a:spcPct val="50000"/>
              </a:spcBef>
            </a:pPr>
            <a:r>
              <a:rPr lang="en-US" sz="1400" dirty="0"/>
              <a:t>Robock, Alan, Ben Kravitz, and Olivier Boucher, 2011:  Standardizing Experiments in Geoengineering; GeoMIP Stratospheric Aerosol Geoengineering Workshop; New Brunswick, New Jersey, 10-12 February 2011, </a:t>
            </a:r>
            <a:r>
              <a:rPr lang="en-US" sz="1400" i="1" dirty="0"/>
              <a:t>EOS</a:t>
            </a:r>
            <a:r>
              <a:rPr lang="en-US" sz="1400" dirty="0"/>
              <a:t>, </a:t>
            </a:r>
            <a:r>
              <a:rPr lang="en-US" sz="1400" b="1" dirty="0"/>
              <a:t>92</a:t>
            </a:r>
            <a:r>
              <a:rPr lang="en-US" sz="1400" dirty="0"/>
              <a:t>, 197, doi:10.1029/ 2011ES003424.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Box 2"/>
          <p:cNvSpPr txBox="1">
            <a:spLocks noChangeArrowheads="1"/>
          </p:cNvSpPr>
          <p:nvPr/>
        </p:nvSpPr>
        <p:spPr bwMode="auto">
          <a:xfrm>
            <a:off x="0" y="0"/>
            <a:ext cx="9144000" cy="723900"/>
          </a:xfrm>
          <a:prstGeom prst="rect">
            <a:avLst/>
          </a:prstGeom>
          <a:noFill/>
          <a:ln w="9525">
            <a:noFill/>
            <a:miter lim="800000"/>
            <a:headEnd/>
            <a:tailEnd/>
          </a:ln>
        </p:spPr>
        <p:txBody>
          <a:bodyPr lIns="0" rIns="0">
            <a:spAutoFit/>
          </a:bodyPr>
          <a:lstStyle/>
          <a:p>
            <a:pPr algn="ctr">
              <a:spcAft>
                <a:spcPts val="600"/>
              </a:spcAft>
            </a:pPr>
            <a:r>
              <a:rPr lang="en-US" sz="2200" dirty="0"/>
              <a:t>Second GeoMIP Workshop, University of Exeter, March 30-31, 2012</a:t>
            </a:r>
          </a:p>
          <a:p>
            <a:pPr algn="ctr"/>
            <a:r>
              <a:rPr lang="en-US" sz="1400" dirty="0">
                <a:hlinkClick r:id="rId3"/>
              </a:rPr>
              <a:t>http://climate.envsci.rutgers.edu/GeoMIP/events/exetermarch2012.html</a:t>
            </a:r>
            <a:r>
              <a:rPr lang="en-US" sz="1400" dirty="0"/>
              <a:t> </a:t>
            </a:r>
          </a:p>
        </p:txBody>
      </p:sp>
      <p:sp>
        <p:nvSpPr>
          <p:cNvPr id="108547" name="TextBox 3"/>
          <p:cNvSpPr txBox="1">
            <a:spLocks noChangeArrowheads="1"/>
          </p:cNvSpPr>
          <p:nvPr/>
        </p:nvSpPr>
        <p:spPr bwMode="auto">
          <a:xfrm>
            <a:off x="573088" y="5740400"/>
            <a:ext cx="7910512" cy="277813"/>
          </a:xfrm>
          <a:prstGeom prst="rect">
            <a:avLst/>
          </a:prstGeom>
          <a:noFill/>
          <a:ln w="9525">
            <a:noFill/>
            <a:miter lim="800000"/>
            <a:headEnd/>
            <a:tailEnd/>
          </a:ln>
        </p:spPr>
        <p:txBody>
          <a:bodyPr>
            <a:spAutoFit/>
          </a:bodyPr>
          <a:lstStyle/>
          <a:p>
            <a:pPr algn="ctr"/>
            <a:r>
              <a:rPr lang="en-US" sz="1200" dirty="0"/>
              <a:t>Workshop was sponsored by the Integrated Assessment of Geoengineering Proposals project.</a:t>
            </a:r>
          </a:p>
        </p:txBody>
      </p:sp>
      <p:sp>
        <p:nvSpPr>
          <p:cNvPr id="108548" name="Text Box 83"/>
          <p:cNvSpPr txBox="1">
            <a:spLocks noChangeArrowheads="1"/>
          </p:cNvSpPr>
          <p:nvPr/>
        </p:nvSpPr>
        <p:spPr bwMode="auto">
          <a:xfrm>
            <a:off x="749300" y="6118225"/>
            <a:ext cx="7658100" cy="738188"/>
          </a:xfrm>
          <a:prstGeom prst="rect">
            <a:avLst/>
          </a:prstGeom>
          <a:solidFill>
            <a:schemeClr val="bg1"/>
          </a:solidFill>
          <a:ln w="38100">
            <a:solidFill>
              <a:schemeClr val="tx1"/>
            </a:solidFill>
            <a:miter lim="800000"/>
            <a:headEnd/>
            <a:tailEnd type="none" w="lg" len="lg"/>
          </a:ln>
        </p:spPr>
        <p:txBody>
          <a:bodyPr>
            <a:spAutoFit/>
          </a:bodyPr>
          <a:lstStyle/>
          <a:p>
            <a:pPr>
              <a:spcBef>
                <a:spcPct val="50000"/>
              </a:spcBef>
            </a:pPr>
            <a:r>
              <a:rPr lang="en-US" sz="1400" dirty="0"/>
              <a:t>Kravitz, Ben, Alan Robock, and James Haywood, 2012: Progress in climate model simulations of geoengineering: 2nd GeoMIP Stratospheric Aerosol Geoengineering Workshop; Exeter, UK, 30-31 March 2012, </a:t>
            </a:r>
            <a:r>
              <a:rPr lang="en-US" sz="1400" i="1" dirty="0"/>
              <a:t>EOS</a:t>
            </a:r>
            <a:r>
              <a:rPr lang="en-US" sz="1400" dirty="0"/>
              <a:t>, </a:t>
            </a:r>
            <a:r>
              <a:rPr lang="en-US" sz="1400" b="1" dirty="0"/>
              <a:t>93</a:t>
            </a:r>
            <a:r>
              <a:rPr lang="en-US" sz="1400" dirty="0"/>
              <a:t>, 340, doi:10.1029/2012ES003871.</a:t>
            </a:r>
          </a:p>
        </p:txBody>
      </p:sp>
      <p:pic>
        <p:nvPicPr>
          <p:cNvPr id="108549" name="Picture 5" descr="IMG_6510.JPG"/>
          <p:cNvPicPr>
            <a:picLocks noChangeAspect="1"/>
          </p:cNvPicPr>
          <p:nvPr/>
        </p:nvPicPr>
        <p:blipFill>
          <a:blip r:embed="rId4" cstate="print"/>
          <a:srcRect l="8253" t="16931" r="15952" b="24020"/>
          <a:stretch>
            <a:fillRect/>
          </a:stretch>
        </p:blipFill>
        <p:spPr bwMode="auto">
          <a:xfrm>
            <a:off x="341313" y="798513"/>
            <a:ext cx="8302625" cy="48514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Box 2"/>
          <p:cNvSpPr txBox="1">
            <a:spLocks noChangeArrowheads="1"/>
          </p:cNvSpPr>
          <p:nvPr/>
        </p:nvSpPr>
        <p:spPr bwMode="auto">
          <a:xfrm>
            <a:off x="0" y="0"/>
            <a:ext cx="9144000" cy="1062038"/>
          </a:xfrm>
          <a:prstGeom prst="rect">
            <a:avLst/>
          </a:prstGeom>
          <a:noFill/>
          <a:ln w="9525">
            <a:noFill/>
            <a:miter lim="800000"/>
            <a:headEnd/>
            <a:tailEnd/>
          </a:ln>
        </p:spPr>
        <p:txBody>
          <a:bodyPr lIns="0" rIns="0">
            <a:spAutoFit/>
          </a:bodyPr>
          <a:lstStyle/>
          <a:p>
            <a:pPr algn="ctr">
              <a:spcAft>
                <a:spcPts val="600"/>
              </a:spcAft>
            </a:pPr>
            <a:r>
              <a:rPr lang="en-US" sz="2200" dirty="0"/>
              <a:t>Third GeoMIP Workshop, Institute for Advanced Sustainability Studies, Potsdam, Germany, April 15-16, 2013</a:t>
            </a:r>
          </a:p>
          <a:p>
            <a:pPr algn="ctr"/>
            <a:r>
              <a:rPr lang="en-US" sz="1400" dirty="0">
                <a:hlinkClick r:id="rId3"/>
              </a:rPr>
              <a:t>http://climate.envsci.rutgers.edu/GeoMIP/events/potsdamapril2013.html</a:t>
            </a:r>
            <a:r>
              <a:rPr lang="en-US" sz="1400" dirty="0"/>
              <a:t>  </a:t>
            </a:r>
          </a:p>
        </p:txBody>
      </p:sp>
      <p:sp>
        <p:nvSpPr>
          <p:cNvPr id="109571" name="TextBox 3"/>
          <p:cNvSpPr txBox="1">
            <a:spLocks noChangeArrowheads="1"/>
          </p:cNvSpPr>
          <p:nvPr/>
        </p:nvSpPr>
        <p:spPr bwMode="auto">
          <a:xfrm>
            <a:off x="573088" y="5740400"/>
            <a:ext cx="7910512" cy="277813"/>
          </a:xfrm>
          <a:prstGeom prst="rect">
            <a:avLst/>
          </a:prstGeom>
          <a:noFill/>
          <a:ln w="9525">
            <a:noFill/>
            <a:miter lim="800000"/>
            <a:headEnd/>
            <a:tailEnd/>
          </a:ln>
        </p:spPr>
        <p:txBody>
          <a:bodyPr>
            <a:spAutoFit/>
          </a:bodyPr>
          <a:lstStyle/>
          <a:p>
            <a:pPr algn="ctr"/>
            <a:r>
              <a:rPr lang="en-US" sz="1200"/>
              <a:t>Workshop was sponsored by IASS and NSF.</a:t>
            </a:r>
          </a:p>
        </p:txBody>
      </p:sp>
      <p:sp>
        <p:nvSpPr>
          <p:cNvPr id="109572" name="Text Box 83"/>
          <p:cNvSpPr txBox="1">
            <a:spLocks noChangeArrowheads="1"/>
          </p:cNvSpPr>
          <p:nvPr/>
        </p:nvSpPr>
        <p:spPr bwMode="auto">
          <a:xfrm>
            <a:off x="749300" y="6118225"/>
            <a:ext cx="7658100" cy="738188"/>
          </a:xfrm>
          <a:prstGeom prst="rect">
            <a:avLst/>
          </a:prstGeom>
          <a:solidFill>
            <a:schemeClr val="bg1"/>
          </a:solidFill>
          <a:ln w="38100">
            <a:solidFill>
              <a:schemeClr val="tx1"/>
            </a:solidFill>
            <a:miter lim="800000"/>
            <a:headEnd/>
            <a:tailEnd type="none" w="lg" len="lg"/>
          </a:ln>
        </p:spPr>
        <p:txBody>
          <a:bodyPr>
            <a:spAutoFit/>
          </a:bodyPr>
          <a:lstStyle/>
          <a:p>
            <a:r>
              <a:rPr lang="en-US" sz="1400" dirty="0"/>
              <a:t>Kravitz, Ben, Alan Robock, and Peter Irvine, 2013:  Robust results from climate model simulations of geoengineering: GeoMIP 2013; Potsdam, Germany, 15–16 April 2013. </a:t>
            </a:r>
            <a:r>
              <a:rPr lang="en-US" sz="1400" i="1" dirty="0"/>
              <a:t>Eos</a:t>
            </a:r>
            <a:r>
              <a:rPr lang="en-US" sz="1400" dirty="0"/>
              <a:t>, </a:t>
            </a:r>
            <a:r>
              <a:rPr lang="en-US" sz="1400" b="1" dirty="0"/>
              <a:t>94</a:t>
            </a:r>
            <a:r>
              <a:rPr lang="en-US" sz="1400" dirty="0"/>
              <a:t>, 292, doi:10.1002/2013EO330005.</a:t>
            </a:r>
          </a:p>
        </p:txBody>
      </p:sp>
      <p:pic>
        <p:nvPicPr>
          <p:cNvPr id="109573" name="Picture 2" descr="http://climate.envsci.rutgers.edu/GeoMIP/images/IMGP1485.JPG"/>
          <p:cNvPicPr>
            <a:picLocks noChangeAspect="1" noChangeArrowheads="1"/>
          </p:cNvPicPr>
          <p:nvPr/>
        </p:nvPicPr>
        <p:blipFill>
          <a:blip r:embed="rId4" cstate="print"/>
          <a:srcRect l="12524" t="34593" r="9879" b="12801"/>
          <a:stretch>
            <a:fillRect/>
          </a:stretch>
        </p:blipFill>
        <p:spPr bwMode="auto">
          <a:xfrm>
            <a:off x="87313" y="1117600"/>
            <a:ext cx="8929687" cy="4535488"/>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Box 2"/>
          <p:cNvSpPr txBox="1">
            <a:spLocks noChangeArrowheads="1"/>
          </p:cNvSpPr>
          <p:nvPr/>
        </p:nvSpPr>
        <p:spPr bwMode="auto">
          <a:xfrm>
            <a:off x="-11753" y="90210"/>
            <a:ext cx="9144000" cy="723275"/>
          </a:xfrm>
          <a:prstGeom prst="rect">
            <a:avLst/>
          </a:prstGeom>
          <a:noFill/>
          <a:ln w="9525">
            <a:noFill/>
            <a:miter lim="800000"/>
            <a:headEnd/>
            <a:tailEnd/>
          </a:ln>
        </p:spPr>
        <p:txBody>
          <a:bodyPr lIns="0" rIns="0">
            <a:spAutoFit/>
          </a:bodyPr>
          <a:lstStyle/>
          <a:p>
            <a:pPr algn="ctr">
              <a:spcAft>
                <a:spcPts val="600"/>
              </a:spcAft>
            </a:pPr>
            <a:r>
              <a:rPr lang="en-US" sz="2200" dirty="0"/>
              <a:t>Fourth GeoMIP </a:t>
            </a:r>
            <a:r>
              <a:rPr lang="en-US" sz="2200" dirty="0" smtClean="0"/>
              <a:t>Workshop, Paris</a:t>
            </a:r>
            <a:r>
              <a:rPr lang="en-US" sz="2200" dirty="0"/>
              <a:t>, France, April 24-25, </a:t>
            </a:r>
            <a:r>
              <a:rPr lang="en-US" sz="2200" dirty="0" smtClean="0"/>
              <a:t>2014</a:t>
            </a:r>
          </a:p>
          <a:p>
            <a:pPr algn="ctr">
              <a:spcAft>
                <a:spcPts val="600"/>
              </a:spcAft>
            </a:pPr>
            <a:r>
              <a:rPr lang="en-US" sz="1400" dirty="0">
                <a:hlinkClick r:id="rId3"/>
              </a:rPr>
              <a:t>http://climate.envsci.rutgers.edu/GeoMIP/events/parisapril2014.</a:t>
            </a:r>
            <a:r>
              <a:rPr lang="en-US" sz="1400" dirty="0" smtClean="0">
                <a:hlinkClick r:id="rId3"/>
              </a:rPr>
              <a:t>html</a:t>
            </a:r>
            <a:r>
              <a:rPr lang="en-US" sz="1400" dirty="0" smtClean="0"/>
              <a:t> </a:t>
            </a:r>
            <a:endParaRPr lang="en-US" sz="1400" dirty="0"/>
          </a:p>
        </p:txBody>
      </p:sp>
      <p:sp>
        <p:nvSpPr>
          <p:cNvPr id="9" name="TextBox 3"/>
          <p:cNvSpPr txBox="1">
            <a:spLocks noChangeArrowheads="1"/>
          </p:cNvSpPr>
          <p:nvPr/>
        </p:nvSpPr>
        <p:spPr bwMode="auto">
          <a:xfrm>
            <a:off x="407154" y="5820455"/>
            <a:ext cx="8396353" cy="276999"/>
          </a:xfrm>
          <a:prstGeom prst="rect">
            <a:avLst/>
          </a:prstGeom>
          <a:noFill/>
          <a:ln w="9525">
            <a:noFill/>
            <a:miter lim="800000"/>
            <a:headEnd/>
            <a:tailEnd/>
          </a:ln>
        </p:spPr>
        <p:txBody>
          <a:bodyPr wrap="square">
            <a:spAutoFit/>
          </a:bodyPr>
          <a:lstStyle/>
          <a:p>
            <a:pPr algn="ctr"/>
            <a:r>
              <a:rPr lang="en-US" sz="1200" dirty="0"/>
              <a:t>Workshop was sponsored by the </a:t>
            </a:r>
            <a:r>
              <a:rPr lang="fr-FR" sz="1200" dirty="0"/>
              <a:t>Laboratoire de Météorologie Dynamique</a:t>
            </a:r>
            <a:r>
              <a:rPr lang="en-US" sz="1200" dirty="0"/>
              <a:t> </a:t>
            </a:r>
            <a:r>
              <a:rPr lang="en-US" sz="1200" dirty="0" smtClean="0"/>
              <a:t>and US National Science Foundation.</a:t>
            </a:r>
            <a:endParaRPr lang="en-US" sz="1200" dirty="0"/>
          </a:p>
        </p:txBody>
      </p:sp>
      <p:sp>
        <p:nvSpPr>
          <p:cNvPr id="5" name="Text Box 83"/>
          <p:cNvSpPr txBox="1">
            <a:spLocks noChangeArrowheads="1"/>
          </p:cNvSpPr>
          <p:nvPr/>
        </p:nvSpPr>
        <p:spPr bwMode="auto">
          <a:xfrm>
            <a:off x="749300" y="6118225"/>
            <a:ext cx="7658100" cy="738664"/>
          </a:xfrm>
          <a:prstGeom prst="rect">
            <a:avLst/>
          </a:prstGeom>
          <a:solidFill>
            <a:schemeClr val="bg1"/>
          </a:solidFill>
          <a:ln w="38100">
            <a:solidFill>
              <a:schemeClr val="tx1"/>
            </a:solidFill>
            <a:miter lim="800000"/>
            <a:headEnd/>
            <a:tailEnd type="none" w="lg" len="lg"/>
          </a:ln>
        </p:spPr>
        <p:txBody>
          <a:bodyPr>
            <a:spAutoFit/>
          </a:bodyPr>
          <a:lstStyle/>
          <a:p>
            <a:r>
              <a:rPr lang="en-US" sz="1400" dirty="0" smtClean="0"/>
              <a:t>Kravitz, Ben, Alan Robock, and Olivier Boucher, 2014:  Future directions in simulating solar geoengineering; Fourth GeoMIP Workshop; Paris, France, 24–25 April 2014.  </a:t>
            </a:r>
            <a:r>
              <a:rPr lang="en-US" sz="1400" i="1" dirty="0" smtClean="0"/>
              <a:t>Eos</a:t>
            </a:r>
            <a:r>
              <a:rPr lang="en-US" sz="1400" dirty="0" smtClean="0"/>
              <a:t>,  </a:t>
            </a:r>
            <a:r>
              <a:rPr lang="en-US" sz="1400" b="1" dirty="0" smtClean="0"/>
              <a:t>95</a:t>
            </a:r>
            <a:r>
              <a:rPr lang="en-US" sz="1400" dirty="0" smtClean="0"/>
              <a:t> (31), 280, doi:10.1002/ 2014EO310010.</a:t>
            </a:r>
            <a:endParaRPr lang="en-US" sz="1400" dirty="0"/>
          </a:p>
        </p:txBody>
      </p:sp>
      <p:pic>
        <p:nvPicPr>
          <p:cNvPr id="3" name="Picture 2" descr="IMG_2089.JPG"/>
          <p:cNvPicPr>
            <a:picLocks noChangeAspect="1"/>
          </p:cNvPicPr>
          <p:nvPr/>
        </p:nvPicPr>
        <p:blipFill rotWithShape="1">
          <a:blip r:embed="rId4" cstate="print">
            <a:extLst>
              <a:ext uri="{28A0092B-C50C-407E-A947-70E740481C1C}">
                <a14:useLocalDpi xmlns:a14="http://schemas.microsoft.com/office/drawing/2010/main" val="0"/>
              </a:ext>
            </a:extLst>
          </a:blip>
          <a:srcRect l="2850" t="18837" r="3606" b="11990"/>
          <a:stretch/>
        </p:blipFill>
        <p:spPr>
          <a:xfrm>
            <a:off x="150479" y="869266"/>
            <a:ext cx="8925662" cy="4950135"/>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Box 2"/>
          <p:cNvSpPr txBox="1">
            <a:spLocks noChangeArrowheads="1"/>
          </p:cNvSpPr>
          <p:nvPr/>
        </p:nvSpPr>
        <p:spPr bwMode="auto">
          <a:xfrm>
            <a:off x="0" y="0"/>
            <a:ext cx="9144000" cy="1061829"/>
          </a:xfrm>
          <a:prstGeom prst="rect">
            <a:avLst/>
          </a:prstGeom>
          <a:noFill/>
          <a:ln w="9525">
            <a:noFill/>
            <a:miter lim="800000"/>
            <a:headEnd/>
            <a:tailEnd/>
          </a:ln>
        </p:spPr>
        <p:txBody>
          <a:bodyPr lIns="0" rIns="0">
            <a:spAutoFit/>
          </a:bodyPr>
          <a:lstStyle/>
          <a:p>
            <a:pPr algn="ctr">
              <a:spcAft>
                <a:spcPts val="600"/>
              </a:spcAft>
            </a:pPr>
            <a:r>
              <a:rPr lang="en-US" sz="2200" dirty="0" smtClean="0"/>
              <a:t>Fifth GeoMIP Workshop, National Center for Atmospheric Research, Boulder, Colorado, July 22-23, 2015</a:t>
            </a:r>
          </a:p>
          <a:p>
            <a:pPr algn="ctr">
              <a:spcAft>
                <a:spcPts val="600"/>
              </a:spcAft>
            </a:pPr>
            <a:r>
              <a:rPr lang="en-US" sz="1400" dirty="0" smtClean="0">
                <a:hlinkClick r:id="rId3"/>
              </a:rPr>
              <a:t>http://www.asp.ucar.edu/ecsa/geoengineering-workshop.php</a:t>
            </a:r>
            <a:endParaRPr lang="en-US" sz="1400" dirty="0"/>
          </a:p>
        </p:txBody>
      </p:sp>
      <p:sp>
        <p:nvSpPr>
          <p:cNvPr id="9" name="TextBox 3"/>
          <p:cNvSpPr txBox="1">
            <a:spLocks noChangeArrowheads="1"/>
          </p:cNvSpPr>
          <p:nvPr/>
        </p:nvSpPr>
        <p:spPr bwMode="auto">
          <a:xfrm>
            <a:off x="407154" y="6299417"/>
            <a:ext cx="8396353" cy="461665"/>
          </a:xfrm>
          <a:prstGeom prst="rect">
            <a:avLst/>
          </a:prstGeom>
          <a:noFill/>
          <a:ln w="9525">
            <a:noFill/>
            <a:miter lim="800000"/>
            <a:headEnd/>
            <a:tailEnd/>
          </a:ln>
        </p:spPr>
        <p:txBody>
          <a:bodyPr wrap="square">
            <a:spAutoFit/>
          </a:bodyPr>
          <a:lstStyle/>
          <a:p>
            <a:pPr algn="ctr"/>
            <a:r>
              <a:rPr lang="en-US" sz="1200" dirty="0">
                <a:solidFill>
                  <a:srgbClr val="FFFF00"/>
                </a:solidFill>
              </a:rPr>
              <a:t>Workshop </a:t>
            </a:r>
            <a:r>
              <a:rPr lang="en-US" sz="1200" dirty="0" smtClean="0">
                <a:solidFill>
                  <a:srgbClr val="FFFF00"/>
                </a:solidFill>
              </a:rPr>
              <a:t>sponsored </a:t>
            </a:r>
            <a:r>
              <a:rPr lang="en-US" sz="1200" dirty="0">
                <a:solidFill>
                  <a:srgbClr val="FFFF00"/>
                </a:solidFill>
              </a:rPr>
              <a:t>by </a:t>
            </a:r>
            <a:r>
              <a:rPr lang="en-US" sz="1200" dirty="0" smtClean="0">
                <a:solidFill>
                  <a:srgbClr val="FFFF00"/>
                </a:solidFill>
              </a:rPr>
              <a:t>the University Corporation for Atmospheric Research</a:t>
            </a:r>
          </a:p>
          <a:p>
            <a:pPr algn="ctr"/>
            <a:r>
              <a:rPr lang="en-US" sz="1200" dirty="0" smtClean="0">
                <a:solidFill>
                  <a:srgbClr val="FFFF00"/>
                </a:solidFill>
              </a:rPr>
              <a:t>and the US National Science Foundation.</a:t>
            </a:r>
            <a:endParaRPr lang="en-US" sz="1200" dirty="0">
              <a:solidFill>
                <a:srgbClr val="FFFF00"/>
              </a:solidFill>
            </a:endParaRPr>
          </a:p>
        </p:txBody>
      </p:sp>
      <p:pic>
        <p:nvPicPr>
          <p:cNvPr id="4" name="Picture 3" descr="IMG_3321.JPG"/>
          <p:cNvPicPr>
            <a:picLocks noChangeAspect="1"/>
          </p:cNvPicPr>
          <p:nvPr/>
        </p:nvPicPr>
        <p:blipFill>
          <a:blip r:embed="rId4" cstate="print">
            <a:extLst>
              <a:ext uri="{28A0092B-C50C-407E-A947-70E740481C1C}">
                <a14:useLocalDpi xmlns:a14="http://schemas.microsoft.com/office/drawing/2010/main" val="0"/>
              </a:ext>
            </a:extLst>
          </a:blip>
          <a:srcRect l="9033" t="10475" r="11331" b="30814"/>
          <a:stretch>
            <a:fillRect/>
          </a:stretch>
        </p:blipFill>
        <p:spPr>
          <a:xfrm>
            <a:off x="72569" y="1163116"/>
            <a:ext cx="9013371" cy="4983685"/>
          </a:xfrm>
          <a:prstGeom prst="rect">
            <a:avLst/>
          </a:prstGeom>
        </p:spPr>
      </p:pic>
      <p:grpSp>
        <p:nvGrpSpPr>
          <p:cNvPr id="15" name="Group 14"/>
          <p:cNvGrpSpPr/>
          <p:nvPr/>
        </p:nvGrpSpPr>
        <p:grpSpPr>
          <a:xfrm>
            <a:off x="3812816" y="3578737"/>
            <a:ext cx="2827469" cy="637664"/>
            <a:chOff x="3812816" y="3578737"/>
            <a:chExt cx="2827469" cy="637664"/>
          </a:xfrm>
        </p:grpSpPr>
        <p:sp>
          <p:nvSpPr>
            <p:cNvPr id="8" name="Oval 7"/>
            <p:cNvSpPr/>
            <p:nvPr/>
          </p:nvSpPr>
          <p:spPr bwMode="auto">
            <a:xfrm>
              <a:off x="6259794" y="3784819"/>
              <a:ext cx="380491" cy="431582"/>
            </a:xfrm>
            <a:prstGeom prst="ellipse">
              <a:avLst/>
            </a:prstGeom>
            <a:noFill/>
            <a:ln w="38100" cap="flat" cmpd="sng" algn="ctr">
              <a:solidFill>
                <a:srgbClr val="FFFF00"/>
              </a:solidFill>
              <a:prstDash val="solid"/>
              <a:round/>
              <a:headEnd type="none" w="med" len="med"/>
              <a:tailEnd type="stealth"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10" name="Oval 9"/>
            <p:cNvSpPr/>
            <p:nvPr/>
          </p:nvSpPr>
          <p:spPr bwMode="auto">
            <a:xfrm>
              <a:off x="4759309" y="3635829"/>
              <a:ext cx="306176" cy="428171"/>
            </a:xfrm>
            <a:prstGeom prst="ellipse">
              <a:avLst/>
            </a:prstGeom>
            <a:noFill/>
            <a:ln w="38100" cap="flat" cmpd="sng" algn="ctr">
              <a:solidFill>
                <a:srgbClr val="FFFF00"/>
              </a:solidFill>
              <a:prstDash val="solid"/>
              <a:round/>
              <a:headEnd type="none" w="med" len="med"/>
              <a:tailEnd type="stealth"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12" name="Oval 11"/>
            <p:cNvSpPr/>
            <p:nvPr/>
          </p:nvSpPr>
          <p:spPr bwMode="auto">
            <a:xfrm>
              <a:off x="5134002" y="3578737"/>
              <a:ext cx="311207" cy="384967"/>
            </a:xfrm>
            <a:prstGeom prst="ellipse">
              <a:avLst/>
            </a:prstGeom>
            <a:noFill/>
            <a:ln w="38100" cap="flat" cmpd="sng" algn="ctr">
              <a:solidFill>
                <a:srgbClr val="FFFF00"/>
              </a:solidFill>
              <a:prstDash val="solid"/>
              <a:round/>
              <a:headEnd type="none" w="med" len="med"/>
              <a:tailEnd type="stealth"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13" name="Oval 12"/>
            <p:cNvSpPr/>
            <p:nvPr/>
          </p:nvSpPr>
          <p:spPr bwMode="auto">
            <a:xfrm>
              <a:off x="3812816" y="3640006"/>
              <a:ext cx="360041" cy="409480"/>
            </a:xfrm>
            <a:prstGeom prst="ellipse">
              <a:avLst/>
            </a:prstGeom>
            <a:noFill/>
            <a:ln w="38100" cap="flat" cmpd="sng" algn="ctr">
              <a:solidFill>
                <a:srgbClr val="FFFF00"/>
              </a:solidFill>
              <a:prstDash val="solid"/>
              <a:round/>
              <a:headEnd type="none" w="med" len="med"/>
              <a:tailEnd type="stealth"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14" name="Oval 13"/>
            <p:cNvSpPr/>
            <p:nvPr/>
          </p:nvSpPr>
          <p:spPr bwMode="auto">
            <a:xfrm>
              <a:off x="4488116" y="3636794"/>
              <a:ext cx="311207" cy="384967"/>
            </a:xfrm>
            <a:prstGeom prst="ellipse">
              <a:avLst/>
            </a:prstGeom>
            <a:noFill/>
            <a:ln w="38100" cap="flat" cmpd="sng" algn="ctr">
              <a:solidFill>
                <a:srgbClr val="FFFF00"/>
              </a:solidFill>
              <a:prstDash val="solid"/>
              <a:round/>
              <a:headEnd type="none" w="med" len="med"/>
              <a:tailEnd type="stealth"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6183" name="Group 71"/>
          <p:cNvGraphicFramePr>
            <a:graphicFrameLocks noGrp="1"/>
          </p:cNvGraphicFramePr>
          <p:nvPr/>
        </p:nvGraphicFramePr>
        <p:xfrm>
          <a:off x="168275" y="174625"/>
          <a:ext cx="8975725" cy="6676488"/>
        </p:xfrm>
        <a:graphic>
          <a:graphicData uri="http://schemas.openxmlformats.org/drawingml/2006/table">
            <a:tbl>
              <a:tblPr/>
              <a:tblGrid>
                <a:gridCol w="3771900"/>
                <a:gridCol w="5203825"/>
              </a:tblGrid>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a:t>
                      </a:r>
                      <a:r>
                        <a:rPr kumimoji="0" lang="en-US" sz="1400" b="1" i="0" u="sng" strike="noStrike" cap="none" normalizeH="0" baseline="0" dirty="0" smtClean="0">
                          <a:ln>
                            <a:noFill/>
                          </a:ln>
                          <a:solidFill>
                            <a:schemeClr val="tx1"/>
                          </a:solidFill>
                          <a:effectLst/>
                          <a:latin typeface="Comic Sans MS" pitchFamily="66" charset="0"/>
                          <a:ea typeface="Calibri" pitchFamily="34" charset="0"/>
                        </a:rPr>
                        <a:t>Benefits</a:t>
                      </a:r>
                      <a:endParaRPr kumimoji="0" lang="en-US" sz="1400" b="0" i="0" u="sng" strike="noStrike" cap="none" normalizeH="0" baseline="0" dirty="0" smtClean="0">
                        <a:ln>
                          <a:noFill/>
                        </a:ln>
                        <a:solidFill>
                          <a:schemeClr val="tx1"/>
                        </a:solidFill>
                        <a:effectLst/>
                        <a:latin typeface="Comic Sans MS" pitchFamily="66" charset="0"/>
                        <a:ea typeface="Calibri" pitchFamily="34" charset="0"/>
                      </a:endParaRP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omic Sans MS" pitchFamily="66" charset="0"/>
                          <a:ea typeface="Calibri" pitchFamily="34" charset="0"/>
                        </a:rPr>
                        <a:t>                                        </a:t>
                      </a:r>
                      <a:r>
                        <a:rPr kumimoji="0" lang="en-US" sz="1400" b="1" i="0" u="sng" strike="noStrike" cap="none" normalizeH="0" baseline="0" smtClean="0">
                          <a:ln>
                            <a:noFill/>
                          </a:ln>
                          <a:solidFill>
                            <a:schemeClr val="tx1"/>
                          </a:solidFill>
                          <a:effectLst/>
                          <a:latin typeface="Comic Sans MS" pitchFamily="66" charset="0"/>
                          <a:ea typeface="Calibri" pitchFamily="34" charset="0"/>
                        </a:rPr>
                        <a:t>Risks</a:t>
                      </a:r>
                      <a:endParaRPr kumimoji="0" lang="en-US" sz="1400" b="0" i="0" u="sng" strike="noStrike" cap="none" normalizeH="0" baseline="0" smtClean="0">
                        <a:ln>
                          <a:noFill/>
                        </a:ln>
                        <a:solidFill>
                          <a:schemeClr val="tx1"/>
                        </a:solidFill>
                        <a:effectLst/>
                        <a:latin typeface="Comic Sans MS" pitchFamily="66" charset="0"/>
                        <a:ea typeface="Calibri" pitchFamily="34" charset="0"/>
                      </a:endParaRPr>
                    </a:p>
                  </a:txBody>
                  <a:tcPr marT="45718" marB="45718" horzOverflow="overflow">
                    <a:lnL>
                      <a:noFill/>
                    </a:lnL>
                    <a:lnR>
                      <a:noFill/>
                    </a:lnR>
                    <a:lnT>
                      <a:noFill/>
                    </a:lnT>
                    <a:lnB>
                      <a:noFill/>
                    </a:lnB>
                    <a:lnTlToBr>
                      <a:noFill/>
                    </a:lnTlToBr>
                    <a:lnBlToTr>
                      <a:noFill/>
                    </a:lnBlToTr>
                    <a:noFill/>
                  </a:tcPr>
                </a:tc>
              </a:tr>
              <a:tr h="228388">
                <a:tc rowSpan="6">
                  <a:txBody>
                    <a:bodyPr/>
                    <a:lstStyle/>
                    <a:p>
                      <a:pPr marL="347663" marR="0" lvl="0" indent="-347663"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rgbClr val="C00000"/>
                          </a:solidFill>
                          <a:effectLst/>
                          <a:latin typeface="Comic Sans MS" pitchFamily="66" charset="0"/>
                          <a:ea typeface="Calibri" pitchFamily="34" charset="0"/>
                        </a:rPr>
                        <a:t>1.</a:t>
                      </a:r>
                      <a:r>
                        <a:rPr kumimoji="0" lang="en-US" sz="1400" b="1" i="0" u="none" strike="noStrike" kern="1200" cap="none" normalizeH="0" baseline="0" dirty="0" smtClean="0">
                          <a:ln>
                            <a:noFill/>
                          </a:ln>
                          <a:solidFill>
                            <a:srgbClr val="C00000"/>
                          </a:solidFill>
                          <a:effectLst/>
                          <a:latin typeface="Comic Sans MS" pitchFamily="66" charset="0"/>
                          <a:ea typeface="Calibri" pitchFamily="34" charset="0"/>
                          <a:cs typeface="+mn-cs"/>
                        </a:rPr>
                        <a:t> Reduce surface air temperatures, which could reduce or reverse negative impacts of global warming, including floods, droughts, stronger storms, sea ice melting, land-based ice sheet melting, and sea level rise</a:t>
                      </a: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a:t>
                      </a:r>
                      <a:r>
                        <a:rPr kumimoji="0" lang="en-US" sz="1400" b="1" i="0" u="none" strike="noStrike" cap="none" normalizeH="0" baseline="0" dirty="0" smtClean="0">
                          <a:ln>
                            <a:noFill/>
                          </a:ln>
                          <a:solidFill>
                            <a:srgbClr val="C00000"/>
                          </a:solidFill>
                          <a:effectLst/>
                          <a:latin typeface="Comic Sans MS" pitchFamily="66" charset="0"/>
                          <a:ea typeface="Calibri" pitchFamily="34" charset="0"/>
                        </a:rPr>
                        <a:t>1.  Drought in Africa and Asia</a:t>
                      </a:r>
                    </a:p>
                  </a:txBody>
                  <a:tcPr marT="0" marB="0" horzOverflow="overflow">
                    <a:lnL>
                      <a:noFill/>
                    </a:lnL>
                    <a:lnR>
                      <a:noFill/>
                    </a:lnR>
                    <a:lnT>
                      <a:noFill/>
                    </a:lnT>
                    <a:lnB>
                      <a:noFill/>
                    </a:lnB>
                    <a:lnTlToBr>
                      <a:noFill/>
                    </a:lnTlToBr>
                    <a:lnBlToTr>
                      <a:noFill/>
                    </a:lnBlToTr>
                    <a:noFill/>
                  </a:tcPr>
                </a:tc>
              </a:tr>
              <a:tr h="228388">
                <a:tc vMerge="1">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Comic Sans MS" pitchFamily="66" charset="0"/>
                        <a:ea typeface="Calibri" pitchFamily="34" charset="0"/>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a:t>
                      </a:r>
                      <a:r>
                        <a:rPr kumimoji="0" lang="en-US" sz="1400" b="1" i="0" u="none" strike="noStrike" cap="none" normalizeH="0" baseline="0" dirty="0" smtClean="0">
                          <a:ln>
                            <a:noFill/>
                          </a:ln>
                          <a:solidFill>
                            <a:srgbClr val="C00000"/>
                          </a:solidFill>
                          <a:effectLst/>
                          <a:latin typeface="Comic Sans MS" pitchFamily="66" charset="0"/>
                          <a:ea typeface="Calibri" pitchFamily="34" charset="0"/>
                        </a:rPr>
                        <a:t>2.  Perturb ecology with more diffuse radiation</a:t>
                      </a:r>
                    </a:p>
                  </a:txBody>
                  <a:tcPr marT="0" marB="0" horzOverflow="overflow">
                    <a:lnL>
                      <a:noFill/>
                    </a:lnL>
                    <a:lnR>
                      <a:noFill/>
                    </a:lnR>
                    <a:lnT>
                      <a:noFill/>
                    </a:lnT>
                    <a:lnB>
                      <a:noFill/>
                    </a:lnB>
                    <a:lnTlToBr>
                      <a:noFill/>
                    </a:lnTlToBr>
                    <a:lnBlToTr>
                      <a:noFill/>
                    </a:lnBlToTr>
                    <a:noFill/>
                  </a:tcPr>
                </a:tc>
              </a:tr>
              <a:tr h="228388">
                <a:tc vMerge="1">
                  <a:txBody>
                    <a:bodyPr/>
                    <a:lstStyle/>
                    <a:p>
                      <a:pPr marL="227013" marR="0" lvl="0" indent="-227013" algn="l" defTabSz="914400" rtl="0" eaLnBrk="1" fontAlgn="base" latinLnBrk="0" hangingPunct="1">
                        <a:lnSpc>
                          <a:spcPct val="100000"/>
                        </a:lnSpc>
                        <a:spcBef>
                          <a:spcPts val="5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Comic Sans MS" pitchFamily="66" charset="0"/>
                        <a:ea typeface="Calibri" pitchFamily="34" charset="0"/>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a:t>
                      </a:r>
                      <a:r>
                        <a:rPr kumimoji="0" lang="en-US" sz="1400" b="1" i="0" u="none" strike="noStrike" cap="none" normalizeH="0" baseline="0" dirty="0" smtClean="0">
                          <a:ln>
                            <a:noFill/>
                          </a:ln>
                          <a:solidFill>
                            <a:srgbClr val="C00000"/>
                          </a:solidFill>
                          <a:effectLst/>
                          <a:latin typeface="Comic Sans MS" pitchFamily="66" charset="0"/>
                          <a:ea typeface="Calibri" pitchFamily="34" charset="0"/>
                        </a:rPr>
                        <a:t>3.  Ozone depletion</a:t>
                      </a:r>
                    </a:p>
                  </a:txBody>
                  <a:tcPr marT="0" marB="0" horzOverflow="overflow">
                    <a:lnL>
                      <a:noFill/>
                    </a:lnL>
                    <a:lnR>
                      <a:noFill/>
                    </a:lnR>
                    <a:lnT>
                      <a:noFill/>
                    </a:lnT>
                    <a:lnB>
                      <a:noFill/>
                    </a:lnB>
                    <a:lnTlToBr>
                      <a:noFill/>
                    </a:lnTlToBr>
                    <a:lnBlToTr>
                      <a:noFill/>
                    </a:lnBlToTr>
                    <a:noFill/>
                  </a:tcPr>
                </a:tc>
              </a:tr>
              <a:tr h="228388">
                <a:tc vMerge="1">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Comic Sans MS" pitchFamily="66" charset="0"/>
                        <a:ea typeface="Calibri" pitchFamily="34" charset="0"/>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a:t>
                      </a:r>
                      <a:r>
                        <a:rPr kumimoji="0" lang="en-US" sz="1400" b="1" i="0" u="none" strike="noStrike" cap="none" normalizeH="0" baseline="0" dirty="0" smtClean="0">
                          <a:ln>
                            <a:noFill/>
                          </a:ln>
                          <a:solidFill>
                            <a:srgbClr val="C00000"/>
                          </a:solidFill>
                          <a:effectLst/>
                          <a:latin typeface="Comic Sans MS" pitchFamily="66" charset="0"/>
                          <a:ea typeface="Calibri" pitchFamily="34" charset="0"/>
                        </a:rPr>
                        <a:t>4.  Continued ocean acidification</a:t>
                      </a:r>
                    </a:p>
                  </a:txBody>
                  <a:tcPr marT="0" marB="0" horzOverflow="overflow">
                    <a:lnL>
                      <a:noFill/>
                    </a:lnL>
                    <a:lnR>
                      <a:noFill/>
                    </a:lnR>
                    <a:lnT>
                      <a:noFill/>
                    </a:lnT>
                    <a:lnB>
                      <a:noFill/>
                    </a:lnB>
                    <a:lnTlToBr>
                      <a:noFill/>
                    </a:lnTlToBr>
                    <a:lnBlToTr>
                      <a:noFill/>
                    </a:lnBlToTr>
                    <a:noFill/>
                  </a:tcPr>
                </a:tc>
              </a:tr>
              <a:tr h="228388">
                <a:tc vMerge="1">
                  <a:txBody>
                    <a:bodyPr/>
                    <a:lstStyle/>
                    <a:p>
                      <a:endParaRPr lang="en-US"/>
                    </a:p>
                  </a:txBody>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a:t>
                      </a:r>
                      <a:r>
                        <a:rPr kumimoji="0" lang="en-US" sz="1400" b="1" i="0" u="none" strike="noStrike" cap="none" normalizeH="0" baseline="0" dirty="0" smtClean="0">
                          <a:ln>
                            <a:noFill/>
                          </a:ln>
                          <a:solidFill>
                            <a:srgbClr val="C00000"/>
                          </a:solidFill>
                          <a:effectLst/>
                          <a:latin typeface="Comic Sans MS" pitchFamily="66" charset="0"/>
                          <a:ea typeface="Calibri" pitchFamily="34" charset="0"/>
                        </a:rPr>
                        <a:t>5.  Will not stop ice sheets from melting</a:t>
                      </a:r>
                    </a:p>
                  </a:txBody>
                  <a:tcPr marT="0" marB="0" horzOverflow="overflow">
                    <a:lnL>
                      <a:noFill/>
                    </a:lnL>
                    <a:lnR>
                      <a:noFill/>
                    </a:lnR>
                    <a:lnT>
                      <a:noFill/>
                    </a:lnT>
                    <a:lnB>
                      <a:noFill/>
                    </a:lnB>
                    <a:lnTlToBr>
                      <a:noFill/>
                    </a:lnTlToBr>
                    <a:lnBlToTr>
                      <a:noFill/>
                    </a:lnBlToTr>
                    <a:noFill/>
                  </a:tcPr>
                </a:tc>
              </a:tr>
              <a:tr h="228388">
                <a:tc vMerge="1">
                  <a:txBody>
                    <a:bodyPr/>
                    <a:lstStyle/>
                    <a:p>
                      <a:endParaRPr lang="en-US"/>
                    </a:p>
                  </a:txBody>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a:t>
                      </a:r>
                      <a:r>
                        <a:rPr kumimoji="0" lang="en-US" sz="1400" b="1" i="0" u="none" strike="noStrike" cap="none" normalizeH="0" baseline="0" dirty="0" smtClean="0">
                          <a:ln>
                            <a:noFill/>
                          </a:ln>
                          <a:solidFill>
                            <a:srgbClr val="C00000"/>
                          </a:solidFill>
                          <a:effectLst/>
                          <a:latin typeface="Comic Sans MS" pitchFamily="66" charset="0"/>
                          <a:ea typeface="Calibri" pitchFamily="34" charset="0"/>
                        </a:rPr>
                        <a:t>6.  Impacts on tropospheric chemistry</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rgbClr val="C00000"/>
                          </a:solidFill>
                          <a:effectLst/>
                          <a:latin typeface="Comic Sans MS" pitchFamily="66" charset="0"/>
                          <a:ea typeface="Calibri" pitchFamily="34" charset="0"/>
                        </a:rPr>
                        <a:t>2.  Increase plant productivity</a:t>
                      </a: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a:t>
                      </a:r>
                      <a:r>
                        <a:rPr kumimoji="0" lang="en-US" sz="1400" b="1" i="0" u="none" strike="noStrike" cap="none" normalizeH="0" baseline="0" dirty="0" smtClean="0">
                          <a:ln>
                            <a:noFill/>
                          </a:ln>
                          <a:solidFill>
                            <a:srgbClr val="C00000"/>
                          </a:solidFill>
                          <a:effectLst/>
                          <a:latin typeface="Comic Sans MS" pitchFamily="66" charset="0"/>
                          <a:ea typeface="Calibri" pitchFamily="34" charset="0"/>
                        </a:rPr>
                        <a:t>7.  Whiter skies</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rgbClr val="C00000"/>
                          </a:solidFill>
                          <a:effectLst/>
                          <a:latin typeface="Comic Sans MS" pitchFamily="66" charset="0"/>
                          <a:ea typeface="Calibri" pitchFamily="34" charset="0"/>
                        </a:rPr>
                        <a:t>3.  Increase terrestrial CO</a:t>
                      </a:r>
                      <a:r>
                        <a:rPr kumimoji="0" lang="en-US" sz="1400" b="1" i="0" u="none" strike="noStrike" cap="none" normalizeH="0" baseline="-30000" dirty="0" smtClean="0">
                          <a:ln>
                            <a:noFill/>
                          </a:ln>
                          <a:solidFill>
                            <a:srgbClr val="C00000"/>
                          </a:solidFill>
                          <a:effectLst/>
                          <a:latin typeface="Comic Sans MS" pitchFamily="66" charset="0"/>
                          <a:ea typeface="Calibri" pitchFamily="34" charset="0"/>
                        </a:rPr>
                        <a:t>2</a:t>
                      </a:r>
                      <a:r>
                        <a:rPr kumimoji="0" lang="en-US" sz="1400" b="1" i="0" u="none" strike="noStrike" cap="none" normalizeH="0" baseline="0" dirty="0" smtClean="0">
                          <a:ln>
                            <a:noFill/>
                          </a:ln>
                          <a:solidFill>
                            <a:srgbClr val="C00000"/>
                          </a:solidFill>
                          <a:effectLst/>
                          <a:latin typeface="Comic Sans MS" pitchFamily="66" charset="0"/>
                          <a:ea typeface="Calibri" pitchFamily="34" charset="0"/>
                        </a:rPr>
                        <a:t> sink</a:t>
                      </a: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8.  Less solar electricity generation</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ＭＳ Ｐゴシック" pitchFamily="34" charset="-128"/>
                        </a:rPr>
                        <a:t>4.  Beautiful red and yellow sunsets</a:t>
                      </a: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a:t>
                      </a:r>
                      <a:r>
                        <a:rPr kumimoji="0" lang="en-US" sz="1400" b="1" i="0" u="none" strike="noStrike" cap="none" normalizeH="0" baseline="0" dirty="0" smtClean="0">
                          <a:ln>
                            <a:noFill/>
                          </a:ln>
                          <a:solidFill>
                            <a:srgbClr val="C00000"/>
                          </a:solidFill>
                          <a:effectLst/>
                          <a:latin typeface="Comic Sans MS" pitchFamily="66" charset="0"/>
                          <a:ea typeface="Calibri" pitchFamily="34" charset="0"/>
                        </a:rPr>
                        <a:t>9.  Degrade passive solar heating</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Comic Sans MS" pitchFamily="66" charset="0"/>
                          <a:ea typeface="ＭＳ Ｐゴシック" pitchFamily="34" charset="-128"/>
                        </a:rPr>
                        <a:t>5.  Unexpected benefits</a:t>
                      </a:r>
                      <a:endParaRPr kumimoji="0" lang="en-US" sz="1400" b="0" i="0" u="none" strike="noStrike" cap="none" normalizeH="0" baseline="0" dirty="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rgbClr val="C00000"/>
                          </a:solidFill>
                          <a:effectLst/>
                          <a:latin typeface="Comic Sans MS" pitchFamily="66" charset="0"/>
                          <a:ea typeface="Calibri" pitchFamily="34" charset="0"/>
                        </a:rPr>
                        <a:t>10.  Rapid warming if stopped</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defRPr/>
                      </a:pPr>
                      <a:endParaRPr kumimoji="0" lang="en-US" sz="1400" b="0" i="0" u="none" strike="noStrike" cap="none" normalizeH="0" baseline="0" dirty="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11.  Cannot stop effects quickly</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12.  Human error</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13.  Unexpected consequences</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14.  Commercial control</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15.  Military use of technology</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16.  </a:t>
                      </a:r>
                      <a:r>
                        <a:rPr kumimoji="0" lang="en-US" sz="1400" b="1" i="0" u="none" strike="noStrike" kern="1200" cap="none" normalizeH="0" baseline="0" dirty="0" smtClean="0">
                          <a:ln>
                            <a:noFill/>
                          </a:ln>
                          <a:solidFill>
                            <a:schemeClr val="tx1"/>
                          </a:solidFill>
                          <a:effectLst/>
                          <a:latin typeface="Comic Sans MS" pitchFamily="66" charset="0"/>
                          <a:ea typeface="Calibri" pitchFamily="34" charset="0"/>
                          <a:cs typeface="+mn-cs"/>
                        </a:rPr>
                        <a:t>Societal disruption, conflict between countries</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17.  Conflicts with current treaties</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18.  Whose hand on the thermostat?</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19.  Effects on airplanes flying in stratosphere </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rgbClr val="C00000"/>
                          </a:solidFill>
                          <a:effectLst/>
                          <a:latin typeface="Comic Sans MS" pitchFamily="66" charset="0"/>
                          <a:ea typeface="ＭＳ Ｐゴシック" pitchFamily="34" charset="-128"/>
                        </a:rPr>
                        <a:t>20.  Effects on electrical properties of atmosphere</a:t>
                      </a:r>
                      <a:r>
                        <a:rPr kumimoji="0" lang="en-US" sz="1400" b="0" i="0" u="none" strike="noStrike" cap="none" normalizeH="0" baseline="0" dirty="0" smtClean="0">
                          <a:ln>
                            <a:noFill/>
                          </a:ln>
                          <a:solidFill>
                            <a:srgbClr val="C00000"/>
                          </a:solidFill>
                          <a:effectLst/>
                          <a:latin typeface="Comic Sans MS" pitchFamily="66" charset="0"/>
                          <a:ea typeface="ＭＳ Ｐゴシック" pitchFamily="34" charset="-128"/>
                        </a:rPr>
                        <a:t> </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21.  Environmental impact of implementation</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22.  Degrade terrestrial optical astronomy</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23.  Affect stargazing</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24.  Affect satellite remote sensing</a:t>
                      </a:r>
                    </a:p>
                  </a:txBody>
                  <a:tcPr marT="0" marB="0" horzOverflow="overflow">
                    <a:lnL>
                      <a:noFill/>
                    </a:lnL>
                    <a:lnR>
                      <a:noFill/>
                    </a:lnR>
                    <a:lnT>
                      <a:noFill/>
                    </a:lnT>
                    <a:lnB>
                      <a:noFill/>
                    </a:lnB>
                    <a:lnTlToBr>
                      <a:noFill/>
                    </a:lnTlToBr>
                    <a:lnBlToTr>
                      <a:noFill/>
                    </a:lnBlToTr>
                    <a:noFill/>
                  </a:tcPr>
                </a:tc>
              </a:tr>
              <a:tr h="22838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460375" marR="0" lvl="0" indent="-460375"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25.  More sunburn</a:t>
                      </a:r>
                    </a:p>
                  </a:txBody>
                  <a:tcPr marT="0" marB="0" horzOverflow="overflow">
                    <a:lnL>
                      <a:noFill/>
                    </a:lnL>
                    <a:lnR>
                      <a:noFill/>
                    </a:lnR>
                    <a:lnT>
                      <a:noFill/>
                    </a:lnT>
                    <a:lnB>
                      <a:noFill/>
                    </a:lnB>
                    <a:lnTlToBr>
                      <a:noFill/>
                    </a:lnTlToBr>
                    <a:lnBlToTr>
                      <a:noFill/>
                    </a:lnBlToTr>
                    <a:noFill/>
                  </a:tcPr>
                </a:tc>
              </a:tr>
              <a:tr h="427038">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26.  Moral hazard – the prospect of it working would</a:t>
                      </a:r>
                    </a:p>
                    <a:p>
                      <a:pPr marL="0" marR="0" lvl="0" indent="0" algn="l" defTabSz="914400" rtl="0" eaLnBrk="1" fontAlgn="base" latinLnBrk="0" hangingPunct="1">
                        <a:lnSpc>
                          <a:spcPct val="100000"/>
                        </a:lnSpc>
                        <a:spcBef>
                          <a:spcPct val="0"/>
                        </a:spcBef>
                        <a:spcAft>
                          <a:spcPts val="50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      reduce drive for mitigation</a:t>
                      </a:r>
                    </a:p>
                  </a:txBody>
                  <a:tcPr marT="0" marB="0" horzOverflow="overflow">
                    <a:lnL>
                      <a:noFill/>
                    </a:lnL>
                    <a:lnR>
                      <a:noFill/>
                    </a:lnR>
                    <a:lnT>
                      <a:noFill/>
                    </a:lnT>
                    <a:lnB>
                      <a:noFill/>
                    </a:lnB>
                    <a:lnTlToBr>
                      <a:noFill/>
                    </a:lnTlToBr>
                    <a:lnBlToTr>
                      <a:noFill/>
                    </a:lnBlToTr>
                    <a:solidFill>
                      <a:srgbClr val="99CCFF"/>
                    </a:solidFill>
                  </a:tcPr>
                </a:tc>
              </a:tr>
              <a:tr h="234950">
                <a:tc>
                  <a:txBody>
                    <a:body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en-US" sz="1400" b="0" i="0" u="none" strike="noStrike" cap="none" normalizeH="0" baseline="0" smtClean="0">
                        <a:ln>
                          <a:noFill/>
                        </a:ln>
                        <a:solidFill>
                          <a:schemeClr val="tx1"/>
                        </a:solidFill>
                        <a:effectLst/>
                        <a:latin typeface="Comic Sans MS" pitchFamily="66" charset="0"/>
                        <a:ea typeface="ＭＳ Ｐゴシック" pitchFamily="34" charset="-128"/>
                      </a:endParaRPr>
                    </a:p>
                  </a:txBody>
                  <a:tcPr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500"/>
                        </a:spcBef>
                        <a:spcAft>
                          <a:spcPct val="0"/>
                        </a:spcAft>
                        <a:buClrTx/>
                        <a:buSzTx/>
                        <a:buFontTx/>
                        <a:buNone/>
                        <a:tabLst/>
                      </a:pPr>
                      <a:r>
                        <a:rPr kumimoji="0" lang="en-US" sz="1400" b="1" i="0" u="none" strike="noStrike" cap="none" normalizeH="0" baseline="0" dirty="0" smtClean="0">
                          <a:ln>
                            <a:noFill/>
                          </a:ln>
                          <a:solidFill>
                            <a:schemeClr val="tx1"/>
                          </a:solidFill>
                          <a:effectLst/>
                          <a:latin typeface="Comic Sans MS" pitchFamily="66" charset="0"/>
                          <a:ea typeface="Calibri" pitchFamily="34" charset="0"/>
                        </a:rPr>
                        <a:t>27.  Moral authority – do we have the right to do this?</a:t>
                      </a:r>
                    </a:p>
                  </a:txBody>
                  <a:tcPr marT="0" marB="0" horzOverflow="overflow">
                    <a:lnL>
                      <a:noFill/>
                    </a:lnL>
                    <a:lnR>
                      <a:noFill/>
                    </a:lnR>
                    <a:lnT>
                      <a:noFill/>
                    </a:lnT>
                    <a:lnB>
                      <a:noFill/>
                    </a:lnB>
                    <a:lnTlToBr>
                      <a:noFill/>
                    </a:lnTlToBr>
                    <a:lnBlToTr>
                      <a:noFill/>
                    </a:lnBlToTr>
                    <a:solidFill>
                      <a:srgbClr val="99CCFF"/>
                    </a:solidFill>
                  </a:tcPr>
                </a:tc>
              </a:tr>
            </a:tbl>
          </a:graphicData>
        </a:graphic>
      </p:graphicFrame>
      <p:sp>
        <p:nvSpPr>
          <p:cNvPr id="908368" name="Text Box 80"/>
          <p:cNvSpPr txBox="1">
            <a:spLocks noChangeArrowheads="1"/>
          </p:cNvSpPr>
          <p:nvPr/>
        </p:nvSpPr>
        <p:spPr bwMode="auto">
          <a:xfrm>
            <a:off x="1714500" y="-20638"/>
            <a:ext cx="5502275" cy="396876"/>
          </a:xfrm>
          <a:prstGeom prst="rect">
            <a:avLst/>
          </a:prstGeom>
          <a:noFill/>
          <a:ln w="38100">
            <a:noFill/>
            <a:miter lim="800000"/>
            <a:headEnd/>
            <a:tailEnd type="none" w="lg" len="lg"/>
          </a:ln>
          <a:effectLst/>
        </p:spPr>
        <p:txBody>
          <a:bodyPr>
            <a:spAutoFit/>
          </a:bodyPr>
          <a:lstStyle/>
          <a:p>
            <a:pPr algn="ctr">
              <a:spcBef>
                <a:spcPct val="50000"/>
              </a:spcBef>
              <a:defRPr/>
            </a:pPr>
            <a:r>
              <a:rPr lang="en-US" sz="2000" b="1" u="sng" dirty="0">
                <a:solidFill>
                  <a:schemeClr val="accent6"/>
                </a:solidFill>
                <a:ea typeface="+mn-ea"/>
              </a:rPr>
              <a:t>Stratospheric Geoengineering </a:t>
            </a:r>
          </a:p>
        </p:txBody>
      </p:sp>
      <p:sp>
        <p:nvSpPr>
          <p:cNvPr id="193590" name="Text Box 82"/>
          <p:cNvSpPr txBox="1">
            <a:spLocks noChangeArrowheads="1"/>
          </p:cNvSpPr>
          <p:nvPr/>
        </p:nvSpPr>
        <p:spPr bwMode="auto">
          <a:xfrm>
            <a:off x="120650" y="3851275"/>
            <a:ext cx="3713163" cy="860425"/>
          </a:xfrm>
          <a:prstGeom prst="rect">
            <a:avLst/>
          </a:prstGeom>
          <a:solidFill>
            <a:schemeClr val="bg1"/>
          </a:solidFill>
          <a:ln w="38100">
            <a:solidFill>
              <a:schemeClr val="tx1"/>
            </a:solidFill>
            <a:miter lim="800000"/>
            <a:headEnd/>
            <a:tailEnd type="none" w="lg" len="lg"/>
          </a:ln>
        </p:spPr>
        <p:txBody>
          <a:bodyPr>
            <a:spAutoFit/>
          </a:bodyPr>
          <a:lstStyle/>
          <a:p>
            <a:pPr>
              <a:spcBef>
                <a:spcPct val="50000"/>
              </a:spcBef>
            </a:pPr>
            <a:r>
              <a:rPr lang="en-US" sz="1200"/>
              <a:t>Robock, Alan, 2008:  20 reasons why geoengineering may be a bad idea.  </a:t>
            </a:r>
            <a:r>
              <a:rPr lang="en-US" sz="1200" i="1"/>
              <a:t>Bull. Atomic Scientists</a:t>
            </a:r>
            <a:r>
              <a:rPr lang="en-US" sz="1200"/>
              <a:t>, </a:t>
            </a:r>
            <a:r>
              <a:rPr lang="en-US" sz="1200" b="1"/>
              <a:t>64</a:t>
            </a:r>
            <a:r>
              <a:rPr lang="en-US" sz="1200"/>
              <a:t>, No. 2, 14-18, 59, doi:10.2968/064002006. </a:t>
            </a:r>
          </a:p>
        </p:txBody>
      </p:sp>
      <p:sp>
        <p:nvSpPr>
          <p:cNvPr id="193591" name="Text Box 83"/>
          <p:cNvSpPr txBox="1">
            <a:spLocks noChangeArrowheads="1"/>
          </p:cNvSpPr>
          <p:nvPr/>
        </p:nvSpPr>
        <p:spPr bwMode="auto">
          <a:xfrm>
            <a:off x="127000" y="4821238"/>
            <a:ext cx="3713163" cy="1042987"/>
          </a:xfrm>
          <a:prstGeom prst="rect">
            <a:avLst/>
          </a:prstGeom>
          <a:solidFill>
            <a:schemeClr val="bg1"/>
          </a:solidFill>
          <a:ln w="38100">
            <a:solidFill>
              <a:schemeClr val="tx1"/>
            </a:solidFill>
            <a:miter lim="800000"/>
            <a:headEnd/>
            <a:tailEnd type="none" w="lg" len="lg"/>
          </a:ln>
        </p:spPr>
        <p:txBody>
          <a:bodyPr>
            <a:spAutoFit/>
          </a:bodyPr>
          <a:lstStyle/>
          <a:p>
            <a:pPr>
              <a:spcBef>
                <a:spcPct val="50000"/>
              </a:spcBef>
            </a:pPr>
            <a:r>
              <a:rPr lang="en-US" sz="1200"/>
              <a:t>Robock, Alan, Allison B. Marquardt, Ben Kravitz, and Georgiy Stenchikov, 2009:  The benefits, risks, and costs of stratospheric geoengineering. </a:t>
            </a:r>
            <a:r>
              <a:rPr lang="en-US" sz="1200" i="1"/>
              <a:t>Geophys. Res. Lett.</a:t>
            </a:r>
            <a:r>
              <a:rPr lang="en-US" sz="1200"/>
              <a:t>, </a:t>
            </a:r>
            <a:r>
              <a:rPr lang="en-US" sz="1200" b="1"/>
              <a:t>36</a:t>
            </a:r>
            <a:r>
              <a:rPr lang="en-US" sz="1200"/>
              <a:t>, L19703, doi:10.1029/2009GL039209. </a:t>
            </a:r>
          </a:p>
        </p:txBody>
      </p:sp>
      <p:sp>
        <p:nvSpPr>
          <p:cNvPr id="193592" name="Text Box 83"/>
          <p:cNvSpPr txBox="1">
            <a:spLocks noChangeArrowheads="1"/>
          </p:cNvSpPr>
          <p:nvPr/>
        </p:nvSpPr>
        <p:spPr bwMode="auto">
          <a:xfrm>
            <a:off x="133350" y="5989638"/>
            <a:ext cx="3713163" cy="830997"/>
          </a:xfrm>
          <a:prstGeom prst="rect">
            <a:avLst/>
          </a:prstGeom>
          <a:solidFill>
            <a:schemeClr val="bg1"/>
          </a:solidFill>
          <a:ln w="38100">
            <a:solidFill>
              <a:schemeClr val="tx1"/>
            </a:solidFill>
            <a:miter lim="800000"/>
            <a:headEnd/>
            <a:tailEnd type="none" w="lg" len="lg"/>
          </a:ln>
        </p:spPr>
        <p:txBody>
          <a:bodyPr>
            <a:spAutoFit/>
          </a:bodyPr>
          <a:lstStyle/>
          <a:p>
            <a:pPr>
              <a:spcBef>
                <a:spcPct val="50000"/>
              </a:spcBef>
            </a:pPr>
            <a:r>
              <a:rPr lang="en-US" sz="1200" dirty="0"/>
              <a:t>Robock, Alan, 2014: Stratospheric aerosol </a:t>
            </a:r>
            <a:r>
              <a:rPr lang="en-US" sz="1200" dirty="0" smtClean="0"/>
              <a:t>geoengineering. </a:t>
            </a:r>
            <a:r>
              <a:rPr lang="en-US" sz="1200" i="1" dirty="0" smtClean="0"/>
              <a:t>Issues </a:t>
            </a:r>
            <a:r>
              <a:rPr lang="en-US" sz="1200" i="1" dirty="0"/>
              <a:t>Env. Sci. Tech</a:t>
            </a:r>
            <a:r>
              <a:rPr lang="en-US" sz="1200" i="1" dirty="0" smtClean="0"/>
              <a:t>.</a:t>
            </a:r>
            <a:r>
              <a:rPr lang="en-US" sz="1200" dirty="0" smtClean="0"/>
              <a:t> (Special issue “Geoengineering of the Climate System”), </a:t>
            </a:r>
            <a:r>
              <a:rPr lang="en-US" sz="1200" b="1" dirty="0" smtClean="0"/>
              <a:t>38</a:t>
            </a:r>
            <a:r>
              <a:rPr lang="en-US" sz="1200" dirty="0" smtClean="0"/>
              <a:t>, 162-185.</a:t>
            </a:r>
            <a:endParaRPr lang="en-US" sz="1200" dirty="0"/>
          </a:p>
        </p:txBody>
      </p:sp>
      <p:sp>
        <p:nvSpPr>
          <p:cNvPr id="8" name="Text Box 79"/>
          <p:cNvSpPr txBox="1">
            <a:spLocks noChangeArrowheads="1"/>
          </p:cNvSpPr>
          <p:nvPr/>
        </p:nvSpPr>
        <p:spPr bwMode="auto">
          <a:xfrm>
            <a:off x="326118" y="2932340"/>
            <a:ext cx="3222625" cy="584775"/>
          </a:xfrm>
          <a:prstGeom prst="rect">
            <a:avLst/>
          </a:prstGeom>
          <a:noFill/>
          <a:ln w="38100">
            <a:solidFill>
              <a:schemeClr val="tx1"/>
            </a:solidFill>
            <a:miter lim="800000"/>
            <a:headEnd/>
            <a:tailEnd type="none" w="lg" len="lg"/>
          </a:ln>
        </p:spPr>
        <p:txBody>
          <a:bodyPr>
            <a:spAutoFit/>
          </a:bodyPr>
          <a:lstStyle/>
          <a:p>
            <a:pPr algn="ctr">
              <a:spcBef>
                <a:spcPct val="50000"/>
              </a:spcBef>
            </a:pPr>
            <a:r>
              <a:rPr lang="en-US" sz="1600" b="1" dirty="0" smtClean="0">
                <a:solidFill>
                  <a:srgbClr val="C00000"/>
                </a:solidFill>
              </a:rPr>
              <a:t>Can be addressed by GeoMIP and other climate modeling</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88686" y="2134490"/>
            <a:ext cx="8708571" cy="3908762"/>
          </a:xfrm>
          <a:prstGeom prst="rect">
            <a:avLst/>
          </a:prstGeom>
          <a:noFill/>
        </p:spPr>
        <p:txBody>
          <a:bodyPr wrap="square" rtlCol="0">
            <a:spAutoFit/>
          </a:bodyPr>
          <a:lstStyle/>
          <a:p>
            <a:pPr algn="ctr"/>
            <a:r>
              <a:rPr lang="en-US" sz="2800" b="1" dirty="0" smtClean="0"/>
              <a:t> </a:t>
            </a:r>
          </a:p>
          <a:p>
            <a:pPr algn="ctr"/>
            <a:r>
              <a:rPr lang="en-US" sz="4000" b="1" dirty="0" smtClean="0"/>
              <a:t>Special Section on GeoMIP</a:t>
            </a:r>
          </a:p>
          <a:p>
            <a:pPr algn="ctr"/>
            <a:endParaRPr lang="en-US" dirty="0"/>
          </a:p>
          <a:p>
            <a:pPr algn="ctr"/>
            <a:r>
              <a:rPr lang="en-US" dirty="0"/>
              <a:t>http://onlinelibrary.wiley.com/10.1002</a:t>
            </a:r>
            <a:r>
              <a:rPr lang="en-US" dirty="0" smtClean="0"/>
              <a:t>/(ISSN)2169-8996/specialsection/GEOMIP1</a:t>
            </a:r>
          </a:p>
          <a:p>
            <a:pPr algn="ctr"/>
            <a:endParaRPr lang="en-US" dirty="0"/>
          </a:p>
          <a:p>
            <a:pPr algn="ctr"/>
            <a:r>
              <a:rPr lang="en-US" sz="2800" dirty="0" smtClean="0">
                <a:solidFill>
                  <a:schemeClr val="accent2"/>
                </a:solidFill>
              </a:rPr>
              <a:t>15 articles published in special section</a:t>
            </a:r>
          </a:p>
          <a:p>
            <a:pPr algn="ctr"/>
            <a:endParaRPr lang="en-US" sz="2800" dirty="0" smtClean="0"/>
          </a:p>
          <a:p>
            <a:pPr algn="ctr"/>
            <a:r>
              <a:rPr lang="en-US" sz="2800" dirty="0" smtClean="0">
                <a:solidFill>
                  <a:schemeClr val="accent2"/>
                </a:solidFill>
              </a:rPr>
              <a:t>4 more GeoMIP articles published elsewhere</a:t>
            </a:r>
            <a:endParaRPr lang="en-US" sz="2800" dirty="0">
              <a:solidFill>
                <a:schemeClr val="accent2"/>
              </a:solidFill>
            </a:endParaRPr>
          </a:p>
        </p:txBody>
      </p:sp>
      <p:pic>
        <p:nvPicPr>
          <p:cNvPr id="10242" name="Picture 2" descr="http://onlinelibrary.wiley.com/store/10.1002/%28ISSN%292169-8996/asset/olbannerleft.gif?v=1&amp;s=cff2ad5784022d00c959fde1fd3e2bf615441f05"/>
          <p:cNvPicPr>
            <a:picLocks noChangeAspect="1" noChangeArrowheads="1"/>
          </p:cNvPicPr>
          <p:nvPr/>
        </p:nvPicPr>
        <p:blipFill>
          <a:blip r:embed="rId3" cstate="print"/>
          <a:srcRect/>
          <a:stretch>
            <a:fillRect/>
          </a:stretch>
        </p:blipFill>
        <p:spPr bwMode="auto">
          <a:xfrm>
            <a:off x="147643" y="256074"/>
            <a:ext cx="8887502" cy="1934693"/>
          </a:xfrm>
          <a:prstGeom prst="rect">
            <a:avLst/>
          </a:prstGeom>
          <a:noFill/>
        </p:spPr>
      </p:pic>
    </p:spTree>
    <p:extLst>
      <p:ext uri="{BB962C8B-B14F-4D97-AF65-F5344CB8AC3E}">
        <p14:creationId xmlns:p14="http://schemas.microsoft.com/office/powerpoint/2010/main" val="27170614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3"/>
          <p:cNvGrpSpPr>
            <a:grpSpLocks/>
          </p:cNvGrpSpPr>
          <p:nvPr/>
        </p:nvGrpSpPr>
        <p:grpSpPr bwMode="auto">
          <a:xfrm>
            <a:off x="106636" y="127201"/>
            <a:ext cx="8796956" cy="6730799"/>
            <a:chOff x="106636" y="126325"/>
            <a:chExt cx="8796955" cy="6731673"/>
          </a:xfrm>
        </p:grpSpPr>
        <p:sp>
          <p:nvSpPr>
            <p:cNvPr id="110598" name="TextBox 8"/>
            <p:cNvSpPr txBox="1">
              <a:spLocks noChangeArrowheads="1"/>
            </p:cNvSpPr>
            <p:nvPr/>
          </p:nvSpPr>
          <p:spPr bwMode="auto">
            <a:xfrm>
              <a:off x="106636" y="126325"/>
              <a:ext cx="5275943" cy="2447142"/>
            </a:xfrm>
            <a:prstGeom prst="rect">
              <a:avLst/>
            </a:prstGeom>
            <a:noFill/>
            <a:ln w="9525">
              <a:noFill/>
              <a:miter lim="800000"/>
              <a:headEnd/>
              <a:tailEnd/>
            </a:ln>
          </p:spPr>
          <p:txBody>
            <a:bodyPr>
              <a:spAutoFit/>
            </a:bodyPr>
            <a:lstStyle/>
            <a:p>
              <a:pPr algn="ctr">
                <a:spcAft>
                  <a:spcPts val="600"/>
                </a:spcAft>
              </a:pPr>
              <a:r>
                <a:rPr lang="en-US" sz="2200" dirty="0"/>
                <a:t>Climate Engineering Conference 2014</a:t>
              </a:r>
            </a:p>
            <a:p>
              <a:pPr algn="ctr">
                <a:spcAft>
                  <a:spcPts val="600"/>
                </a:spcAft>
              </a:pPr>
              <a:r>
                <a:rPr lang="en-US" sz="2200" dirty="0"/>
                <a:t>August 18-21, Berlin, Germany</a:t>
              </a:r>
            </a:p>
            <a:p>
              <a:pPr algn="ctr">
                <a:spcAft>
                  <a:spcPts val="600"/>
                </a:spcAft>
              </a:pPr>
              <a:r>
                <a:rPr lang="en-US" sz="2000" dirty="0"/>
                <a:t>http://</a:t>
              </a:r>
              <a:r>
                <a:rPr lang="en-US" sz="2000" dirty="0" err="1"/>
                <a:t>www.ce-conference.org</a:t>
              </a:r>
              <a:r>
                <a:rPr lang="en-US" sz="2000" dirty="0"/>
                <a:t>/ </a:t>
              </a:r>
              <a:endParaRPr lang="en-US" sz="2000" dirty="0" smtClean="0"/>
            </a:p>
            <a:p>
              <a:pPr algn="ctr">
                <a:spcAft>
                  <a:spcPts val="600"/>
                </a:spcAft>
              </a:pPr>
              <a:endParaRPr lang="en-US" sz="2000" dirty="0"/>
            </a:p>
            <a:p>
              <a:pPr algn="ctr">
                <a:spcAft>
                  <a:spcPts val="600"/>
                </a:spcAft>
              </a:pPr>
              <a:r>
                <a:rPr lang="en-US" sz="2000" dirty="0" smtClean="0"/>
                <a:t>Deadline extended to June 23</a:t>
              </a:r>
              <a:endParaRPr lang="en-US" sz="2000" dirty="0"/>
            </a:p>
            <a:p>
              <a:endParaRPr lang="en-US" dirty="0"/>
            </a:p>
          </p:txBody>
        </p:sp>
        <p:pic>
          <p:nvPicPr>
            <p:cNvPr id="110599" name="Picture 6" descr="Home"/>
            <p:cNvPicPr>
              <a:picLocks noChangeAspect="1" noChangeArrowheads="1"/>
            </p:cNvPicPr>
            <p:nvPr/>
          </p:nvPicPr>
          <p:blipFill>
            <a:blip r:embed="rId3" cstate="print"/>
            <a:srcRect/>
            <a:stretch>
              <a:fillRect/>
            </a:stretch>
          </p:blipFill>
          <p:spPr bwMode="auto">
            <a:xfrm>
              <a:off x="5809781" y="196501"/>
              <a:ext cx="3093810" cy="1835563"/>
            </a:xfrm>
            <a:prstGeom prst="rect">
              <a:avLst/>
            </a:prstGeom>
            <a:noFill/>
            <a:ln w="9525">
              <a:noFill/>
              <a:miter lim="800000"/>
              <a:headEnd/>
              <a:tailEnd/>
            </a:ln>
          </p:spPr>
        </p:pic>
        <p:pic>
          <p:nvPicPr>
            <p:cNvPr id="110600" name="Picture 8" descr="C:\Users\robock\Pictures\Potsdam\IMG_0043.JPG"/>
            <p:cNvPicPr>
              <a:picLocks noChangeAspect="1" noChangeArrowheads="1"/>
            </p:cNvPicPr>
            <p:nvPr/>
          </p:nvPicPr>
          <p:blipFill>
            <a:blip r:embed="rId4" cstate="print"/>
            <a:srcRect/>
            <a:stretch>
              <a:fillRect/>
            </a:stretch>
          </p:blipFill>
          <p:spPr bwMode="auto">
            <a:xfrm>
              <a:off x="1832193" y="2232339"/>
              <a:ext cx="6167899" cy="4625659"/>
            </a:xfrm>
            <a:prstGeom prst="rect">
              <a:avLst/>
            </a:prstGeom>
            <a:noFill/>
            <a:ln w="9525">
              <a:noFill/>
              <a:miter lim="800000"/>
              <a:headEnd/>
              <a:tailEnd/>
            </a:ln>
          </p:spPr>
        </p:pic>
      </p:grpSp>
    </p:spTree>
    <p:extLst>
      <p:ext uri="{BB962C8B-B14F-4D97-AF65-F5344CB8AC3E}">
        <p14:creationId xmlns:p14="http://schemas.microsoft.com/office/powerpoint/2010/main" val="22006392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3" cstate="print"/>
          <a:srcRect/>
          <a:stretch>
            <a:fillRect/>
          </a:stretch>
        </p:blipFill>
        <p:spPr bwMode="auto">
          <a:xfrm>
            <a:off x="149225" y="0"/>
            <a:ext cx="8750300" cy="6197600"/>
          </a:xfrm>
          <a:prstGeom prst="rect">
            <a:avLst/>
          </a:prstGeom>
          <a:noFill/>
          <a:ln w="38100">
            <a:noFill/>
            <a:miter lim="800000"/>
            <a:headEnd/>
            <a:tailEnd type="none" w="lg" len="lg"/>
          </a:ln>
        </p:spPr>
      </p:pic>
      <p:sp>
        <p:nvSpPr>
          <p:cNvPr id="112643" name="TextBox 2"/>
          <p:cNvSpPr txBox="1">
            <a:spLocks noChangeArrowheads="1"/>
          </p:cNvSpPr>
          <p:nvPr/>
        </p:nvSpPr>
        <p:spPr bwMode="auto">
          <a:xfrm>
            <a:off x="2466975" y="6334125"/>
            <a:ext cx="3803650" cy="400050"/>
          </a:xfrm>
          <a:prstGeom prst="rect">
            <a:avLst/>
          </a:prstGeom>
          <a:noFill/>
          <a:ln w="9525">
            <a:noFill/>
            <a:miter lim="800000"/>
            <a:headEnd/>
            <a:tailEnd/>
          </a:ln>
        </p:spPr>
        <p:txBody>
          <a:bodyPr>
            <a:spAutoFit/>
          </a:bodyPr>
          <a:lstStyle/>
          <a:p>
            <a:r>
              <a:rPr lang="en-US" sz="2000">
                <a:solidFill>
                  <a:schemeClr val="bg1"/>
                </a:solidFill>
              </a:rPr>
              <a:t>Taylor et al. (</a:t>
            </a:r>
            <a:r>
              <a:rPr lang="en-US" sz="2000" i="1">
                <a:solidFill>
                  <a:schemeClr val="bg1"/>
                </a:solidFill>
              </a:rPr>
              <a:t>BAMS</a:t>
            </a:r>
            <a:r>
              <a:rPr lang="en-US" sz="2000">
                <a:solidFill>
                  <a:schemeClr val="bg1"/>
                </a:solidFill>
              </a:rPr>
              <a:t>, 2012)</a:t>
            </a:r>
          </a:p>
        </p:txBody>
      </p:sp>
      <p:grpSp>
        <p:nvGrpSpPr>
          <p:cNvPr id="2" name="Group 5"/>
          <p:cNvGrpSpPr>
            <a:grpSpLocks/>
          </p:cNvGrpSpPr>
          <p:nvPr/>
        </p:nvGrpSpPr>
        <p:grpSpPr bwMode="auto">
          <a:xfrm>
            <a:off x="3548063" y="1785938"/>
            <a:ext cx="2032000" cy="1727200"/>
            <a:chOff x="3548743" y="1786467"/>
            <a:chExt cx="2032000" cy="1727200"/>
          </a:xfrm>
        </p:grpSpPr>
        <p:sp>
          <p:nvSpPr>
            <p:cNvPr id="112645" name="Rounded Rectangle 3"/>
            <p:cNvSpPr>
              <a:spLocks noChangeArrowheads="1"/>
            </p:cNvSpPr>
            <p:nvPr/>
          </p:nvSpPr>
          <p:spPr bwMode="auto">
            <a:xfrm>
              <a:off x="3548743" y="2929467"/>
              <a:ext cx="2032000" cy="584200"/>
            </a:xfrm>
            <a:prstGeom prst="roundRect">
              <a:avLst>
                <a:gd name="adj" fmla="val 16667"/>
              </a:avLst>
            </a:prstGeom>
            <a:noFill/>
            <a:ln w="38100">
              <a:solidFill>
                <a:schemeClr val="hlink"/>
              </a:solidFill>
              <a:round/>
              <a:headEnd/>
              <a:tailEnd type="stealth" w="lg" len="lg"/>
            </a:ln>
          </p:spPr>
          <p:txBody>
            <a:bodyPr/>
            <a:lstStyle/>
            <a:p>
              <a:endParaRPr lang="en-US"/>
            </a:p>
          </p:txBody>
        </p:sp>
        <p:sp>
          <p:nvSpPr>
            <p:cNvPr id="112646" name="Rounded Rectangle 4"/>
            <p:cNvSpPr>
              <a:spLocks noChangeArrowheads="1"/>
            </p:cNvSpPr>
            <p:nvPr/>
          </p:nvSpPr>
          <p:spPr bwMode="auto">
            <a:xfrm>
              <a:off x="4749800" y="1786467"/>
              <a:ext cx="753533" cy="237066"/>
            </a:xfrm>
            <a:prstGeom prst="roundRect">
              <a:avLst>
                <a:gd name="adj" fmla="val 16667"/>
              </a:avLst>
            </a:prstGeom>
            <a:noFill/>
            <a:ln w="38100">
              <a:solidFill>
                <a:schemeClr val="hlink"/>
              </a:solidFill>
              <a:round/>
              <a:headEnd/>
              <a:tailEnd type="stealth" w="lg" len="lg"/>
            </a:ln>
          </p:spPr>
          <p:txBody>
            <a:bodyPr/>
            <a:lstStyle/>
            <a:p>
              <a:endParaRPr lang="en-US"/>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3" cstate="print"/>
          <a:srcRect/>
          <a:stretch>
            <a:fillRect/>
          </a:stretch>
        </p:blipFill>
        <p:spPr bwMode="auto">
          <a:xfrm>
            <a:off x="276225" y="0"/>
            <a:ext cx="8577263" cy="5726113"/>
          </a:xfrm>
          <a:prstGeom prst="rect">
            <a:avLst/>
          </a:prstGeom>
          <a:noFill/>
          <a:ln w="9525">
            <a:noFill/>
            <a:miter lim="800000"/>
            <a:headEnd/>
            <a:tailEnd/>
          </a:ln>
        </p:spPr>
      </p:pic>
      <p:sp>
        <p:nvSpPr>
          <p:cNvPr id="113667" name="TextBox 2"/>
          <p:cNvSpPr txBox="1">
            <a:spLocks noChangeArrowheads="1"/>
          </p:cNvSpPr>
          <p:nvPr/>
        </p:nvSpPr>
        <p:spPr bwMode="auto">
          <a:xfrm>
            <a:off x="276225" y="5783263"/>
            <a:ext cx="8570913" cy="1016000"/>
          </a:xfrm>
          <a:prstGeom prst="rect">
            <a:avLst/>
          </a:prstGeom>
          <a:solidFill>
            <a:schemeClr val="bg1"/>
          </a:solidFill>
          <a:ln w="28575">
            <a:solidFill>
              <a:schemeClr val="tx1"/>
            </a:solidFill>
            <a:miter lim="800000"/>
            <a:headEnd/>
            <a:tailEnd/>
          </a:ln>
        </p:spPr>
        <p:txBody>
          <a:bodyPr>
            <a:spAutoFit/>
          </a:bodyPr>
          <a:lstStyle/>
          <a:p>
            <a:r>
              <a:rPr lang="en-US" sz="2000"/>
              <a:t>G1:  Instantaneously quadruple CO</a:t>
            </a:r>
            <a:r>
              <a:rPr lang="en-US" sz="2000" baseline="-25000"/>
              <a:t>2</a:t>
            </a:r>
            <a:r>
              <a:rPr lang="en-US" sz="2000"/>
              <a:t> concentrations (as measured from preindustrial levels) while simultaneously reducing the solar constant to counteract this forcing.</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2_Default Design">
  <a:themeElements>
    <a:clrScheme name="2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FF0000"/>
      </a:folHlink>
    </a:clrScheme>
    <a:fontScheme name="2_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FF0000"/>
        </a:folHlink>
      </a:clrScheme>
      <a:clrMap bg1="lt1" tx1="dk1" bg2="lt2" tx2="dk2" accent1="accent1" accent2="accent2" accent3="accent3" accent4="accent4" accent5="accent5" accent6="accent6" hlink="hlink" folHlink="folHlink"/>
    </a:extraClrScheme>
    <a:extraClrScheme>
      <a:clrScheme name="2_Default Design 9">
        <a:dk1>
          <a:srgbClr val="000000"/>
        </a:dk1>
        <a:lt1>
          <a:srgbClr val="FFFFFF"/>
        </a:lt1>
        <a:dk2>
          <a:srgbClr val="000000"/>
        </a:dk2>
        <a:lt2>
          <a:srgbClr val="808080"/>
        </a:lt2>
        <a:accent1>
          <a:srgbClr val="BBE0E3"/>
        </a:accent1>
        <a:accent2>
          <a:srgbClr val="D21034"/>
        </a:accent2>
        <a:accent3>
          <a:srgbClr val="FFFFFF"/>
        </a:accent3>
        <a:accent4>
          <a:srgbClr val="000000"/>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2_Default Design 10">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2_Default Design 11">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FF33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RU_Template_Verdana">
  <a:themeElements>
    <a:clrScheme name="RU_Template_Verdana 16">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FF3300"/>
      </a:folHlink>
    </a:clrScheme>
    <a:fontScheme name="RU_Template_Verdana">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RU_Template_Verda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_Template_Verdan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_Template_Verdan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_Template_Verdan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_Template_Verdan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_Template_Verdan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_Template_Verdan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_Template_Verdan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_Template_Verdan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_Template_Verdan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_Template_Verdan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_Template_Verdan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RU_Template_Verdana 13">
        <a:dk1>
          <a:srgbClr val="848589"/>
        </a:dk1>
        <a:lt1>
          <a:srgbClr val="FFFFFF"/>
        </a:lt1>
        <a:dk2>
          <a:srgbClr val="000000"/>
        </a:dk2>
        <a:lt2>
          <a:srgbClr val="808080"/>
        </a:lt2>
        <a:accent1>
          <a:srgbClr val="BBE0E3"/>
        </a:accent1>
        <a:accent2>
          <a:srgbClr val="D21034"/>
        </a:accent2>
        <a:accent3>
          <a:srgbClr val="FFFFFF"/>
        </a:accent3>
        <a:accent4>
          <a:srgbClr val="707174"/>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RU_Template_Verdana 14">
        <a:dk1>
          <a:srgbClr val="000000"/>
        </a:dk1>
        <a:lt1>
          <a:srgbClr val="FFFFFF"/>
        </a:lt1>
        <a:dk2>
          <a:srgbClr val="000000"/>
        </a:dk2>
        <a:lt2>
          <a:srgbClr val="808080"/>
        </a:lt2>
        <a:accent1>
          <a:srgbClr val="BBE0E3"/>
        </a:accent1>
        <a:accent2>
          <a:srgbClr val="D21034"/>
        </a:accent2>
        <a:accent3>
          <a:srgbClr val="FFFFFF"/>
        </a:accent3>
        <a:accent4>
          <a:srgbClr val="000000"/>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RU_Template_Verdana 15">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RU_Template_Verdana 16">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FF33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RU_Template_Verdana">
  <a:themeElements>
    <a:clrScheme name="2_RU_Template_Verdana 16">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FF0000"/>
      </a:folHlink>
    </a:clrScheme>
    <a:fontScheme name="2_RU_Template_Verdana">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2_RU_Template_Verda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RU_Template_Verdan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RU_Template_Verdan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RU_Template_Verdan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RU_Template_Verdan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RU_Template_Verdan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RU_Template_Verdan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RU_Template_Verdan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RU_Template_Verdan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RU_Template_Verdan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RU_Template_Verdan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RU_Template_Verdan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RU_Template_Verdana 13">
        <a:dk1>
          <a:srgbClr val="848589"/>
        </a:dk1>
        <a:lt1>
          <a:srgbClr val="FFFFFF"/>
        </a:lt1>
        <a:dk2>
          <a:srgbClr val="000000"/>
        </a:dk2>
        <a:lt2>
          <a:srgbClr val="808080"/>
        </a:lt2>
        <a:accent1>
          <a:srgbClr val="BBE0E3"/>
        </a:accent1>
        <a:accent2>
          <a:srgbClr val="D21034"/>
        </a:accent2>
        <a:accent3>
          <a:srgbClr val="FFFFFF"/>
        </a:accent3>
        <a:accent4>
          <a:srgbClr val="707174"/>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2_RU_Template_Verdana 14">
        <a:dk1>
          <a:srgbClr val="000000"/>
        </a:dk1>
        <a:lt1>
          <a:srgbClr val="FFFFFF"/>
        </a:lt1>
        <a:dk2>
          <a:srgbClr val="000000"/>
        </a:dk2>
        <a:lt2>
          <a:srgbClr val="808080"/>
        </a:lt2>
        <a:accent1>
          <a:srgbClr val="BBE0E3"/>
        </a:accent1>
        <a:accent2>
          <a:srgbClr val="D21034"/>
        </a:accent2>
        <a:accent3>
          <a:srgbClr val="FFFFFF"/>
        </a:accent3>
        <a:accent4>
          <a:srgbClr val="000000"/>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2_RU_Template_Verdana 15">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2_RU_Template_Verdana 16">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FF00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49693</TotalTime>
  <Words>16407</Words>
  <Application>Microsoft Macintosh PowerPoint</Application>
  <PresentationFormat>On-screen Show (4:3)</PresentationFormat>
  <Paragraphs>2236</Paragraphs>
  <Slides>261</Slides>
  <Notes>261</Notes>
  <HiddenSlides>135</HiddenSlides>
  <MMClips>1</MMClips>
  <ScaleCrop>false</ScaleCrop>
  <HeadingPairs>
    <vt:vector size="4" baseType="variant">
      <vt:variant>
        <vt:lpstr>Theme</vt:lpstr>
      </vt:variant>
      <vt:variant>
        <vt:i4>3</vt:i4>
      </vt:variant>
      <vt:variant>
        <vt:lpstr>Slide Titles</vt:lpstr>
      </vt:variant>
      <vt:variant>
        <vt:i4>261</vt:i4>
      </vt:variant>
    </vt:vector>
  </HeadingPairs>
  <TitlesOfParts>
    <vt:vector size="264" baseType="lpstr">
      <vt:lpstr>2_Default Design</vt:lpstr>
      <vt:lpstr>RU_Template_Verdana</vt:lpstr>
      <vt:lpstr>2_RU_Template_Verdana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Sea ice is affected by global warming and geoengineering</vt:lpstr>
      <vt:lpstr>PowerPoint Presentation</vt:lpstr>
      <vt:lpstr>SRM will not operate “uniformly” (even for global averages)  (Rasch et al., 2009)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CCMVal-3: Participating Models (preliminary)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Center for Environmental Prediction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Alan Robock</dc:creator>
  <cp:lastModifiedBy>Alan Robock</cp:lastModifiedBy>
  <cp:revision>816</cp:revision>
  <dcterms:created xsi:type="dcterms:W3CDTF">2002-09-21T20:25:27Z</dcterms:created>
  <dcterms:modified xsi:type="dcterms:W3CDTF">2016-01-11T18:53:05Z</dcterms:modified>
</cp:coreProperties>
</file>