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69" r:id="rId2"/>
    <p:sldId id="256" r:id="rId3"/>
    <p:sldId id="257" r:id="rId4"/>
    <p:sldId id="264" r:id="rId5"/>
    <p:sldId id="265" r:id="rId6"/>
    <p:sldId id="258" r:id="rId7"/>
    <p:sldId id="267" r:id="rId8"/>
    <p:sldId id="259" r:id="rId9"/>
    <p:sldId id="260" r:id="rId10"/>
    <p:sldId id="263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8" autoAdjust="0"/>
    <p:restoredTop sz="94660"/>
  </p:normalViewPr>
  <p:slideViewPr>
    <p:cSldViewPr>
      <p:cViewPr varScale="1">
        <p:scale>
          <a:sx n="133" d="100"/>
          <a:sy n="133" d="100"/>
        </p:scale>
        <p:origin x="124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2967CCE2-9856-90FC-2177-D6A0EDC0CD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5FEA6E87-7E11-FE5E-9E78-B0A23CB62A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476BF81D-E53D-B8ED-64A6-529359CE01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xmlns="" id="{652A6993-3AB2-928B-F404-72CF157CF6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2B937401-E73F-BF45-90D6-37A22E79FB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xmlns="" id="{EF3D5755-62CE-6611-F4BA-22C90B1F4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6FEEB0-F931-0844-8004-F93035135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385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661AEBDF-72F7-222A-044C-BCED0496DE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995837-97E6-514A-8C1B-06E02A94CFE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960B783B-86F7-22B9-F44A-7297EEA48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A5826C57-AAF2-8281-752D-E7ABB485E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24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xmlns="" id="{CB75DE4F-F41B-F189-709E-4628A659E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16A52-C837-8344-97D7-0FA5A8521DB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205DD414-256A-5020-619D-EACA444DD7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xmlns="" id="{FAF031F3-95DF-57C4-21EA-5E1AFB2EF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59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xmlns="" id="{CB75DE4F-F41B-F189-709E-4628A659E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16A52-C837-8344-97D7-0FA5A8521DB0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205DD414-256A-5020-619D-EACA444DD7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xmlns="" id="{FAF031F3-95DF-57C4-21EA-5E1AFB2EF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79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72B4A95B-7726-D1E8-DE52-256EDECA0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F2D331-0F1F-7342-B3E5-7CF3C4E1049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2106521F-591B-6F82-E1AB-6B2D46A341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CDC63AB9-0A75-5D07-50E3-01A97EB42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7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xmlns="" id="{029C4C2B-1927-9737-6FE7-C8D5006A4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7AA3A1-5D8E-7346-B028-391F603CA3EC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xmlns="" id="{3EADB627-7DF8-7037-513E-D562852B4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F711C2C4-EBED-9550-9ED7-04EFF3B1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5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xmlns="" id="{0EADC5CF-0B94-1926-CA35-DF1A3DFAA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FEC091-6525-E24F-9B7E-B9D1D8EB498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708EA218-88B6-F211-77A7-DB8043D279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8D14B847-E13F-E0C6-636D-5619E2E59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92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xmlns="" id="{CDF1BB8E-5C3B-C097-211B-1328613DE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855FCE-0475-C64E-91E0-0023D1480E8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0D101BF2-7FC7-1D65-7D45-4AD6B5B3D3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xmlns="" id="{15707017-0670-001D-9DCE-55EACB652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112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xmlns="" id="{954C9A1F-1686-673B-3C91-612CBA96C4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87FC2-B849-3B40-ADDE-A8629005499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xmlns="" id="{FF723D6B-5619-80FE-1285-BB1F1458B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xmlns="" id="{02B2480A-3AC2-095A-F97C-D087E7B67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9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2508F384-A224-6321-C397-951126AAD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1E5B2-876E-034B-A820-6DD2B4FC398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33F77339-D0B4-902E-BF0C-ED08FFF178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883DFEDD-5728-BAFB-45FE-29743F055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56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E3F85CFC-A9A4-0319-B27B-A5BBB721B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CE3F96-6E2D-3741-8BA5-25DADD9A6B0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9BD973EC-845B-A74F-46AD-7E8AEF9AF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993E9C33-D2C5-880F-FB70-5D65DAADC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46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xmlns="" id="{5F5F68EA-AF7E-0E6E-D5AF-B0C630156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3C305C-BA12-D14A-A871-C5E3079D5F4A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C5982DF3-E63F-B68C-D844-61897A374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xmlns="" id="{C9A83E56-7326-60A6-36BC-99BCEB929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90AA4D6-F5C4-D2EC-3D0E-27BFAD8BB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-19050"/>
            <a:ext cx="9199563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3617917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354345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609600"/>
            <a:ext cx="2079625" cy="5473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609600"/>
            <a:ext cx="6089650" cy="5473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04529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25493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1896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39247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30187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206915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66476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124161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85438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D6EBFF"/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_units-banner_red2">
            <a:extLst>
              <a:ext uri="{FF2B5EF4-FFF2-40B4-BE49-F238E27FC236}">
                <a16:creationId xmlns:a16="http://schemas.microsoft.com/office/drawing/2014/main" xmlns="" id="{66EB4AD9-26C4-3476-EA2F-A37DD8789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75"/>
            <a:ext cx="9172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D194844A-AE3B-095B-761A-050EB7462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22BCA67-9A71-0294-89CB-4F3B917DF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xmlns="" id="{DA2E48E9-74E5-BA4B-87F0-23109552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6346825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solidFill>
                  <a:schemeClr val="bg1"/>
                </a:solidFill>
                <a:latin typeface="Comic Sans MS" panose="030F0902030302020204" pitchFamily="66" charset="0"/>
              </a:rPr>
              <a:t>Alan Robock</a:t>
            </a:r>
          </a:p>
          <a:p>
            <a:pPr algn="r"/>
            <a:r>
              <a:rPr lang="en-US" altLang="en-US" sz="1200">
                <a:solidFill>
                  <a:schemeClr val="bg1"/>
                </a:solidFill>
                <a:latin typeface="Comic Sans MS" panose="030F0902030302020204" pitchFamily="66" charset="0"/>
              </a:rPr>
              <a:t>Department of Environmental Sciences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914400"/>
            <a:ext cx="4800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  <a:latin typeface="+mn-lt"/>
              </a:rPr>
              <a:t>The peace sign was designed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in 1958 by Gerald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Holtom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, and taken as the symbol for the Campaign for Nuclear Disarmament (CND) in Britain</a:t>
            </a:r>
            <a:r>
              <a:rPr lang="en-US" altLang="en-US" sz="2800" dirty="0" smtClean="0">
                <a:solidFill>
                  <a:srgbClr val="C00000"/>
                </a:solidFill>
                <a:latin typeface="+mn-lt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latin typeface="+mn-lt"/>
              </a:rPr>
              <a:t>It uses the semaphore signals for the letters N and D to spell out Nuclear Disarmament.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xmlns="" id="{3AAF7476-111D-ECEC-191D-2B45DC37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1371600"/>
            <a:ext cx="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xmlns="" id="{077FD44B-CBFE-FE6D-D90F-502C46A7F2A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371600"/>
            <a:ext cx="2971800" cy="3048000"/>
            <a:chOff x="432" y="864"/>
            <a:chExt cx="1872" cy="1920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xmlns="" id="{D3A377B8-F20C-B895-D2CB-EBFD32B4E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864"/>
              <a:ext cx="1872" cy="192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2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2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2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xmlns="" id="{23A2680D-B731-4214-101B-B50E1BD9E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2" y="1728"/>
              <a:ext cx="77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xmlns="" id="{B2E31A10-41F6-DFED-0801-8FA04B634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728"/>
              <a:ext cx="758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039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>
        <p:fade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xmlns="" id="{C73AB1A4-9EA8-8FF5-1F16-5A0894D30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Disarmament</a:t>
            </a:r>
          </a:p>
        </p:txBody>
      </p:sp>
      <p:grpSp>
        <p:nvGrpSpPr>
          <p:cNvPr id="20483" name="Group 3">
            <a:extLst>
              <a:ext uri="{FF2B5EF4-FFF2-40B4-BE49-F238E27FC236}">
                <a16:creationId xmlns:a16="http://schemas.microsoft.com/office/drawing/2014/main" xmlns="" id="{C36EB3ED-EB5E-049B-587E-8DCD91444A1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676400"/>
            <a:ext cx="2863850" cy="2382838"/>
            <a:chOff x="480" y="1056"/>
            <a:chExt cx="1804" cy="1501"/>
          </a:xfrm>
        </p:grpSpPr>
        <p:pic>
          <p:nvPicPr>
            <p:cNvPr id="20485" name="Picture 4" descr="600px-Semaphore_Delta">
              <a:extLst>
                <a:ext uri="{FF2B5EF4-FFF2-40B4-BE49-F238E27FC236}">
                  <a16:creationId xmlns:a16="http://schemas.microsoft.com/office/drawing/2014/main" xmlns="" id="{13745537-63E2-AACF-C8A7-27D9119B6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1056"/>
              <a:ext cx="1802" cy="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6" name="Picture 5" descr="600px-Semaphore_November">
              <a:extLst>
                <a:ext uri="{FF2B5EF4-FFF2-40B4-BE49-F238E27FC236}">
                  <a16:creationId xmlns:a16="http://schemas.microsoft.com/office/drawing/2014/main" xmlns="" id="{50A00EAA-8CF0-816E-6B49-4F9A777139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1802" cy="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4" name="Oval 6">
            <a:extLst>
              <a:ext uri="{FF2B5EF4-FFF2-40B4-BE49-F238E27FC236}">
                <a16:creationId xmlns:a16="http://schemas.microsoft.com/office/drawing/2014/main" xmlns="" id="{B69F355E-21CA-9EF4-0E59-28EB12356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71600"/>
            <a:ext cx="2971800" cy="3048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xmlns="" id="{3AAF7476-111D-ECEC-191D-2B45DC37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1371600"/>
            <a:ext cx="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xmlns="" id="{81361E07-64A7-D017-EAED-EC2966BE3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Disarmament</a:t>
            </a:r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xmlns="" id="{077FD44B-CBFE-FE6D-D90F-502C46A7F2A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371600"/>
            <a:ext cx="2971800" cy="3048000"/>
            <a:chOff x="432" y="864"/>
            <a:chExt cx="1872" cy="1920"/>
          </a:xfrm>
        </p:grpSpPr>
        <p:sp>
          <p:nvSpPr>
            <p:cNvPr id="22534" name="Oval 5">
              <a:extLst>
                <a:ext uri="{FF2B5EF4-FFF2-40B4-BE49-F238E27FC236}">
                  <a16:creationId xmlns:a16="http://schemas.microsoft.com/office/drawing/2014/main" xmlns="" id="{D3A377B8-F20C-B895-D2CB-EBFD32B4E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864"/>
              <a:ext cx="1872" cy="192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2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2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2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35" name="Line 6">
              <a:extLst>
                <a:ext uri="{FF2B5EF4-FFF2-40B4-BE49-F238E27FC236}">
                  <a16:creationId xmlns:a16="http://schemas.microsoft.com/office/drawing/2014/main" xmlns="" id="{23A2680D-B731-4214-101B-B50E1BD9E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2" y="1728"/>
              <a:ext cx="77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7">
              <a:extLst>
                <a:ext uri="{FF2B5EF4-FFF2-40B4-BE49-F238E27FC236}">
                  <a16:creationId xmlns:a16="http://schemas.microsoft.com/office/drawing/2014/main" xmlns="" id="{B2E31A10-41F6-DFED-0801-8FA04B634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728"/>
              <a:ext cx="758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xmlns="" id="{3AAF7476-111D-ECEC-191D-2B45DC37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1371600"/>
            <a:ext cx="0" cy="304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xmlns="" id="{81361E07-64A7-D017-EAED-EC2966BE3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dirty="0">
                <a:solidFill>
                  <a:schemeClr val="tx1"/>
                </a:solidFill>
              </a:rPr>
              <a:t>Disarmament</a:t>
            </a:r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xmlns="" id="{077FD44B-CBFE-FE6D-D90F-502C46A7F2A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371600"/>
            <a:ext cx="2971800" cy="3048000"/>
            <a:chOff x="432" y="864"/>
            <a:chExt cx="1872" cy="1920"/>
          </a:xfrm>
        </p:grpSpPr>
        <p:sp>
          <p:nvSpPr>
            <p:cNvPr id="22534" name="Oval 5">
              <a:extLst>
                <a:ext uri="{FF2B5EF4-FFF2-40B4-BE49-F238E27FC236}">
                  <a16:creationId xmlns:a16="http://schemas.microsoft.com/office/drawing/2014/main" xmlns="" id="{D3A377B8-F20C-B895-D2CB-EBFD32B4E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864"/>
              <a:ext cx="1872" cy="192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200">
                  <a:solidFill>
                    <a:schemeClr val="tx2"/>
                  </a:solidFill>
                  <a:latin typeface="Comic Sans MS" panose="030F09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2"/>
                  </a:solidFill>
                  <a:latin typeface="Comic Sans MS" panose="030F09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2"/>
                  </a:solidFill>
                  <a:latin typeface="Comic Sans MS" panose="030F09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2"/>
                  </a:solidFill>
                  <a:latin typeface="Comic Sans MS" panose="030F09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535" name="Line 6">
              <a:extLst>
                <a:ext uri="{FF2B5EF4-FFF2-40B4-BE49-F238E27FC236}">
                  <a16:creationId xmlns:a16="http://schemas.microsoft.com/office/drawing/2014/main" xmlns="" id="{23A2680D-B731-4214-101B-B50E1BD9E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2" y="1728"/>
              <a:ext cx="77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7">
              <a:extLst>
                <a:ext uri="{FF2B5EF4-FFF2-40B4-BE49-F238E27FC236}">
                  <a16:creationId xmlns:a16="http://schemas.microsoft.com/office/drawing/2014/main" xmlns="" id="{B2E31A10-41F6-DFED-0801-8FA04B634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1728"/>
              <a:ext cx="758" cy="67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2" name="Text Box 8">
            <a:extLst>
              <a:ext uri="{FF2B5EF4-FFF2-40B4-BE49-F238E27FC236}">
                <a16:creationId xmlns:a16="http://schemas.microsoft.com/office/drawing/2014/main" xmlns="" id="{C64FB802-E213-7CA0-77C1-43AB65A06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05400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Designed in 1958 by Gerald </a:t>
            </a:r>
            <a:r>
              <a:rPr lang="en-US" altLang="en-US" sz="2400" dirty="0" err="1">
                <a:solidFill>
                  <a:srgbClr val="C00000"/>
                </a:solidFill>
              </a:rPr>
              <a:t>Holtom</a:t>
            </a:r>
            <a:r>
              <a:rPr lang="en-US" altLang="en-US" sz="2400" dirty="0">
                <a:solidFill>
                  <a:srgbClr val="C00000"/>
                </a:solidFill>
              </a:rPr>
              <a:t>, and taken as the symbol for the Campaign for Nuclear Disarmament (CND) in Britain.</a:t>
            </a:r>
          </a:p>
        </p:txBody>
      </p:sp>
    </p:spTree>
    <p:extLst>
      <p:ext uri="{BB962C8B-B14F-4D97-AF65-F5344CB8AC3E}">
        <p14:creationId xmlns:p14="http://schemas.microsoft.com/office/powerpoint/2010/main" val="2073809968"/>
      </p:ext>
    </p:extLst>
  </p:cSld>
  <p:clrMapOvr>
    <a:masterClrMapping/>
  </p:clrMapOvr>
  <p:transition spd="slow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xmlns="" id="{D36D918E-1159-DF87-84BB-2C719CE55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xmlns="" id="{543E86DF-4703-AC98-2CF5-1470256DA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</p:txBody>
      </p:sp>
      <p:pic>
        <p:nvPicPr>
          <p:cNvPr id="6147" name="Picture 3" descr="600px-Semaphore_November">
            <a:extLst>
              <a:ext uri="{FF2B5EF4-FFF2-40B4-BE49-F238E27FC236}">
                <a16:creationId xmlns:a16="http://schemas.microsoft.com/office/drawing/2014/main" xmlns="" id="{9FE8BA41-9F2D-A4A8-9EAF-52D6B13D8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xmlns="" id="{8684C39F-237D-A5DF-B735-6983837C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</p:txBody>
      </p:sp>
      <p:pic>
        <p:nvPicPr>
          <p:cNvPr id="8195" name="Picture 3" descr="600px-Semaphore_November">
            <a:extLst>
              <a:ext uri="{FF2B5EF4-FFF2-40B4-BE49-F238E27FC236}">
                <a16:creationId xmlns:a16="http://schemas.microsoft.com/office/drawing/2014/main" xmlns="" id="{8E28D9BE-98EE-8304-32FB-EB00329C3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xmlns="" id="{5FB64D5D-98D2-6698-9DFE-50FFCBDDA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10243" name="Picture 3" descr="600px-Semaphore_November">
            <a:extLst>
              <a:ext uri="{FF2B5EF4-FFF2-40B4-BE49-F238E27FC236}">
                <a16:creationId xmlns:a16="http://schemas.microsoft.com/office/drawing/2014/main" xmlns="" id="{D2E97E1F-AF4C-04E5-C20F-C60161408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xmlns="" id="{DEED3D4E-EBC8-5CE7-4ACA-B978BD06F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12291" name="Picture 3" descr="600px-Semaphore_November">
            <a:extLst>
              <a:ext uri="{FF2B5EF4-FFF2-40B4-BE49-F238E27FC236}">
                <a16:creationId xmlns:a16="http://schemas.microsoft.com/office/drawing/2014/main" xmlns="" id="{EEFF68C2-6A42-8612-45FF-8CAE37217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600px-Semaphore_Delta">
            <a:extLst>
              <a:ext uri="{FF2B5EF4-FFF2-40B4-BE49-F238E27FC236}">
                <a16:creationId xmlns:a16="http://schemas.microsoft.com/office/drawing/2014/main" xmlns="" id="{A9BB9D13-9638-46A0-3649-5D93FDB04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xmlns="" id="{7626B492-B39C-855F-C9DD-01B7785AB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Disarmament</a:t>
            </a:r>
          </a:p>
        </p:txBody>
      </p:sp>
      <p:pic>
        <p:nvPicPr>
          <p:cNvPr id="14339" name="Picture 3" descr="600px-Semaphore_November">
            <a:extLst>
              <a:ext uri="{FF2B5EF4-FFF2-40B4-BE49-F238E27FC236}">
                <a16:creationId xmlns:a16="http://schemas.microsoft.com/office/drawing/2014/main" xmlns="" id="{FC05D9F4-0CEE-90F1-2B0D-A7A40025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600px-Semaphore_Delta">
            <a:extLst>
              <a:ext uri="{FF2B5EF4-FFF2-40B4-BE49-F238E27FC236}">
                <a16:creationId xmlns:a16="http://schemas.microsoft.com/office/drawing/2014/main" xmlns="" id="{B5CBF0A2-D65A-5BF2-2674-B32310F39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600px-Semaphore_November">
            <a:extLst>
              <a:ext uri="{FF2B5EF4-FFF2-40B4-BE49-F238E27FC236}">
                <a16:creationId xmlns:a16="http://schemas.microsoft.com/office/drawing/2014/main" xmlns="" id="{EB06AB73-799C-5932-2CF5-48DF93A7B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1671638"/>
            <a:ext cx="2860675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2">
            <a:extLst>
              <a:ext uri="{FF2B5EF4-FFF2-40B4-BE49-F238E27FC236}">
                <a16:creationId xmlns:a16="http://schemas.microsoft.com/office/drawing/2014/main" xmlns="" id="{0F9378FF-4073-BDE8-9BFF-B2BDD1B96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Disarmament</a:t>
            </a:r>
          </a:p>
        </p:txBody>
      </p:sp>
      <p:pic>
        <p:nvPicPr>
          <p:cNvPr id="16388" name="Picture 4" descr="600px-Semaphore_Delta">
            <a:extLst>
              <a:ext uri="{FF2B5EF4-FFF2-40B4-BE49-F238E27FC236}">
                <a16:creationId xmlns:a16="http://schemas.microsoft.com/office/drawing/2014/main" xmlns="" id="{9589B7BB-73EA-AAB4-D5EB-0ECD75769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xmlns="" id="{153C1D4E-F8C8-C2E9-DFE6-658219246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066800"/>
            <a:ext cx="46482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2"/>
                </a:solidFill>
                <a:latin typeface="Comic Sans MS" panose="030F09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2"/>
                </a:solidFill>
                <a:latin typeface="Comic Sans MS" panose="030F09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Nuclear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solidFill>
                  <a:schemeClr val="tx1"/>
                </a:solidFill>
              </a:rPr>
              <a:t>Disarmament</a:t>
            </a:r>
          </a:p>
        </p:txBody>
      </p:sp>
      <p:grpSp>
        <p:nvGrpSpPr>
          <p:cNvPr id="18435" name="Group 5">
            <a:extLst>
              <a:ext uri="{FF2B5EF4-FFF2-40B4-BE49-F238E27FC236}">
                <a16:creationId xmlns:a16="http://schemas.microsoft.com/office/drawing/2014/main" xmlns="" id="{918F7D7D-D96B-7A65-1D45-358C7A88DB4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676400"/>
            <a:ext cx="2863850" cy="2382838"/>
            <a:chOff x="480" y="1056"/>
            <a:chExt cx="1804" cy="1501"/>
          </a:xfrm>
        </p:grpSpPr>
        <p:pic>
          <p:nvPicPr>
            <p:cNvPr id="18436" name="Picture 6" descr="600px-Semaphore_Delta">
              <a:extLst>
                <a:ext uri="{FF2B5EF4-FFF2-40B4-BE49-F238E27FC236}">
                  <a16:creationId xmlns:a16="http://schemas.microsoft.com/office/drawing/2014/main" xmlns="" id="{A1B88C5A-5DBC-EF74-C369-5B746A23D6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" y="1056"/>
              <a:ext cx="1802" cy="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7" name="Picture 7" descr="600px-Semaphore_November">
              <a:extLst>
                <a:ext uri="{FF2B5EF4-FFF2-40B4-BE49-F238E27FC236}">
                  <a16:creationId xmlns:a16="http://schemas.microsoft.com/office/drawing/2014/main" xmlns="" id="{E02CA818-5A54-3BF1-275B-2FFE915541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056"/>
              <a:ext cx="1802" cy="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 advTm="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00FF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00E7"/>
      </a:accent6>
      <a:hlink>
        <a:srgbClr val="0000FF"/>
      </a:hlink>
      <a:folHlink>
        <a:srgbClr val="FF0000"/>
      </a:folHlink>
    </a:clrScheme>
    <a:fontScheme name="blan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848589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D21034"/>
        </a:accent2>
        <a:accent3>
          <a:srgbClr val="FFFFFF"/>
        </a:accent3>
        <a:accent4>
          <a:srgbClr val="707174"/>
        </a:accent4>
        <a:accent5>
          <a:srgbClr val="DAEDEF"/>
        </a:accent5>
        <a:accent6>
          <a:srgbClr val="BE0D2E"/>
        </a:accent6>
        <a:hlink>
          <a:srgbClr val="0000FF"/>
        </a:hlink>
        <a:folHlink>
          <a:srgbClr val="CC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D2103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BE0D2E"/>
        </a:accent6>
        <a:hlink>
          <a:srgbClr val="0000FF"/>
        </a:hlink>
        <a:folHlink>
          <a:srgbClr val="CC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00FF"/>
        </a:hlink>
        <a:folHlink>
          <a:srgbClr val="CC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197</TotalTime>
  <Words>99</Words>
  <Application>Microsoft Office PowerPoint</Application>
  <PresentationFormat>On-screen Show (4:3)</PresentationFormat>
  <Paragraphs>41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Comic Sans MS</vt:lpstr>
      <vt:lpstr>Times New Roman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Robock</dc:creator>
  <cp:lastModifiedBy>Alan Robock</cp:lastModifiedBy>
  <cp:revision>28</cp:revision>
  <dcterms:created xsi:type="dcterms:W3CDTF">2008-02-22T20:16:00Z</dcterms:created>
  <dcterms:modified xsi:type="dcterms:W3CDTF">2023-06-22T18:37:15Z</dcterms:modified>
</cp:coreProperties>
</file>