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1" r:id="rId2"/>
  </p:sldMasterIdLst>
  <p:notesMasterIdLst>
    <p:notesMasterId r:id="rId24"/>
  </p:notesMasterIdLst>
  <p:sldIdLst>
    <p:sldId id="1431" r:id="rId3"/>
    <p:sldId id="1389" r:id="rId4"/>
    <p:sldId id="1111" r:id="rId5"/>
    <p:sldId id="1427" r:id="rId6"/>
    <p:sldId id="1395" r:id="rId7"/>
    <p:sldId id="1428" r:id="rId8"/>
    <p:sldId id="1429" r:id="rId9"/>
    <p:sldId id="1430" r:id="rId10"/>
    <p:sldId id="1418" r:id="rId11"/>
    <p:sldId id="1419" r:id="rId12"/>
    <p:sldId id="1420" r:id="rId13"/>
    <p:sldId id="1421" r:id="rId14"/>
    <p:sldId id="1422" r:id="rId15"/>
    <p:sldId id="1415" r:id="rId16"/>
    <p:sldId id="1416" r:id="rId17"/>
    <p:sldId id="1417" r:id="rId18"/>
    <p:sldId id="1423" r:id="rId19"/>
    <p:sldId id="1424" r:id="rId20"/>
    <p:sldId id="1432" r:id="rId21"/>
    <p:sldId id="1425" r:id="rId22"/>
    <p:sldId id="1426" r:id="rId2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Comic Sans MS" pitchFamily="66" charset="0"/>
        <a:ea typeface="MS PGothic" pitchFamily="34" charset="-128"/>
        <a:cs typeface="+mn-cs"/>
      </a:defRPr>
    </a:lvl1pPr>
    <a:lvl2pPr marL="457200" algn="l" rtl="0" fontAlgn="base">
      <a:spcBef>
        <a:spcPct val="0"/>
      </a:spcBef>
      <a:spcAft>
        <a:spcPct val="0"/>
      </a:spcAft>
      <a:defRPr sz="2400" kern="1200">
        <a:solidFill>
          <a:schemeClr val="tx1"/>
        </a:solidFill>
        <a:latin typeface="Comic Sans MS" pitchFamily="66" charset="0"/>
        <a:ea typeface="MS PGothic" pitchFamily="34" charset="-128"/>
        <a:cs typeface="+mn-cs"/>
      </a:defRPr>
    </a:lvl2pPr>
    <a:lvl3pPr marL="914400" algn="l" rtl="0" fontAlgn="base">
      <a:spcBef>
        <a:spcPct val="0"/>
      </a:spcBef>
      <a:spcAft>
        <a:spcPct val="0"/>
      </a:spcAft>
      <a:defRPr sz="2400" kern="1200">
        <a:solidFill>
          <a:schemeClr val="tx1"/>
        </a:solidFill>
        <a:latin typeface="Comic Sans MS" pitchFamily="66" charset="0"/>
        <a:ea typeface="MS PGothic" pitchFamily="34" charset="-128"/>
        <a:cs typeface="+mn-cs"/>
      </a:defRPr>
    </a:lvl3pPr>
    <a:lvl4pPr marL="1371600" algn="l" rtl="0" fontAlgn="base">
      <a:spcBef>
        <a:spcPct val="0"/>
      </a:spcBef>
      <a:spcAft>
        <a:spcPct val="0"/>
      </a:spcAft>
      <a:defRPr sz="2400" kern="1200">
        <a:solidFill>
          <a:schemeClr val="tx1"/>
        </a:solidFill>
        <a:latin typeface="Comic Sans MS" pitchFamily="66" charset="0"/>
        <a:ea typeface="MS PGothic" pitchFamily="34" charset="-128"/>
        <a:cs typeface="+mn-cs"/>
      </a:defRPr>
    </a:lvl4pPr>
    <a:lvl5pPr marL="1828800" algn="l" rtl="0" fontAlgn="base">
      <a:spcBef>
        <a:spcPct val="0"/>
      </a:spcBef>
      <a:spcAft>
        <a:spcPct val="0"/>
      </a:spcAft>
      <a:defRPr sz="2400" kern="1200">
        <a:solidFill>
          <a:schemeClr val="tx1"/>
        </a:solidFill>
        <a:latin typeface="Comic Sans MS" pitchFamily="66" charset="0"/>
        <a:ea typeface="MS PGothic" pitchFamily="34" charset="-128"/>
        <a:cs typeface="+mn-cs"/>
      </a:defRPr>
    </a:lvl5pPr>
    <a:lvl6pPr marL="2286000" algn="l" defTabSz="914400" rtl="0" eaLnBrk="1" latinLnBrk="0" hangingPunct="1">
      <a:defRPr sz="2400" kern="1200">
        <a:solidFill>
          <a:schemeClr val="tx1"/>
        </a:solidFill>
        <a:latin typeface="Comic Sans MS" pitchFamily="66" charset="0"/>
        <a:ea typeface="MS PGothic" pitchFamily="34" charset="-128"/>
        <a:cs typeface="+mn-cs"/>
      </a:defRPr>
    </a:lvl6pPr>
    <a:lvl7pPr marL="2743200" algn="l" defTabSz="914400" rtl="0" eaLnBrk="1" latinLnBrk="0" hangingPunct="1">
      <a:defRPr sz="2400" kern="1200">
        <a:solidFill>
          <a:schemeClr val="tx1"/>
        </a:solidFill>
        <a:latin typeface="Comic Sans MS" pitchFamily="66" charset="0"/>
        <a:ea typeface="MS PGothic" pitchFamily="34" charset="-128"/>
        <a:cs typeface="+mn-cs"/>
      </a:defRPr>
    </a:lvl7pPr>
    <a:lvl8pPr marL="3200400" algn="l" defTabSz="914400" rtl="0" eaLnBrk="1" latinLnBrk="0" hangingPunct="1">
      <a:defRPr sz="2400" kern="1200">
        <a:solidFill>
          <a:schemeClr val="tx1"/>
        </a:solidFill>
        <a:latin typeface="Comic Sans MS" pitchFamily="66" charset="0"/>
        <a:ea typeface="MS PGothic" pitchFamily="34" charset="-128"/>
        <a:cs typeface="+mn-cs"/>
      </a:defRPr>
    </a:lvl8pPr>
    <a:lvl9pPr marL="3657600" algn="l" defTabSz="914400" rtl="0" eaLnBrk="1" latinLnBrk="0" hangingPunct="1">
      <a:defRPr sz="2400" kern="1200">
        <a:solidFill>
          <a:schemeClr val="tx1"/>
        </a:solidFill>
        <a:latin typeface="Comic Sans MS" pitchFamily="66"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an Robock" initials="AR" lastIdx="6" clrIdx="0">
    <p:extLst>
      <p:ext uri="{19B8F6BF-5375-455C-9EA6-DF929625EA0E}">
        <p15:presenceInfo xmlns:p15="http://schemas.microsoft.com/office/powerpoint/2012/main" userId="6bd1b88f73a4a35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D4FF"/>
    <a:srgbClr val="99CCFF"/>
    <a:srgbClr val="9DCEFF"/>
    <a:srgbClr val="9BCDFF"/>
    <a:srgbClr val="AFD7FF"/>
    <a:srgbClr val="9FCFFF"/>
    <a:srgbClr val="C7C2D4"/>
    <a:srgbClr val="9CCEFF"/>
    <a:srgbClr val="EDE5E8"/>
    <a:srgbClr val="AEA5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14" autoAdjust="0"/>
    <p:restoredTop sz="96344" autoAdjust="0"/>
  </p:normalViewPr>
  <p:slideViewPr>
    <p:cSldViewPr snapToGrid="0">
      <p:cViewPr varScale="1">
        <p:scale>
          <a:sx n="128" d="100"/>
          <a:sy n="128" d="100"/>
        </p:scale>
        <p:origin x="1200" y="86"/>
      </p:cViewPr>
      <p:guideLst>
        <p:guide orient="horz" pos="2160"/>
        <p:guide pos="2880"/>
      </p:guideLst>
    </p:cSldViewPr>
  </p:slideViewPr>
  <p:outlineViewPr>
    <p:cViewPr>
      <p:scale>
        <a:sx n="33" d="100"/>
        <a:sy n="33" d="100"/>
      </p:scale>
      <p:origin x="0" y="-14678"/>
    </p:cViewPr>
  </p:outlineViewPr>
  <p:notesTextViewPr>
    <p:cViewPr>
      <p:scale>
        <a:sx n="100" d="100"/>
        <a:sy n="100" d="100"/>
      </p:scale>
      <p:origin x="0" y="0"/>
    </p:cViewPr>
  </p:notesTextViewPr>
  <p:sorterViewPr>
    <p:cViewPr>
      <p:scale>
        <a:sx n="150" d="100"/>
        <a:sy n="150" d="100"/>
      </p:scale>
      <p:origin x="0" y="0"/>
    </p:cViewPr>
  </p:sorterViewPr>
  <p:notesViewPr>
    <p:cSldViewPr snapToGrid="0">
      <p:cViewPr varScale="1">
        <p:scale>
          <a:sx n="101" d="100"/>
          <a:sy n="101" d="100"/>
        </p:scale>
        <p:origin x="-2484" y="-90"/>
      </p:cViewPr>
      <p:guideLst>
        <p:guide orient="horz" pos="2880"/>
        <p:guide pos="2160"/>
      </p:guideLst>
    </p:cSldViewPr>
  </p:notesViewPr>
  <p:gridSpacing cx="75895" cy="75895"/>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en-US"/>
          </a:p>
        </p:txBody>
      </p:sp>
      <p:sp>
        <p:nvSpPr>
          <p:cNvPr id="901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en-US"/>
          </a:p>
        </p:txBody>
      </p:sp>
      <p:sp>
        <p:nvSpPr>
          <p:cNvPr id="235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01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01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en-US"/>
          </a:p>
        </p:txBody>
      </p:sp>
      <p:sp>
        <p:nvSpPr>
          <p:cNvPr id="901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404B54F5-F430-4DD6-A17D-DB5050290683}" type="slidenum">
              <a:rPr lang="en-US"/>
              <a:pPr>
                <a:defRPr/>
              </a:pPr>
              <a:t>‹#›</a:t>
            </a:fld>
            <a:endParaRPr lang="en-US"/>
          </a:p>
        </p:txBody>
      </p:sp>
    </p:spTree>
    <p:extLst>
      <p:ext uri="{BB962C8B-B14F-4D97-AF65-F5344CB8AC3E}">
        <p14:creationId xmlns:p14="http://schemas.microsoft.com/office/powerpoint/2010/main" val="30296019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0BC199-9B82-4F45-B0DA-2010A8D30E7A}" type="slidenum">
              <a:rPr lang="en-US" smtClean="0"/>
              <a:t>4</a:t>
            </a:fld>
            <a:endParaRPr lang="en-US"/>
          </a:p>
        </p:txBody>
      </p:sp>
    </p:spTree>
    <p:extLst>
      <p:ext uri="{BB962C8B-B14F-4D97-AF65-F5344CB8AC3E}">
        <p14:creationId xmlns:p14="http://schemas.microsoft.com/office/powerpoint/2010/main" val="2520869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6C08FE92-7F4D-4867-851E-CAA9A43B0F2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B6EC8F7D-2CAE-43F5-8156-8FEFA988543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97C2B92D-17FF-49B5-BE46-4515EEBD894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6988" y="-19050"/>
            <a:ext cx="9199563" cy="6897688"/>
          </a:xfrm>
          <a:prstGeom prst="rect">
            <a:avLst/>
          </a:prstGeom>
          <a:noFill/>
          <a:ln w="9525">
            <a:noFill/>
            <a:miter lim="800000"/>
            <a:headEnd/>
            <a:tailEnd/>
          </a:ln>
        </p:spPr>
      </p:pic>
      <p:sp>
        <p:nvSpPr>
          <p:cNvPr id="420867" name="Rectangle 3"/>
          <p:cNvSpPr>
            <a:spLocks noGrp="1" noChangeArrowheads="1"/>
          </p:cNvSpPr>
          <p:nvPr>
            <p:ph type="ctrTitle"/>
          </p:nvPr>
        </p:nvSpPr>
        <p:spPr>
          <a:xfrm>
            <a:off x="685800" y="2130425"/>
            <a:ext cx="7772400" cy="1470025"/>
          </a:xfrm>
        </p:spPr>
        <p:txBody>
          <a:bodyPr/>
          <a:lstStyle>
            <a:lvl1pPr algn="ctr">
              <a:defRPr>
                <a:solidFill>
                  <a:schemeClr val="bg1"/>
                </a:solidFill>
              </a:defRPr>
            </a:lvl1pPr>
          </a:lstStyle>
          <a:p>
            <a:r>
              <a:rPr lang="en-US"/>
              <a:t>Click to edit Master title style</a:t>
            </a:r>
          </a:p>
        </p:txBody>
      </p:sp>
      <p:sp>
        <p:nvSpPr>
          <p:cNvPr id="420868" name="Rectangle 4"/>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125"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6125"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7401B475-CA05-425D-A5B4-E8419FFE704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7175" y="609600"/>
            <a:ext cx="2079625" cy="5473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5125" y="609600"/>
            <a:ext cx="6089650" cy="5473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38200"/>
          </a:xfrm>
        </p:spPr>
        <p:txBody>
          <a:bodyPr/>
          <a:lstStyle/>
          <a:p>
            <a:r>
              <a:rPr lang="en-US"/>
              <a:t>Click to edit Master title style</a:t>
            </a:r>
          </a:p>
        </p:txBody>
      </p:sp>
      <p:sp>
        <p:nvSpPr>
          <p:cNvPr id="3" name="Table Placeholder 2"/>
          <p:cNvSpPr>
            <a:spLocks noGrp="1"/>
          </p:cNvSpPr>
          <p:nvPr>
            <p:ph type="tbl" idx="1"/>
          </p:nvPr>
        </p:nvSpPr>
        <p:spPr>
          <a:xfrm>
            <a:off x="365125" y="1557338"/>
            <a:ext cx="8229600" cy="4525962"/>
          </a:xfrm>
        </p:spPr>
        <p:txBody>
          <a:bodyPr/>
          <a:lstStyle/>
          <a:p>
            <a:pPr lvl="0"/>
            <a:endParaRPr lang="en-US" noProof="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amp; Bullets black">
    <p:bg>
      <p:bgPr>
        <a:solidFill>
          <a:srgbClr val="000000"/>
        </a:solidFill>
        <a:effectLst/>
      </p:bgPr>
    </p:bg>
    <p:spTree>
      <p:nvGrpSpPr>
        <p:cNvPr id="1" name=""/>
        <p:cNvGrpSpPr/>
        <p:nvPr/>
      </p:nvGrpSpPr>
      <p:grpSpPr>
        <a:xfrm>
          <a:off x="0" y="0"/>
          <a:ext cx="0" cy="0"/>
          <a:chOff x="0" y="0"/>
          <a:chExt cx="0" cy="0"/>
        </a:xfrm>
      </p:grpSpPr>
      <p:grpSp>
        <p:nvGrpSpPr>
          <p:cNvPr id="2" name="Group 44"/>
          <p:cNvGrpSpPr/>
          <p:nvPr/>
        </p:nvGrpSpPr>
        <p:grpSpPr>
          <a:xfrm>
            <a:off x="142875" y="6120048"/>
            <a:ext cx="2053694" cy="751208"/>
            <a:chOff x="0" y="0"/>
            <a:chExt cx="2920808" cy="1068382"/>
          </a:xfrm>
        </p:grpSpPr>
        <p:pic>
          <p:nvPicPr>
            <p:cNvPr id="42" name="ncar-white-med copy.jpg"/>
            <p:cNvPicPr/>
            <p:nvPr/>
          </p:nvPicPr>
          <p:blipFill>
            <a:blip r:embed="rId2" cstate="print"/>
            <a:srcRect l="32444"/>
            <a:stretch>
              <a:fillRect/>
            </a:stretch>
          </p:blipFill>
          <p:spPr>
            <a:xfrm>
              <a:off x="900988" y="0"/>
              <a:ext cx="2019821" cy="1068383"/>
            </a:xfrm>
            <a:prstGeom prst="rect">
              <a:avLst/>
            </a:prstGeom>
            <a:ln w="12700" cap="flat">
              <a:noFill/>
              <a:miter lim="400000"/>
            </a:ln>
            <a:effectLst/>
          </p:spPr>
        </p:pic>
        <p:pic>
          <p:nvPicPr>
            <p:cNvPr id="43" name="ncar_highres_transparent.png"/>
            <p:cNvPicPr/>
            <p:nvPr/>
          </p:nvPicPr>
          <p:blipFill>
            <a:blip r:embed="rId3" cstate="print"/>
            <a:srcRect r="64849"/>
            <a:stretch>
              <a:fillRect/>
            </a:stretch>
          </p:blipFill>
          <p:spPr>
            <a:xfrm>
              <a:off x="0" y="37120"/>
              <a:ext cx="904416" cy="971305"/>
            </a:xfrm>
            <a:prstGeom prst="rect">
              <a:avLst/>
            </a:prstGeom>
            <a:ln w="12700" cap="flat">
              <a:noFill/>
              <a:miter lim="400000"/>
            </a:ln>
            <a:effectLst/>
          </p:spPr>
        </p:pic>
      </p:grpSp>
      <p:sp>
        <p:nvSpPr>
          <p:cNvPr id="45" name="Shape 45"/>
          <p:cNvSpPr>
            <a:spLocks noGrp="1"/>
          </p:cNvSpPr>
          <p:nvPr>
            <p:ph type="title"/>
          </p:nvPr>
        </p:nvSpPr>
        <p:spPr>
          <a:xfrm>
            <a:off x="669727" y="178594"/>
            <a:ext cx="7804547" cy="1254238"/>
          </a:xfrm>
          <a:prstGeom prst="rect">
            <a:avLst/>
          </a:prstGeom>
        </p:spPr>
        <p:txBody>
          <a:bodyPr lIns="0" tIns="0" rIns="0" bIns="0">
            <a:normAutofit/>
          </a:bodyPr>
          <a:lstStyle>
            <a:lvl1pPr algn="ctr" defTabSz="410751">
              <a:defRPr sz="5600">
                <a:solidFill>
                  <a:srgbClr val="FFFFFF"/>
                </a:solidFill>
                <a:latin typeface="+mn-lt"/>
                <a:ea typeface="+mn-ea"/>
                <a:cs typeface="+mn-cs"/>
                <a:sym typeface="Helvetica Light"/>
              </a:defRPr>
            </a:lvl1pPr>
          </a:lstStyle>
          <a:p>
            <a:pPr lvl="0">
              <a:defRPr sz="1800">
                <a:solidFill>
                  <a:srgbClr val="000000"/>
                </a:solidFill>
              </a:defRPr>
            </a:pPr>
            <a:r>
              <a:rPr sz="5600" dirty="0">
                <a:solidFill>
                  <a:srgbClr val="FFFFFF"/>
                </a:solidFill>
              </a:rPr>
              <a:t>Title Text</a:t>
            </a:r>
          </a:p>
        </p:txBody>
      </p:sp>
      <p:sp>
        <p:nvSpPr>
          <p:cNvPr id="46" name="Shape 46"/>
          <p:cNvSpPr>
            <a:spLocks noGrp="1"/>
          </p:cNvSpPr>
          <p:nvPr>
            <p:ph type="body" idx="1"/>
          </p:nvPr>
        </p:nvSpPr>
        <p:spPr>
          <a:xfrm>
            <a:off x="669727" y="1348383"/>
            <a:ext cx="7804547" cy="4668867"/>
          </a:xfrm>
          <a:prstGeom prst="rect">
            <a:avLst/>
          </a:prstGeom>
        </p:spPr>
        <p:txBody>
          <a:bodyPr lIns="0" tIns="0" rIns="0" bIns="0" anchor="ctr">
            <a:normAutofit/>
          </a:bodyPr>
          <a:lstStyle>
            <a:lvl1pPr marL="312528" indent="-312528" defTabSz="410751">
              <a:spcBef>
                <a:spcPts val="2953"/>
              </a:spcBef>
              <a:buSzPct val="75000"/>
              <a:defRPr sz="2700">
                <a:solidFill>
                  <a:srgbClr val="FFFFFF"/>
                </a:solidFill>
                <a:latin typeface="+mn-lt"/>
                <a:ea typeface="+mn-ea"/>
                <a:cs typeface="+mn-cs"/>
                <a:sym typeface="Helvetica Light"/>
              </a:defRPr>
            </a:lvl1pPr>
            <a:lvl2pPr marL="625056" indent="-312528" defTabSz="410751">
              <a:spcBef>
                <a:spcPts val="2953"/>
              </a:spcBef>
              <a:buSzPct val="75000"/>
              <a:defRPr sz="2700">
                <a:solidFill>
                  <a:srgbClr val="FFFFFF"/>
                </a:solidFill>
                <a:latin typeface="+mn-lt"/>
                <a:ea typeface="+mn-ea"/>
                <a:cs typeface="+mn-cs"/>
                <a:sym typeface="Helvetica Light"/>
              </a:defRPr>
            </a:lvl2pPr>
            <a:lvl3pPr marL="937584" indent="-312528" defTabSz="410751">
              <a:spcBef>
                <a:spcPts val="2953"/>
              </a:spcBef>
              <a:buSzPct val="75000"/>
              <a:defRPr sz="2700">
                <a:solidFill>
                  <a:srgbClr val="FFFFFF"/>
                </a:solidFill>
                <a:latin typeface="+mn-lt"/>
                <a:ea typeface="+mn-ea"/>
                <a:cs typeface="+mn-cs"/>
                <a:sym typeface="Helvetica Light"/>
              </a:defRPr>
            </a:lvl3pPr>
            <a:lvl4pPr marL="1250112" indent="-312528" defTabSz="410751">
              <a:spcBef>
                <a:spcPts val="2953"/>
              </a:spcBef>
              <a:buSzPct val="75000"/>
              <a:defRPr sz="2700">
                <a:solidFill>
                  <a:srgbClr val="FFFFFF"/>
                </a:solidFill>
                <a:latin typeface="+mn-lt"/>
                <a:ea typeface="+mn-ea"/>
                <a:cs typeface="+mn-cs"/>
                <a:sym typeface="Helvetica Light"/>
              </a:defRPr>
            </a:lvl4pPr>
            <a:lvl5pPr marL="1562640" indent="-312528" defTabSz="410751">
              <a:spcBef>
                <a:spcPts val="2953"/>
              </a:spcBef>
              <a:buSzPct val="75000"/>
              <a:defRPr sz="2700">
                <a:solidFill>
                  <a:srgbClr val="FFFFFF"/>
                </a:solidFill>
                <a:latin typeface="+mn-lt"/>
                <a:ea typeface="+mn-ea"/>
                <a:cs typeface="+mn-cs"/>
                <a:sym typeface="Helvetica Light"/>
              </a:defRPr>
            </a:lvl5pPr>
          </a:lstStyle>
          <a:p>
            <a:pPr lvl="0">
              <a:defRPr sz="1800">
                <a:solidFill>
                  <a:srgbClr val="000000"/>
                </a:solidFill>
              </a:defRPr>
            </a:pPr>
            <a:r>
              <a:rPr sz="2700" dirty="0">
                <a:solidFill>
                  <a:srgbClr val="FFFFFF"/>
                </a:solidFill>
              </a:rPr>
              <a:t>Body Level One</a:t>
            </a:r>
          </a:p>
          <a:p>
            <a:pPr lvl="1">
              <a:defRPr sz="1800">
                <a:solidFill>
                  <a:srgbClr val="000000"/>
                </a:solidFill>
              </a:defRPr>
            </a:pPr>
            <a:r>
              <a:rPr sz="2700" dirty="0">
                <a:solidFill>
                  <a:srgbClr val="FFFFFF"/>
                </a:solidFill>
              </a:rPr>
              <a:t>Body Level Two</a:t>
            </a:r>
          </a:p>
          <a:p>
            <a:pPr lvl="2">
              <a:defRPr sz="1800">
                <a:solidFill>
                  <a:srgbClr val="000000"/>
                </a:solidFill>
              </a:defRPr>
            </a:pPr>
            <a:r>
              <a:rPr sz="2700" dirty="0">
                <a:solidFill>
                  <a:srgbClr val="FFFFFF"/>
                </a:solidFill>
              </a:rPr>
              <a:t>Body Level Three</a:t>
            </a:r>
          </a:p>
          <a:p>
            <a:pPr lvl="3">
              <a:defRPr sz="1800">
                <a:solidFill>
                  <a:srgbClr val="000000"/>
                </a:solidFill>
              </a:defRPr>
            </a:pPr>
            <a:r>
              <a:rPr sz="2700" dirty="0">
                <a:solidFill>
                  <a:srgbClr val="FFFFFF"/>
                </a:solidFill>
              </a:rPr>
              <a:t>Body Level Four</a:t>
            </a:r>
          </a:p>
          <a:p>
            <a:pPr lvl="4">
              <a:defRPr sz="1800">
                <a:solidFill>
                  <a:srgbClr val="000000"/>
                </a:solidFill>
              </a:defRPr>
            </a:pPr>
            <a:r>
              <a:rPr sz="2700" dirty="0">
                <a:solidFill>
                  <a:srgbClr val="FFFFFF"/>
                </a:solidFill>
              </a:rPr>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76E56C29-A35F-4851-82BE-467DC8143B1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3F7BFD71-DF18-4664-9331-19D28EF0DC5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ftr" sz="quarter" idx="11"/>
          </p:nvPr>
        </p:nvSpPr>
        <p:spPr>
          <a:ln/>
        </p:spPr>
        <p:txBody>
          <a:bodyPr/>
          <a:lstStyle>
            <a:lvl1pPr>
              <a:defRPr/>
            </a:lvl1pPr>
          </a:lstStyle>
          <a:p>
            <a:pPr>
              <a:defRPr/>
            </a:pPr>
            <a:endParaRPr lang="en-US"/>
          </a:p>
        </p:txBody>
      </p:sp>
      <p:sp>
        <p:nvSpPr>
          <p:cNvPr id="9" name="Rectangle 4"/>
          <p:cNvSpPr>
            <a:spLocks noGrp="1" noChangeArrowheads="1"/>
          </p:cNvSpPr>
          <p:nvPr>
            <p:ph type="sldNum" sz="quarter" idx="12"/>
          </p:nvPr>
        </p:nvSpPr>
        <p:spPr>
          <a:ln/>
        </p:spPr>
        <p:txBody>
          <a:bodyPr/>
          <a:lstStyle>
            <a:lvl1pPr>
              <a:defRPr/>
            </a:lvl1pPr>
          </a:lstStyle>
          <a:p>
            <a:pPr>
              <a:defRPr/>
            </a:pPr>
            <a:fld id="{3227D346-B5BD-4ACA-AA23-5A82398D1A8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31017F8A-1B7C-4D07-B0A9-228C1366033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ftr" sz="quarter" idx="11"/>
          </p:nvPr>
        </p:nvSpPr>
        <p:spPr>
          <a:ln/>
        </p:spPr>
        <p:txBody>
          <a:bodyPr/>
          <a:lstStyle>
            <a:lvl1pPr>
              <a:defRPr/>
            </a:lvl1pPr>
          </a:lstStyle>
          <a:p>
            <a:pPr>
              <a:defRPr/>
            </a:pPr>
            <a:endParaRPr lang="en-US"/>
          </a:p>
        </p:txBody>
      </p:sp>
      <p:sp>
        <p:nvSpPr>
          <p:cNvPr id="4" name="Rectangle 4"/>
          <p:cNvSpPr>
            <a:spLocks noGrp="1" noChangeArrowheads="1"/>
          </p:cNvSpPr>
          <p:nvPr>
            <p:ph type="sldNum" sz="quarter" idx="12"/>
          </p:nvPr>
        </p:nvSpPr>
        <p:spPr>
          <a:ln/>
        </p:spPr>
        <p:txBody>
          <a:bodyPr/>
          <a:lstStyle>
            <a:lvl1pPr>
              <a:defRPr/>
            </a:lvl1pPr>
          </a:lstStyle>
          <a:p>
            <a:pPr>
              <a:defRPr/>
            </a:pPr>
            <a:fld id="{4D680432-B083-48F4-A06D-2DAE636294F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7E126DDE-2868-44DF-93D7-689B81C0EFC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98B08863-1061-482B-AB00-28907B68B93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shadeToTitle="1">
        <a:gradFill rotWithShape="0">
          <a:gsLst>
            <a:gs pos="0">
              <a:srgbClr val="D6EBFF"/>
            </a:gs>
            <a:gs pos="100000">
              <a:srgbClr val="99CCFF"/>
            </a:gs>
          </a:gsLst>
          <a:path path="shape">
            <a:fillToRect l="50000" t="50000" r="50000" b="50000"/>
          </a:path>
        </a:gra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dt" sz="half" idx="2"/>
          </p:nvPr>
        </p:nvSpPr>
        <p:spPr bwMode="auto">
          <a:xfrm>
            <a:off x="2667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defRPr>
            </a:lvl1pPr>
          </a:lstStyle>
          <a:p>
            <a:pPr>
              <a:defRPr/>
            </a:pPr>
            <a:endParaRPr lang="en-US"/>
          </a:p>
        </p:txBody>
      </p:sp>
      <p:sp>
        <p:nvSpPr>
          <p:cNvPr id="39014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8" charset="0"/>
              </a:defRPr>
            </a:lvl1pPr>
          </a:lstStyle>
          <a:p>
            <a:pPr>
              <a:defRPr/>
            </a:pPr>
            <a:endParaRPr lang="en-US"/>
          </a:p>
        </p:txBody>
      </p:sp>
      <p:sp>
        <p:nvSpPr>
          <p:cNvPr id="390148" name="Rectangle 4"/>
          <p:cNvSpPr>
            <a:spLocks noGrp="1" noChangeArrowheads="1"/>
          </p:cNvSpPr>
          <p:nvPr>
            <p:ph type="sldNum" sz="quarter" idx="4"/>
          </p:nvPr>
        </p:nvSpPr>
        <p:spPr bwMode="auto">
          <a:xfrm>
            <a:off x="5334000" y="6172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pitchFamily="18" charset="0"/>
              </a:defRPr>
            </a:lvl1pPr>
          </a:lstStyle>
          <a:p>
            <a:pPr>
              <a:defRPr/>
            </a:pPr>
            <a:fld id="{97B28B35-FF0B-486F-8B3B-A166C39E0CD5}" type="slidenum">
              <a:rPr lang="en-US"/>
              <a:pPr>
                <a:defRPr/>
              </a:pPr>
              <a:t>‹#›</a:t>
            </a:fld>
            <a:endParaRPr lang="en-US"/>
          </a:p>
        </p:txBody>
      </p:sp>
      <p:sp>
        <p:nvSpPr>
          <p:cNvPr id="1029" name="Text Box 5"/>
          <p:cNvSpPr txBox="1">
            <a:spLocks noChangeArrowheads="1"/>
          </p:cNvSpPr>
          <p:nvPr/>
        </p:nvSpPr>
        <p:spPr bwMode="auto">
          <a:xfrm>
            <a:off x="76200" y="6324600"/>
            <a:ext cx="3124200" cy="457200"/>
          </a:xfrm>
          <a:prstGeom prst="rect">
            <a:avLst/>
          </a:prstGeom>
          <a:noFill/>
          <a:ln>
            <a:noFill/>
          </a:ln>
        </p:spPr>
        <p:txBody>
          <a:bodyPr>
            <a:spAutoFit/>
          </a:bodyPr>
          <a:lstStyle/>
          <a:p>
            <a:pPr eaLnBrk="0" hangingPunct="0">
              <a:defRPr/>
            </a:pPr>
            <a:r>
              <a:rPr lang="en-US" sz="1200"/>
              <a:t>Alan Robock</a:t>
            </a:r>
          </a:p>
          <a:p>
            <a:pPr eaLnBrk="0" hangingPunct="0">
              <a:defRPr/>
            </a:pPr>
            <a:r>
              <a:rPr lang="en-US" sz="1200"/>
              <a:t>Department of Environmental Sciences</a:t>
            </a:r>
            <a:endParaRPr lang="en-US">
              <a:latin typeface="Times New Roman" pitchFamily="18" charset="0"/>
            </a:endParaRPr>
          </a:p>
        </p:txBody>
      </p:sp>
      <p:pic>
        <p:nvPicPr>
          <p:cNvPr id="4102" name="Picture 6" descr="RU-HiRes"/>
          <p:cNvPicPr>
            <a:picLocks noChangeAspect="1" noChangeArrowheads="1"/>
          </p:cNvPicPr>
          <p:nvPr/>
        </p:nvPicPr>
        <p:blipFill>
          <a:blip r:embed="rId13" cstate="print"/>
          <a:srcRect l="171" r="3279" b="7372"/>
          <a:stretch>
            <a:fillRect/>
          </a:stretch>
        </p:blipFill>
        <p:spPr bwMode="auto">
          <a:xfrm>
            <a:off x="6942138" y="6186488"/>
            <a:ext cx="2100262" cy="574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934" r:id="rId1"/>
    <p:sldLayoutId id="2147484935" r:id="rId2"/>
    <p:sldLayoutId id="2147484936" r:id="rId3"/>
    <p:sldLayoutId id="2147484937" r:id="rId4"/>
    <p:sldLayoutId id="2147484938" r:id="rId5"/>
    <p:sldLayoutId id="2147484939" r:id="rId6"/>
    <p:sldLayoutId id="2147484940" r:id="rId7"/>
    <p:sldLayoutId id="2147484941" r:id="rId8"/>
    <p:sldLayoutId id="2147484942" r:id="rId9"/>
    <p:sldLayoutId id="2147484943" r:id="rId10"/>
    <p:sldLayoutId id="2147484944" r:id="rId11"/>
  </p:sldLayoutIdLst>
  <p:txStyles>
    <p:titleStyle>
      <a:lvl1pPr algn="ctr" rtl="0" eaLnBrk="0" fontAlgn="base" hangingPunct="0">
        <a:spcBef>
          <a:spcPct val="0"/>
        </a:spcBef>
        <a:spcAft>
          <a:spcPct val="0"/>
        </a:spcAft>
        <a:defRPr sz="40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000">
          <a:solidFill>
            <a:schemeClr val="tx2"/>
          </a:solidFill>
          <a:latin typeface="Comic Sans MS" pitchFamily="66" charset="0"/>
          <a:ea typeface="MS PGothic" pitchFamily="34" charset="-128"/>
          <a:cs typeface="MS PGothic" charset="0"/>
        </a:defRPr>
      </a:lvl2pPr>
      <a:lvl3pPr algn="ctr" rtl="0" eaLnBrk="0" fontAlgn="base" hangingPunct="0">
        <a:spcBef>
          <a:spcPct val="0"/>
        </a:spcBef>
        <a:spcAft>
          <a:spcPct val="0"/>
        </a:spcAft>
        <a:defRPr sz="4000">
          <a:solidFill>
            <a:schemeClr val="tx2"/>
          </a:solidFill>
          <a:latin typeface="Comic Sans MS" pitchFamily="66" charset="0"/>
          <a:ea typeface="MS PGothic" pitchFamily="34" charset="-128"/>
          <a:cs typeface="MS PGothic" charset="0"/>
        </a:defRPr>
      </a:lvl3pPr>
      <a:lvl4pPr algn="ctr" rtl="0" eaLnBrk="0" fontAlgn="base" hangingPunct="0">
        <a:spcBef>
          <a:spcPct val="0"/>
        </a:spcBef>
        <a:spcAft>
          <a:spcPct val="0"/>
        </a:spcAft>
        <a:defRPr sz="4000">
          <a:solidFill>
            <a:schemeClr val="tx2"/>
          </a:solidFill>
          <a:latin typeface="Comic Sans MS" pitchFamily="66" charset="0"/>
          <a:ea typeface="MS PGothic" pitchFamily="34" charset="-128"/>
          <a:cs typeface="MS PGothic" charset="0"/>
        </a:defRPr>
      </a:lvl4pPr>
      <a:lvl5pPr algn="ctr" rtl="0" eaLnBrk="0" fontAlgn="base" hangingPunct="0">
        <a:spcBef>
          <a:spcPct val="0"/>
        </a:spcBef>
        <a:spcAft>
          <a:spcPct val="0"/>
        </a:spcAft>
        <a:defRPr sz="4000">
          <a:solidFill>
            <a:schemeClr val="tx2"/>
          </a:solidFill>
          <a:latin typeface="Comic Sans MS" pitchFamily="66" charset="0"/>
          <a:ea typeface="MS PGothic" pitchFamily="34" charset="-128"/>
          <a:cs typeface="MS PGothic" charset="0"/>
        </a:defRPr>
      </a:lvl5pPr>
      <a:lvl6pPr marL="457200" algn="ctr" rtl="0" fontAlgn="base">
        <a:spcBef>
          <a:spcPct val="0"/>
        </a:spcBef>
        <a:spcAft>
          <a:spcPct val="0"/>
        </a:spcAft>
        <a:defRPr sz="4000">
          <a:solidFill>
            <a:schemeClr val="tx2"/>
          </a:solidFill>
          <a:latin typeface="Comic Sans MS" pitchFamily="66" charset="0"/>
        </a:defRPr>
      </a:lvl6pPr>
      <a:lvl7pPr marL="914400" algn="ctr" rtl="0" fontAlgn="base">
        <a:spcBef>
          <a:spcPct val="0"/>
        </a:spcBef>
        <a:spcAft>
          <a:spcPct val="0"/>
        </a:spcAft>
        <a:defRPr sz="4000">
          <a:solidFill>
            <a:schemeClr val="tx2"/>
          </a:solidFill>
          <a:latin typeface="Comic Sans MS" pitchFamily="66" charset="0"/>
        </a:defRPr>
      </a:lvl7pPr>
      <a:lvl8pPr marL="1371600" algn="ctr" rtl="0" fontAlgn="base">
        <a:spcBef>
          <a:spcPct val="0"/>
        </a:spcBef>
        <a:spcAft>
          <a:spcPct val="0"/>
        </a:spcAft>
        <a:defRPr sz="4000">
          <a:solidFill>
            <a:schemeClr val="tx2"/>
          </a:solidFill>
          <a:latin typeface="Comic Sans MS" pitchFamily="66" charset="0"/>
        </a:defRPr>
      </a:lvl8pPr>
      <a:lvl9pPr marL="1828800" algn="ctr" rtl="0" fontAlgn="base">
        <a:spcBef>
          <a:spcPct val="0"/>
        </a:spcBef>
        <a:spcAft>
          <a:spcPct val="0"/>
        </a:spcAft>
        <a:defRPr sz="40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D6EBFF"/>
            </a:gs>
            <a:gs pos="100000">
              <a:srgbClr val="99CCFF"/>
            </a:gs>
          </a:gsLst>
          <a:path path="shape">
            <a:fillToRect l="50000" t="50000" r="50000" b="50000"/>
          </a:path>
        </a:gradFill>
        <a:effectLst/>
      </p:bgPr>
    </p:bg>
    <p:spTree>
      <p:nvGrpSpPr>
        <p:cNvPr id="1" name=""/>
        <p:cNvGrpSpPr/>
        <p:nvPr/>
      </p:nvGrpSpPr>
      <p:grpSpPr>
        <a:xfrm>
          <a:off x="0" y="0"/>
          <a:ext cx="0" cy="0"/>
          <a:chOff x="0" y="0"/>
          <a:chExt cx="0" cy="0"/>
        </a:xfrm>
      </p:grpSpPr>
      <p:pic>
        <p:nvPicPr>
          <p:cNvPr id="5122" name="Picture 2" descr="RU_units-banner_red2"/>
          <p:cNvPicPr>
            <a:picLocks noChangeAspect="1" noChangeArrowheads="1"/>
          </p:cNvPicPr>
          <p:nvPr/>
        </p:nvPicPr>
        <p:blipFill>
          <a:blip r:embed="rId15" cstate="print"/>
          <a:srcRect/>
          <a:stretch>
            <a:fillRect/>
          </a:stretch>
        </p:blipFill>
        <p:spPr bwMode="auto">
          <a:xfrm>
            <a:off x="0" y="6238875"/>
            <a:ext cx="9172575" cy="619125"/>
          </a:xfrm>
          <a:prstGeom prst="rect">
            <a:avLst/>
          </a:prstGeom>
          <a:noFill/>
          <a:ln w="9525">
            <a:noFill/>
            <a:miter lim="800000"/>
            <a:headEnd/>
            <a:tailEnd/>
          </a:ln>
        </p:spPr>
      </p:pic>
      <p:sp>
        <p:nvSpPr>
          <p:cNvPr id="5123" name="Rectangle 3"/>
          <p:cNvSpPr>
            <a:spLocks noGrp="1" noChangeArrowheads="1"/>
          </p:cNvSpPr>
          <p:nvPr>
            <p:ph type="title"/>
          </p:nvPr>
        </p:nvSpPr>
        <p:spPr bwMode="auto">
          <a:xfrm>
            <a:off x="457200" y="60960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4" name="Rectangle 4"/>
          <p:cNvSpPr>
            <a:spLocks noGrp="1" noChangeArrowheads="1"/>
          </p:cNvSpPr>
          <p:nvPr>
            <p:ph type="body" idx="1"/>
          </p:nvPr>
        </p:nvSpPr>
        <p:spPr bwMode="auto">
          <a:xfrm>
            <a:off x="365125" y="15573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7" name="Text Box 9"/>
          <p:cNvSpPr txBox="1">
            <a:spLocks noChangeArrowheads="1"/>
          </p:cNvSpPr>
          <p:nvPr/>
        </p:nvSpPr>
        <p:spPr bwMode="auto">
          <a:xfrm>
            <a:off x="5929313" y="6346825"/>
            <a:ext cx="3124200" cy="457200"/>
          </a:xfrm>
          <a:prstGeom prst="rect">
            <a:avLst/>
          </a:prstGeom>
          <a:noFill/>
          <a:ln>
            <a:noFill/>
          </a:ln>
        </p:spPr>
        <p:txBody>
          <a:bodyPr>
            <a:spAutoFit/>
          </a:bodyPr>
          <a:lstStyle/>
          <a:p>
            <a:pPr algn="r" eaLnBrk="0" hangingPunct="0">
              <a:defRPr/>
            </a:pPr>
            <a:r>
              <a:rPr lang="en-US" sz="1200">
                <a:solidFill>
                  <a:schemeClr val="bg1"/>
                </a:solidFill>
              </a:rPr>
              <a:t>Alan Robock</a:t>
            </a:r>
          </a:p>
          <a:p>
            <a:pPr algn="r" eaLnBrk="0" hangingPunct="0">
              <a:defRPr/>
            </a:pPr>
            <a:r>
              <a:rPr lang="en-US" sz="1200">
                <a:solidFill>
                  <a:schemeClr val="bg1"/>
                </a:solidFill>
              </a:rPr>
              <a:t>Department of Environmental Sciences</a:t>
            </a:r>
            <a:endParaRPr lang="en-US">
              <a:solidFill>
                <a:schemeClr val="bg1"/>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4956" r:id="rId1"/>
    <p:sldLayoutId id="2147484945" r:id="rId2"/>
    <p:sldLayoutId id="2147484946" r:id="rId3"/>
    <p:sldLayoutId id="2147484947" r:id="rId4"/>
    <p:sldLayoutId id="2147484948" r:id="rId5"/>
    <p:sldLayoutId id="2147484949" r:id="rId6"/>
    <p:sldLayoutId id="2147484950" r:id="rId7"/>
    <p:sldLayoutId id="2147484951" r:id="rId8"/>
    <p:sldLayoutId id="2147484952" r:id="rId9"/>
    <p:sldLayoutId id="2147484953" r:id="rId10"/>
    <p:sldLayoutId id="2147484954" r:id="rId11"/>
    <p:sldLayoutId id="2147484955" r:id="rId12"/>
    <p:sldLayoutId id="2147484959" r:id="rId13"/>
  </p:sldLayoutIdLst>
  <p:txStyles>
    <p:titleStyle>
      <a:lvl1pPr algn="l" rtl="0" eaLnBrk="0" fontAlgn="base" hangingPunct="0">
        <a:spcBef>
          <a:spcPct val="0"/>
        </a:spcBef>
        <a:spcAft>
          <a:spcPct val="0"/>
        </a:spcAft>
        <a:defRPr sz="30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3000">
          <a:solidFill>
            <a:schemeClr val="tx2"/>
          </a:solidFill>
          <a:latin typeface="Comic Sans MS" pitchFamily="66" charset="0"/>
          <a:ea typeface="MS PGothic" pitchFamily="34" charset="-128"/>
          <a:cs typeface="MS PGothic" charset="0"/>
        </a:defRPr>
      </a:lvl2pPr>
      <a:lvl3pPr algn="l" rtl="0" eaLnBrk="0" fontAlgn="base" hangingPunct="0">
        <a:spcBef>
          <a:spcPct val="0"/>
        </a:spcBef>
        <a:spcAft>
          <a:spcPct val="0"/>
        </a:spcAft>
        <a:defRPr sz="3000">
          <a:solidFill>
            <a:schemeClr val="tx2"/>
          </a:solidFill>
          <a:latin typeface="Comic Sans MS" pitchFamily="66" charset="0"/>
          <a:ea typeface="MS PGothic" pitchFamily="34" charset="-128"/>
          <a:cs typeface="MS PGothic" charset="0"/>
        </a:defRPr>
      </a:lvl3pPr>
      <a:lvl4pPr algn="l" rtl="0" eaLnBrk="0" fontAlgn="base" hangingPunct="0">
        <a:spcBef>
          <a:spcPct val="0"/>
        </a:spcBef>
        <a:spcAft>
          <a:spcPct val="0"/>
        </a:spcAft>
        <a:defRPr sz="3000">
          <a:solidFill>
            <a:schemeClr val="tx2"/>
          </a:solidFill>
          <a:latin typeface="Comic Sans MS" pitchFamily="66" charset="0"/>
          <a:ea typeface="MS PGothic" pitchFamily="34" charset="-128"/>
          <a:cs typeface="MS PGothic" charset="0"/>
        </a:defRPr>
      </a:lvl4pPr>
      <a:lvl5pPr algn="l" rtl="0" eaLnBrk="0" fontAlgn="base" hangingPunct="0">
        <a:spcBef>
          <a:spcPct val="0"/>
        </a:spcBef>
        <a:spcAft>
          <a:spcPct val="0"/>
        </a:spcAft>
        <a:defRPr sz="3000">
          <a:solidFill>
            <a:schemeClr val="tx2"/>
          </a:solidFill>
          <a:latin typeface="Comic Sans MS" pitchFamily="66" charset="0"/>
          <a:ea typeface="MS PGothic" pitchFamily="34" charset="-128"/>
          <a:cs typeface="MS PGothic" charset="0"/>
        </a:defRPr>
      </a:lvl5pPr>
      <a:lvl6pPr marL="457200" algn="l" rtl="0" fontAlgn="base">
        <a:spcBef>
          <a:spcPct val="0"/>
        </a:spcBef>
        <a:spcAft>
          <a:spcPct val="0"/>
        </a:spcAft>
        <a:defRPr sz="3000">
          <a:solidFill>
            <a:schemeClr val="tx2"/>
          </a:solidFill>
          <a:latin typeface="Comic Sans MS" pitchFamily="66" charset="0"/>
        </a:defRPr>
      </a:lvl6pPr>
      <a:lvl7pPr marL="914400" algn="l" rtl="0" fontAlgn="base">
        <a:spcBef>
          <a:spcPct val="0"/>
        </a:spcBef>
        <a:spcAft>
          <a:spcPct val="0"/>
        </a:spcAft>
        <a:defRPr sz="3000">
          <a:solidFill>
            <a:schemeClr val="tx2"/>
          </a:solidFill>
          <a:latin typeface="Comic Sans MS" pitchFamily="66" charset="0"/>
        </a:defRPr>
      </a:lvl7pPr>
      <a:lvl8pPr marL="1371600" algn="l" rtl="0" fontAlgn="base">
        <a:spcBef>
          <a:spcPct val="0"/>
        </a:spcBef>
        <a:spcAft>
          <a:spcPct val="0"/>
        </a:spcAft>
        <a:defRPr sz="3000">
          <a:solidFill>
            <a:schemeClr val="tx2"/>
          </a:solidFill>
          <a:latin typeface="Comic Sans MS" pitchFamily="66" charset="0"/>
        </a:defRPr>
      </a:lvl8pPr>
      <a:lvl9pPr marL="1828800" algn="l" rtl="0" fontAlgn="base">
        <a:spcBef>
          <a:spcPct val="0"/>
        </a:spcBef>
        <a:spcAft>
          <a:spcPct val="0"/>
        </a:spcAft>
        <a:defRPr sz="30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2200">
          <a:solidFill>
            <a:schemeClr val="tx2"/>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a:solidFill>
            <a:schemeClr val="tx2"/>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1600">
          <a:solidFill>
            <a:schemeClr val="tx2"/>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1400">
          <a:solidFill>
            <a:schemeClr val="tx2"/>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1400">
          <a:solidFill>
            <a:schemeClr val="tx2"/>
          </a:solidFill>
          <a:latin typeface="+mn-lt"/>
          <a:ea typeface="MS PGothic" pitchFamily="34" charset="-128"/>
          <a:cs typeface="MS PGothic" charset="0"/>
        </a:defRPr>
      </a:lvl5pPr>
      <a:lvl6pPr marL="2514600" indent="-228600" algn="l" rtl="0" fontAlgn="base">
        <a:spcBef>
          <a:spcPct val="20000"/>
        </a:spcBef>
        <a:spcAft>
          <a:spcPct val="0"/>
        </a:spcAft>
        <a:buChar char="»"/>
        <a:defRPr sz="1400">
          <a:solidFill>
            <a:schemeClr val="tx2"/>
          </a:solidFill>
          <a:latin typeface="+mn-lt"/>
        </a:defRPr>
      </a:lvl6pPr>
      <a:lvl7pPr marL="2971800" indent="-228600" algn="l" rtl="0" fontAlgn="base">
        <a:spcBef>
          <a:spcPct val="20000"/>
        </a:spcBef>
        <a:spcAft>
          <a:spcPct val="0"/>
        </a:spcAft>
        <a:buChar char="»"/>
        <a:defRPr sz="1400">
          <a:solidFill>
            <a:schemeClr val="tx2"/>
          </a:solidFill>
          <a:latin typeface="+mn-lt"/>
        </a:defRPr>
      </a:lvl7pPr>
      <a:lvl8pPr marL="3429000" indent="-228600" algn="l" rtl="0" fontAlgn="base">
        <a:spcBef>
          <a:spcPct val="20000"/>
        </a:spcBef>
        <a:spcAft>
          <a:spcPct val="0"/>
        </a:spcAft>
        <a:buChar char="»"/>
        <a:defRPr sz="1400">
          <a:solidFill>
            <a:schemeClr val="tx2"/>
          </a:solidFill>
          <a:latin typeface="+mn-lt"/>
        </a:defRPr>
      </a:lvl8pPr>
      <a:lvl9pPr marL="3886200" indent="-228600" algn="l" rtl="0" fontAlgn="base">
        <a:spcBef>
          <a:spcPct val="20000"/>
        </a:spcBef>
        <a:spcAft>
          <a:spcPct val="0"/>
        </a:spcAft>
        <a:buChar char="»"/>
        <a:defRPr sz="1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3" Type="http://schemas.openxmlformats.org/officeDocument/2006/relationships/hyperlink" Target="https://www.vanhollen.senate.gov/" TargetMode="External"/><Relationship Id="rId18" Type="http://schemas.openxmlformats.org/officeDocument/2006/relationships/hyperlink" Target="https://www.wyden.senate.gov/" TargetMode="External"/><Relationship Id="rId26" Type="http://schemas.openxmlformats.org/officeDocument/2006/relationships/hyperlink" Target="https://pocan.house.gov/" TargetMode="External"/><Relationship Id="rId39" Type="http://schemas.openxmlformats.org/officeDocument/2006/relationships/hyperlink" Target="https://www.durbin.senate.gov/" TargetMode="External"/><Relationship Id="rId21" Type="http://schemas.openxmlformats.org/officeDocument/2006/relationships/hyperlink" Target="https://www.hassan.senate.gov/about/committee-assignments" TargetMode="External"/><Relationship Id="rId34" Type="http://schemas.openxmlformats.org/officeDocument/2006/relationships/hyperlink" Target="https://www.kennedy.senate.gov/public/" TargetMode="External"/><Relationship Id="rId42" Type="http://schemas.openxmlformats.org/officeDocument/2006/relationships/hyperlink" Target="https://foster.house.gov/" TargetMode="External"/><Relationship Id="rId47" Type="http://schemas.openxmlformats.org/officeDocument/2006/relationships/hyperlink" Target="https://www.booker.senate.gov/" TargetMode="External"/><Relationship Id="rId7" Type="http://schemas.openxmlformats.org/officeDocument/2006/relationships/hyperlink" Target="https://www.cassidy.senate.gov/" TargetMode="External"/><Relationship Id="rId2" Type="http://schemas.openxmlformats.org/officeDocument/2006/relationships/hyperlink" Target="https://www.murphy.senate.gov/" TargetMode="External"/><Relationship Id="rId16" Type="http://schemas.openxmlformats.org/officeDocument/2006/relationships/hyperlink" Target="https://www.warren.senate.gov/about/about-elizabeth" TargetMode="External"/><Relationship Id="rId29" Type="http://schemas.openxmlformats.org/officeDocument/2006/relationships/hyperlink" Target="https://ruppersberger.house.gov/" TargetMode="External"/><Relationship Id="rId1" Type="http://schemas.openxmlformats.org/officeDocument/2006/relationships/slideLayout" Target="../slideLayouts/slideLayout18.xml"/><Relationship Id="rId6" Type="http://schemas.openxmlformats.org/officeDocument/2006/relationships/hyperlink" Target="https://www.merkley.senate.gov/about/" TargetMode="External"/><Relationship Id="rId11" Type="http://schemas.openxmlformats.org/officeDocument/2006/relationships/hyperlink" Target="https://www.young.senate.gov/" TargetMode="External"/><Relationship Id="rId24" Type="http://schemas.openxmlformats.org/officeDocument/2006/relationships/hyperlink" Target="https://troycarter.house.gov/about" TargetMode="External"/><Relationship Id="rId32" Type="http://schemas.openxmlformats.org/officeDocument/2006/relationships/hyperlink" Target="https://www.lgraham.senate.gov/public/index.cfm/biography" TargetMode="External"/><Relationship Id="rId37" Type="http://schemas.openxmlformats.org/officeDocument/2006/relationships/hyperlink" Target="https://www.ronjohnson.senate.gov/" TargetMode="External"/><Relationship Id="rId40" Type="http://schemas.openxmlformats.org/officeDocument/2006/relationships/hyperlink" Target="https://www.murray.senate.gov/" TargetMode="External"/><Relationship Id="rId45" Type="http://schemas.openxmlformats.org/officeDocument/2006/relationships/hyperlink" Target="https://www.peters.senate.gov/about/meet-gary" TargetMode="External"/><Relationship Id="rId5" Type="http://schemas.openxmlformats.org/officeDocument/2006/relationships/hyperlink" Target="https://www.cardin.senate.gov/" TargetMode="External"/><Relationship Id="rId15" Type="http://schemas.openxmlformats.org/officeDocument/2006/relationships/hyperlink" Target="https://kim.house.gov/" TargetMode="External"/><Relationship Id="rId23" Type="http://schemas.openxmlformats.org/officeDocument/2006/relationships/hyperlink" Target="https://stanton.house.gov/about" TargetMode="External"/><Relationship Id="rId28" Type="http://schemas.openxmlformats.org/officeDocument/2006/relationships/hyperlink" Target="https://mcgovern.house.gov/about/" TargetMode="External"/><Relationship Id="rId36" Type="http://schemas.openxmlformats.org/officeDocument/2006/relationships/hyperlink" Target="https://keating.house.gov/" TargetMode="External"/><Relationship Id="rId10" Type="http://schemas.openxmlformats.org/officeDocument/2006/relationships/hyperlink" Target="https://adamsmith.house.gov/" TargetMode="External"/><Relationship Id="rId19" Type="http://schemas.openxmlformats.org/officeDocument/2006/relationships/hyperlink" Target="https://www.blumenthal.senate.gov/about" TargetMode="External"/><Relationship Id="rId31" Type="http://schemas.openxmlformats.org/officeDocument/2006/relationships/hyperlink" Target="https://www.warner.senate.gov/public/" TargetMode="External"/><Relationship Id="rId44" Type="http://schemas.openxmlformats.org/officeDocument/2006/relationships/hyperlink" Target="https://raskin.house.gov/about" TargetMode="External"/><Relationship Id="rId4" Type="http://schemas.openxmlformats.org/officeDocument/2006/relationships/hyperlink" Target="https://www.shaheen.senate.gov/" TargetMode="External"/><Relationship Id="rId9" Type="http://schemas.openxmlformats.org/officeDocument/2006/relationships/hyperlink" Target="https://watsoncoleman.house.gov/" TargetMode="External"/><Relationship Id="rId14" Type="http://schemas.openxmlformats.org/officeDocument/2006/relationships/hyperlink" Target="https://moulton.house.gov/" TargetMode="External"/><Relationship Id="rId22" Type="http://schemas.openxmlformats.org/officeDocument/2006/relationships/hyperlink" Target="https://www.schatz.senate.gov/" TargetMode="External"/><Relationship Id="rId27" Type="http://schemas.openxmlformats.org/officeDocument/2006/relationships/hyperlink" Target="https://mccollum.house.gov/about" TargetMode="External"/><Relationship Id="rId30" Type="http://schemas.openxmlformats.org/officeDocument/2006/relationships/hyperlink" Target="https://scottpeters.house.gov/about" TargetMode="External"/><Relationship Id="rId35" Type="http://schemas.openxmlformats.org/officeDocument/2006/relationships/hyperlink" Target="https://www.baldwin.senate.gov/" TargetMode="External"/><Relationship Id="rId43" Type="http://schemas.openxmlformats.org/officeDocument/2006/relationships/hyperlink" Target="https://mcclellan.house.gov/about" TargetMode="External"/><Relationship Id="rId48" Type="http://schemas.openxmlformats.org/officeDocument/2006/relationships/hyperlink" Target="https://garamendi.house.gov/" TargetMode="External"/><Relationship Id="rId8" Type="http://schemas.openxmlformats.org/officeDocument/2006/relationships/hyperlink" Target="https://www.tester.senate.gov/" TargetMode="External"/><Relationship Id="rId3" Type="http://schemas.openxmlformats.org/officeDocument/2006/relationships/hyperlink" Target="https://matsui.house.gov/" TargetMode="External"/><Relationship Id="rId12" Type="http://schemas.openxmlformats.org/officeDocument/2006/relationships/hyperlink" Target="https://www.gillibrand.senate.gov/about/" TargetMode="External"/><Relationship Id="rId17" Type="http://schemas.openxmlformats.org/officeDocument/2006/relationships/hyperlink" Target="https://feenstra.house.gov/" TargetMode="External"/><Relationship Id="rId25" Type="http://schemas.openxmlformats.org/officeDocument/2006/relationships/hyperlink" Target="https://www.reed.senate.gov/about/jacks-story" TargetMode="External"/><Relationship Id="rId33" Type="http://schemas.openxmlformats.org/officeDocument/2006/relationships/hyperlink" Target="https://budzinski.house.gov/about" TargetMode="External"/><Relationship Id="rId38" Type="http://schemas.openxmlformats.org/officeDocument/2006/relationships/hyperlink" Target="https://courtney.house.gov/" TargetMode="External"/><Relationship Id="rId46" Type="http://schemas.openxmlformats.org/officeDocument/2006/relationships/hyperlink" Target="https://www.ernst.senate.gov/" TargetMode="External"/><Relationship Id="rId20" Type="http://schemas.openxmlformats.org/officeDocument/2006/relationships/hyperlink" Target="https://www.braun.senate.gov/about/" TargetMode="External"/><Relationship Id="rId41" Type="http://schemas.openxmlformats.org/officeDocument/2006/relationships/hyperlink" Target="https://trone.house.gov/about/" TargetMode="External"/></Relationships>
</file>

<file path=ppt/slides/_rels/slide13.xml.rels><?xml version="1.0" encoding="UTF-8" standalone="yes"?>
<Relationships xmlns="http://schemas.openxmlformats.org/package/2006/relationships"><Relationship Id="rId13" Type="http://schemas.openxmlformats.org/officeDocument/2006/relationships/hyperlink" Target="https://www.vanhollen.senate.gov/" TargetMode="External"/><Relationship Id="rId18" Type="http://schemas.openxmlformats.org/officeDocument/2006/relationships/hyperlink" Target="https://www.wyden.senate.gov/" TargetMode="External"/><Relationship Id="rId26" Type="http://schemas.openxmlformats.org/officeDocument/2006/relationships/hyperlink" Target="https://pocan.house.gov/" TargetMode="External"/><Relationship Id="rId39" Type="http://schemas.openxmlformats.org/officeDocument/2006/relationships/hyperlink" Target="https://www.durbin.senate.gov/" TargetMode="External"/><Relationship Id="rId21" Type="http://schemas.openxmlformats.org/officeDocument/2006/relationships/hyperlink" Target="https://www.hassan.senate.gov/about/committee-assignments" TargetMode="External"/><Relationship Id="rId34" Type="http://schemas.openxmlformats.org/officeDocument/2006/relationships/hyperlink" Target="https://www.kennedy.senate.gov/public/" TargetMode="External"/><Relationship Id="rId42" Type="http://schemas.openxmlformats.org/officeDocument/2006/relationships/hyperlink" Target="https://foster.house.gov/" TargetMode="External"/><Relationship Id="rId47" Type="http://schemas.openxmlformats.org/officeDocument/2006/relationships/hyperlink" Target="https://www.booker.senate.gov/" TargetMode="External"/><Relationship Id="rId7" Type="http://schemas.openxmlformats.org/officeDocument/2006/relationships/hyperlink" Target="https://www.cassidy.senate.gov/" TargetMode="External"/><Relationship Id="rId2" Type="http://schemas.openxmlformats.org/officeDocument/2006/relationships/hyperlink" Target="https://www.murphy.senate.gov/" TargetMode="External"/><Relationship Id="rId16" Type="http://schemas.openxmlformats.org/officeDocument/2006/relationships/hyperlink" Target="https://www.warren.senate.gov/about/about-elizabeth" TargetMode="External"/><Relationship Id="rId29" Type="http://schemas.openxmlformats.org/officeDocument/2006/relationships/hyperlink" Target="https://ruppersberger.house.gov/" TargetMode="External"/><Relationship Id="rId1" Type="http://schemas.openxmlformats.org/officeDocument/2006/relationships/slideLayout" Target="../slideLayouts/slideLayout18.xml"/><Relationship Id="rId6" Type="http://schemas.openxmlformats.org/officeDocument/2006/relationships/hyperlink" Target="https://www.merkley.senate.gov/about/" TargetMode="External"/><Relationship Id="rId11" Type="http://schemas.openxmlformats.org/officeDocument/2006/relationships/hyperlink" Target="https://www.young.senate.gov/" TargetMode="External"/><Relationship Id="rId24" Type="http://schemas.openxmlformats.org/officeDocument/2006/relationships/hyperlink" Target="https://troycarter.house.gov/about" TargetMode="External"/><Relationship Id="rId32" Type="http://schemas.openxmlformats.org/officeDocument/2006/relationships/hyperlink" Target="https://www.lgraham.senate.gov/public/index.cfm/biography" TargetMode="External"/><Relationship Id="rId37" Type="http://schemas.openxmlformats.org/officeDocument/2006/relationships/hyperlink" Target="https://www.ronjohnson.senate.gov/" TargetMode="External"/><Relationship Id="rId40" Type="http://schemas.openxmlformats.org/officeDocument/2006/relationships/hyperlink" Target="https://www.murray.senate.gov/" TargetMode="External"/><Relationship Id="rId45" Type="http://schemas.openxmlformats.org/officeDocument/2006/relationships/hyperlink" Target="https://www.peters.senate.gov/about/meet-gary" TargetMode="External"/><Relationship Id="rId5" Type="http://schemas.openxmlformats.org/officeDocument/2006/relationships/hyperlink" Target="https://www.cardin.senate.gov/" TargetMode="External"/><Relationship Id="rId15" Type="http://schemas.openxmlformats.org/officeDocument/2006/relationships/hyperlink" Target="https://kim.house.gov/" TargetMode="External"/><Relationship Id="rId23" Type="http://schemas.openxmlformats.org/officeDocument/2006/relationships/hyperlink" Target="https://stanton.house.gov/about" TargetMode="External"/><Relationship Id="rId28" Type="http://schemas.openxmlformats.org/officeDocument/2006/relationships/hyperlink" Target="https://mcgovern.house.gov/about/" TargetMode="External"/><Relationship Id="rId36" Type="http://schemas.openxmlformats.org/officeDocument/2006/relationships/hyperlink" Target="https://keating.house.gov/" TargetMode="External"/><Relationship Id="rId10" Type="http://schemas.openxmlformats.org/officeDocument/2006/relationships/hyperlink" Target="https://adamsmith.house.gov/" TargetMode="External"/><Relationship Id="rId19" Type="http://schemas.openxmlformats.org/officeDocument/2006/relationships/hyperlink" Target="https://www.blumenthal.senate.gov/about" TargetMode="External"/><Relationship Id="rId31" Type="http://schemas.openxmlformats.org/officeDocument/2006/relationships/hyperlink" Target="https://www.warner.senate.gov/public/" TargetMode="External"/><Relationship Id="rId44" Type="http://schemas.openxmlformats.org/officeDocument/2006/relationships/hyperlink" Target="https://raskin.house.gov/about" TargetMode="External"/><Relationship Id="rId4" Type="http://schemas.openxmlformats.org/officeDocument/2006/relationships/hyperlink" Target="https://www.shaheen.senate.gov/" TargetMode="External"/><Relationship Id="rId9" Type="http://schemas.openxmlformats.org/officeDocument/2006/relationships/hyperlink" Target="https://watsoncoleman.house.gov/" TargetMode="External"/><Relationship Id="rId14" Type="http://schemas.openxmlformats.org/officeDocument/2006/relationships/hyperlink" Target="https://moulton.house.gov/" TargetMode="External"/><Relationship Id="rId22" Type="http://schemas.openxmlformats.org/officeDocument/2006/relationships/hyperlink" Target="https://www.schatz.senate.gov/" TargetMode="External"/><Relationship Id="rId27" Type="http://schemas.openxmlformats.org/officeDocument/2006/relationships/hyperlink" Target="https://mccollum.house.gov/about" TargetMode="External"/><Relationship Id="rId30" Type="http://schemas.openxmlformats.org/officeDocument/2006/relationships/hyperlink" Target="https://scottpeters.house.gov/about" TargetMode="External"/><Relationship Id="rId35" Type="http://schemas.openxmlformats.org/officeDocument/2006/relationships/hyperlink" Target="https://www.baldwin.senate.gov/" TargetMode="External"/><Relationship Id="rId43" Type="http://schemas.openxmlformats.org/officeDocument/2006/relationships/hyperlink" Target="https://mcclellan.house.gov/about" TargetMode="External"/><Relationship Id="rId48" Type="http://schemas.openxmlformats.org/officeDocument/2006/relationships/hyperlink" Target="https://garamendi.house.gov/" TargetMode="External"/><Relationship Id="rId8" Type="http://schemas.openxmlformats.org/officeDocument/2006/relationships/hyperlink" Target="https://www.tester.senate.gov/" TargetMode="External"/><Relationship Id="rId3" Type="http://schemas.openxmlformats.org/officeDocument/2006/relationships/hyperlink" Target="https://matsui.house.gov/" TargetMode="External"/><Relationship Id="rId12" Type="http://schemas.openxmlformats.org/officeDocument/2006/relationships/hyperlink" Target="https://www.gillibrand.senate.gov/about/" TargetMode="External"/><Relationship Id="rId17" Type="http://schemas.openxmlformats.org/officeDocument/2006/relationships/hyperlink" Target="https://feenstra.house.gov/" TargetMode="External"/><Relationship Id="rId25" Type="http://schemas.openxmlformats.org/officeDocument/2006/relationships/hyperlink" Target="https://www.reed.senate.gov/about/jacks-story" TargetMode="External"/><Relationship Id="rId33" Type="http://schemas.openxmlformats.org/officeDocument/2006/relationships/hyperlink" Target="https://budzinski.house.gov/about" TargetMode="External"/><Relationship Id="rId38" Type="http://schemas.openxmlformats.org/officeDocument/2006/relationships/hyperlink" Target="https://courtney.house.gov/" TargetMode="External"/><Relationship Id="rId46" Type="http://schemas.openxmlformats.org/officeDocument/2006/relationships/hyperlink" Target="https://www.ernst.senate.gov/" TargetMode="External"/><Relationship Id="rId20" Type="http://schemas.openxmlformats.org/officeDocument/2006/relationships/hyperlink" Target="https://www.braun.senate.gov/about/" TargetMode="External"/><Relationship Id="rId41" Type="http://schemas.openxmlformats.org/officeDocument/2006/relationships/hyperlink" Target="https://trone.house.gov/about/"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physicistscoalition.org/" TargetMode="Externa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physicistscoalition.org/" TargetMode="Externa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physicistscoalition.org/" TargetMode="Externa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3965" y="1801719"/>
            <a:ext cx="7772400" cy="1470025"/>
          </a:xfrm>
        </p:spPr>
        <p:txBody>
          <a:bodyPr/>
          <a:lstStyle/>
          <a:p>
            <a:r>
              <a:rPr lang="en-US" sz="4400" b="1" dirty="0">
                <a:solidFill>
                  <a:srgbClr val="FFFF00"/>
                </a:solidFill>
              </a:rPr>
              <a:t>The Physicists Coalition for Nuclear Threat Reduction</a:t>
            </a:r>
            <a:endParaRPr lang="en-US" sz="4400" b="1" dirty="0">
              <a:solidFill>
                <a:srgbClr val="FFFF00"/>
              </a:solidFill>
            </a:endParaRPr>
          </a:p>
        </p:txBody>
      </p:sp>
      <p:sp>
        <p:nvSpPr>
          <p:cNvPr id="3" name="Subtitle 2"/>
          <p:cNvSpPr>
            <a:spLocks noGrp="1"/>
          </p:cNvSpPr>
          <p:nvPr>
            <p:ph type="subTitle" idx="1"/>
          </p:nvPr>
        </p:nvSpPr>
        <p:spPr/>
        <p:txBody>
          <a:bodyPr/>
          <a:lstStyle/>
          <a:p>
            <a:r>
              <a:rPr lang="en-US" sz="4000" dirty="0" smtClean="0"/>
              <a:t>DC Days</a:t>
            </a:r>
          </a:p>
          <a:p>
            <a:r>
              <a:rPr lang="en-US" sz="4000" dirty="0" smtClean="0"/>
              <a:t>April 14-16, 2024</a:t>
            </a:r>
            <a:endParaRPr lang="en-US" sz="4000" dirty="0"/>
          </a:p>
        </p:txBody>
      </p:sp>
    </p:spTree>
    <p:extLst>
      <p:ext uri="{BB962C8B-B14F-4D97-AF65-F5344CB8AC3E}">
        <p14:creationId xmlns:p14="http://schemas.microsoft.com/office/powerpoint/2010/main" val="12328822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3334672"/>
          </a:xfrm>
          <a:prstGeom prst="rect">
            <a:avLst/>
          </a:prstGeom>
        </p:spPr>
      </p:pic>
      <p:pic>
        <p:nvPicPr>
          <p:cNvPr id="3" name="Picture 2"/>
          <p:cNvPicPr>
            <a:picLocks noChangeAspect="1"/>
          </p:cNvPicPr>
          <p:nvPr/>
        </p:nvPicPr>
        <p:blipFill>
          <a:blip r:embed="rId3"/>
          <a:stretch>
            <a:fillRect/>
          </a:stretch>
        </p:blipFill>
        <p:spPr>
          <a:xfrm>
            <a:off x="615575" y="3403760"/>
            <a:ext cx="8319247" cy="3454240"/>
          </a:xfrm>
          <a:prstGeom prst="rect">
            <a:avLst/>
          </a:prstGeom>
        </p:spPr>
      </p:pic>
    </p:spTree>
    <p:extLst>
      <p:ext uri="{BB962C8B-B14F-4D97-AF65-F5344CB8AC3E}">
        <p14:creationId xmlns:p14="http://schemas.microsoft.com/office/powerpoint/2010/main" val="9911708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3037787"/>
          </a:xfrm>
          <a:prstGeom prst="rect">
            <a:avLst/>
          </a:prstGeom>
        </p:spPr>
      </p:pic>
      <p:pic>
        <p:nvPicPr>
          <p:cNvPr id="3" name="Picture 2"/>
          <p:cNvPicPr>
            <a:picLocks noChangeAspect="1"/>
          </p:cNvPicPr>
          <p:nvPr/>
        </p:nvPicPr>
        <p:blipFill>
          <a:blip r:embed="rId3"/>
          <a:stretch>
            <a:fillRect/>
          </a:stretch>
        </p:blipFill>
        <p:spPr>
          <a:xfrm>
            <a:off x="0" y="3170038"/>
            <a:ext cx="9144000" cy="3577878"/>
          </a:xfrm>
          <a:prstGeom prst="rect">
            <a:avLst/>
          </a:prstGeom>
        </p:spPr>
      </p:pic>
    </p:spTree>
    <p:extLst>
      <p:ext uri="{BB962C8B-B14F-4D97-AF65-F5344CB8AC3E}">
        <p14:creationId xmlns:p14="http://schemas.microsoft.com/office/powerpoint/2010/main" val="11467660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40752210"/>
              </p:ext>
            </p:extLst>
          </p:nvPr>
        </p:nvGraphicFramePr>
        <p:xfrm>
          <a:off x="4789925" y="543859"/>
          <a:ext cx="4270404" cy="5414116"/>
        </p:xfrm>
        <a:graphic>
          <a:graphicData uri="http://schemas.openxmlformats.org/drawingml/2006/table">
            <a:tbl>
              <a:tblPr/>
              <a:tblGrid>
                <a:gridCol w="1819980"/>
                <a:gridCol w="570975"/>
                <a:gridCol w="904038"/>
                <a:gridCol w="975411"/>
              </a:tblGrid>
              <a:tr h="162056">
                <a:tc>
                  <a:txBody>
                    <a:bodyPr/>
                    <a:lstStyle/>
                    <a:p>
                      <a:pPr algn="ctr" rtl="0" fontAlgn="ctr"/>
                      <a:r>
                        <a:rPr lang="en-US" sz="1200" b="1" dirty="0" smtClean="0">
                          <a:effectLst/>
                        </a:rPr>
                        <a:t>4/16 Tuesday </a:t>
                      </a:r>
                      <a:r>
                        <a:rPr lang="en-US" sz="1200" b="1" dirty="0">
                          <a:effectLst/>
                        </a:rPr>
                        <a:t>Meetings</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b="1" dirty="0">
                          <a:effectLst/>
                        </a:rPr>
                        <a:t>State</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b="1" dirty="0" smtClean="0">
                          <a:effectLst/>
                        </a:rPr>
                        <a:t>District </a:t>
                      </a:r>
                      <a:endParaRPr lang="en-US" sz="1200" b="1" dirty="0">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b="1" dirty="0" smtClean="0">
                          <a:effectLst/>
                        </a:rPr>
                        <a:t>Party</a:t>
                      </a:r>
                      <a:endParaRPr lang="en-US" sz="1200" b="1" dirty="0">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1588">
                <a:tc>
                  <a:txBody>
                    <a:bodyPr/>
                    <a:lstStyle/>
                    <a:p>
                      <a:pPr algn="ctr" rtl="0" fontAlgn="ctr"/>
                      <a:r>
                        <a:rPr lang="en-US" sz="1200" u="sng" dirty="0">
                          <a:solidFill>
                            <a:srgbClr val="1155CC"/>
                          </a:solidFill>
                          <a:effectLst/>
                          <a:hlinkClick r:id="rId2"/>
                        </a:rPr>
                        <a:t>Sen. Chris Murphy</a:t>
                      </a:r>
                      <a:endParaRPr lang="en-US" sz="1200" u="sng" dirty="0">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CT</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1588">
                <a:tc>
                  <a:txBody>
                    <a:bodyPr/>
                    <a:lstStyle/>
                    <a:p>
                      <a:pPr algn="ctr" rtl="0" fontAlgn="ctr"/>
                      <a:r>
                        <a:rPr lang="en-US" sz="1200" u="sng">
                          <a:solidFill>
                            <a:srgbClr val="1155CC"/>
                          </a:solidFill>
                          <a:effectLst/>
                          <a:hlinkClick r:id="rId3"/>
                        </a:rPr>
                        <a:t>Rep. Doris Matsui</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CA</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7</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57383">
                <a:tc>
                  <a:txBody>
                    <a:bodyPr/>
                    <a:lstStyle/>
                    <a:p>
                      <a:pPr algn="ctr" rtl="0" fontAlgn="ctr"/>
                      <a:r>
                        <a:rPr lang="en-US" sz="1200" u="sng">
                          <a:solidFill>
                            <a:srgbClr val="1155CC"/>
                          </a:solidFill>
                          <a:effectLst/>
                          <a:hlinkClick r:id="rId4"/>
                        </a:rPr>
                        <a:t>Sen. Jeanne Shaheen</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NH</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1588">
                <a:tc>
                  <a:txBody>
                    <a:bodyPr/>
                    <a:lstStyle/>
                    <a:p>
                      <a:pPr algn="ctr" rtl="0" fontAlgn="ctr"/>
                      <a:r>
                        <a:rPr lang="en-US" sz="1200" u="sng">
                          <a:solidFill>
                            <a:srgbClr val="1155CC"/>
                          </a:solidFill>
                          <a:effectLst/>
                          <a:hlinkClick r:id="rId5"/>
                        </a:rPr>
                        <a:t>Sen. Ben Cardin</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MD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57383">
                <a:tc>
                  <a:txBody>
                    <a:bodyPr/>
                    <a:lstStyle/>
                    <a:p>
                      <a:pPr algn="ctr" rtl="0" fontAlgn="ctr"/>
                      <a:r>
                        <a:rPr lang="en-US" sz="1200">
                          <a:solidFill>
                            <a:srgbClr val="FF0000"/>
                          </a:solidFill>
                          <a:effectLst/>
                        </a:rPr>
                        <a:t>NEW: Sen. Ed Markey</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MA</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1588">
                <a:tc>
                  <a:txBody>
                    <a:bodyPr/>
                    <a:lstStyle/>
                    <a:p>
                      <a:pPr algn="ctr" rtl="0" fontAlgn="ctr"/>
                      <a:r>
                        <a:rPr lang="en-US" sz="1200" u="sng">
                          <a:solidFill>
                            <a:srgbClr val="1155CC"/>
                          </a:solidFill>
                          <a:effectLst/>
                          <a:hlinkClick r:id="rId6"/>
                        </a:rPr>
                        <a:t>Sen. Jeff Merkley</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OR</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1588">
                <a:tc>
                  <a:txBody>
                    <a:bodyPr/>
                    <a:lstStyle/>
                    <a:p>
                      <a:pPr algn="ctr" rtl="0" fontAlgn="ctr"/>
                      <a:r>
                        <a:rPr lang="en-US" sz="1200" u="sng">
                          <a:solidFill>
                            <a:srgbClr val="1155CC"/>
                          </a:solidFill>
                          <a:effectLst/>
                          <a:hlinkClick r:id="rId7"/>
                        </a:rPr>
                        <a:t>Sen. Bill Cassidy</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LA</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R</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1588">
                <a:tc>
                  <a:txBody>
                    <a:bodyPr/>
                    <a:lstStyle/>
                    <a:p>
                      <a:pPr algn="ctr" rtl="0" fontAlgn="ctr"/>
                      <a:r>
                        <a:rPr lang="en-US" sz="1200" u="sng">
                          <a:solidFill>
                            <a:srgbClr val="1155CC"/>
                          </a:solidFill>
                          <a:effectLst/>
                          <a:hlinkClick r:id="rId8"/>
                        </a:rPr>
                        <a:t>Sen. Jon Tester</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MT</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343177">
                <a:tc>
                  <a:txBody>
                    <a:bodyPr/>
                    <a:lstStyle/>
                    <a:p>
                      <a:pPr algn="ctr" rtl="0" fontAlgn="ctr"/>
                      <a:r>
                        <a:rPr lang="en-US" sz="1200" u="sng">
                          <a:solidFill>
                            <a:srgbClr val="1155CC"/>
                          </a:solidFill>
                          <a:effectLst/>
                          <a:hlinkClick r:id="rId9"/>
                        </a:rPr>
                        <a:t>Rep. Bonnie Watson-Coleman</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NJ</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12</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1588">
                <a:tc>
                  <a:txBody>
                    <a:bodyPr/>
                    <a:lstStyle/>
                    <a:p>
                      <a:pPr algn="ctr" rtl="0" fontAlgn="ctr"/>
                      <a:r>
                        <a:rPr lang="en-US" sz="1200" u="sng">
                          <a:solidFill>
                            <a:srgbClr val="1155CC"/>
                          </a:solidFill>
                          <a:effectLst/>
                          <a:hlinkClick r:id="rId10"/>
                        </a:rPr>
                        <a:t>Rep. Adam Smith</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dirty="0">
                          <a:effectLst/>
                        </a:rPr>
                        <a:t>WA</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9</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1588">
                <a:tc>
                  <a:txBody>
                    <a:bodyPr/>
                    <a:lstStyle/>
                    <a:p>
                      <a:pPr algn="ctr" rtl="0" fontAlgn="ctr"/>
                      <a:r>
                        <a:rPr lang="en-US" sz="1200" u="sng">
                          <a:solidFill>
                            <a:srgbClr val="1155CC"/>
                          </a:solidFill>
                          <a:effectLst/>
                          <a:hlinkClick r:id="rId11"/>
                        </a:rPr>
                        <a:t>Sen. Todd Young</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IN</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R</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57383">
                <a:tc>
                  <a:txBody>
                    <a:bodyPr/>
                    <a:lstStyle/>
                    <a:p>
                      <a:pPr algn="ctr" rtl="0" fontAlgn="ctr"/>
                      <a:r>
                        <a:rPr lang="en-US" sz="1200" u="sng">
                          <a:solidFill>
                            <a:srgbClr val="1155CC"/>
                          </a:solidFill>
                          <a:effectLst/>
                          <a:hlinkClick r:id="rId12"/>
                        </a:rPr>
                        <a:t>Sen. Kirsten Gillibrand</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NY</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1588">
                <a:tc>
                  <a:txBody>
                    <a:bodyPr/>
                    <a:lstStyle/>
                    <a:p>
                      <a:pPr algn="ctr" rtl="0" fontAlgn="ctr"/>
                      <a:r>
                        <a:rPr lang="en-US" sz="1200" u="sng">
                          <a:solidFill>
                            <a:srgbClr val="1155CC"/>
                          </a:solidFill>
                          <a:effectLst/>
                          <a:hlinkClick r:id="rId13"/>
                        </a:rPr>
                        <a:t>Sen. Chris Van Hollen</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MD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1588">
                <a:tc>
                  <a:txBody>
                    <a:bodyPr/>
                    <a:lstStyle/>
                    <a:p>
                      <a:pPr algn="ctr" rtl="0" fontAlgn="ctr"/>
                      <a:r>
                        <a:rPr lang="en-US" sz="1200" u="sng">
                          <a:solidFill>
                            <a:srgbClr val="1155CC"/>
                          </a:solidFill>
                          <a:effectLst/>
                          <a:hlinkClick r:id="rId14"/>
                        </a:rPr>
                        <a:t>Rep. Seth Moulton </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MA</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6</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428972">
                <a:tc>
                  <a:txBody>
                    <a:bodyPr/>
                    <a:lstStyle/>
                    <a:p>
                      <a:pPr algn="ctr" rtl="0" fontAlgn="ctr"/>
                      <a:r>
                        <a:rPr lang="en-US" sz="1200" u="sng">
                          <a:solidFill>
                            <a:srgbClr val="1155CC"/>
                          </a:solidFill>
                          <a:effectLst/>
                          <a:hlinkClick r:id="rId15"/>
                        </a:rPr>
                        <a:t>Rep. Andy Kim</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NJ</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Running for Senate</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57383">
                <a:tc>
                  <a:txBody>
                    <a:bodyPr/>
                    <a:lstStyle/>
                    <a:p>
                      <a:pPr algn="ctr" rtl="0" fontAlgn="ctr"/>
                      <a:r>
                        <a:rPr lang="en-US" sz="1200" u="sng">
                          <a:solidFill>
                            <a:srgbClr val="1155CC"/>
                          </a:solidFill>
                          <a:effectLst/>
                          <a:hlinkClick r:id="rId16"/>
                        </a:rPr>
                        <a:t>Sen. Elizabeth Warren</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MA</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57383">
                <a:tc>
                  <a:txBody>
                    <a:bodyPr/>
                    <a:lstStyle/>
                    <a:p>
                      <a:pPr algn="ctr" rtl="0" fontAlgn="ctr"/>
                      <a:r>
                        <a:rPr lang="en-US" sz="1200" u="sng">
                          <a:solidFill>
                            <a:srgbClr val="1155CC"/>
                          </a:solidFill>
                          <a:effectLst/>
                          <a:hlinkClick r:id="rId17"/>
                        </a:rPr>
                        <a:t>Rep. Randy Feenstra</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IA</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4</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R</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1588">
                <a:tc>
                  <a:txBody>
                    <a:bodyPr/>
                    <a:lstStyle/>
                    <a:p>
                      <a:pPr algn="ctr" rtl="0" fontAlgn="ctr"/>
                      <a:r>
                        <a:rPr lang="en-US" sz="1200" u="sng">
                          <a:solidFill>
                            <a:srgbClr val="1155CC"/>
                          </a:solidFill>
                          <a:effectLst/>
                          <a:hlinkClick r:id="rId18"/>
                        </a:rPr>
                        <a:t>Sen. Ron Wyden</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OR</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57383">
                <a:tc>
                  <a:txBody>
                    <a:bodyPr/>
                    <a:lstStyle/>
                    <a:p>
                      <a:pPr algn="ctr" rtl="0" fontAlgn="ctr"/>
                      <a:r>
                        <a:rPr lang="en-US" sz="1200" u="sng">
                          <a:solidFill>
                            <a:srgbClr val="1155CC"/>
                          </a:solidFill>
                          <a:effectLst/>
                          <a:hlinkClick r:id="rId19"/>
                        </a:rPr>
                        <a:t>Sen. Blumenthal</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CT</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57383">
                <a:tc>
                  <a:txBody>
                    <a:bodyPr/>
                    <a:lstStyle/>
                    <a:p>
                      <a:pPr algn="ctr" rtl="0" fontAlgn="ctr"/>
                      <a:r>
                        <a:rPr lang="en-US" sz="1200">
                          <a:solidFill>
                            <a:srgbClr val="FF0000"/>
                          </a:solidFill>
                          <a:effectLst/>
                        </a:rPr>
                        <a:t>NEW: Sen. Mark Kelly</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AZ</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1588">
                <a:tc>
                  <a:txBody>
                    <a:bodyPr/>
                    <a:lstStyle/>
                    <a:p>
                      <a:pPr algn="ctr" rtl="0" fontAlgn="ctr"/>
                      <a:r>
                        <a:rPr lang="en-US" sz="1200" u="sng">
                          <a:solidFill>
                            <a:srgbClr val="1155CC"/>
                          </a:solidFill>
                          <a:effectLst/>
                          <a:hlinkClick r:id="rId20"/>
                        </a:rPr>
                        <a:t>Sen. Mike Braun</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IN</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R</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57383">
                <a:tc>
                  <a:txBody>
                    <a:bodyPr/>
                    <a:lstStyle/>
                    <a:p>
                      <a:pPr algn="ctr" rtl="0" fontAlgn="ctr"/>
                      <a:r>
                        <a:rPr lang="en-US" sz="1200" u="sng">
                          <a:solidFill>
                            <a:srgbClr val="1155CC"/>
                          </a:solidFill>
                          <a:effectLst/>
                          <a:hlinkClick r:id="rId21"/>
                        </a:rPr>
                        <a:t>Sen. Maggie Hassan</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NH</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85795">
                <a:tc>
                  <a:txBody>
                    <a:bodyPr/>
                    <a:lstStyle/>
                    <a:p>
                      <a:pPr algn="ctr" rtl="0" fontAlgn="ctr"/>
                      <a:r>
                        <a:rPr lang="en-US" sz="1200" i="0" dirty="0">
                          <a:effectLst/>
                          <a:latin typeface="+mj-lt"/>
                        </a:rPr>
                        <a:t>Sen. </a:t>
                      </a:r>
                      <a:r>
                        <a:rPr lang="en-US" sz="1200" i="0" u="sng" dirty="0">
                          <a:solidFill>
                            <a:srgbClr val="1155CC"/>
                          </a:solidFill>
                          <a:effectLst/>
                          <a:latin typeface="+mj-lt"/>
                          <a:hlinkClick r:id="rId22"/>
                        </a:rPr>
                        <a:t>Schatz</a:t>
                      </a:r>
                      <a:endParaRPr lang="en-US" sz="1200" dirty="0">
                        <a:effectLst/>
                        <a:latin typeface="+mj-l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200">
                          <a:effectLst/>
                        </a:rPr>
                        <a:t>HI</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200" dirty="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239663777"/>
              </p:ext>
            </p:extLst>
          </p:nvPr>
        </p:nvGraphicFramePr>
        <p:xfrm>
          <a:off x="179293" y="170260"/>
          <a:ext cx="4410635" cy="6504860"/>
        </p:xfrm>
        <a:graphic>
          <a:graphicData uri="http://schemas.openxmlformats.org/drawingml/2006/table">
            <a:tbl>
              <a:tblPr/>
              <a:tblGrid>
                <a:gridCol w="1879741"/>
                <a:gridCol w="589726"/>
                <a:gridCol w="1104464"/>
                <a:gridCol w="836704"/>
              </a:tblGrid>
              <a:tr h="219020">
                <a:tc>
                  <a:txBody>
                    <a:bodyPr/>
                    <a:lstStyle/>
                    <a:p>
                      <a:pPr rtl="0" fontAlgn="ctr"/>
                      <a:r>
                        <a:rPr lang="en-US" sz="1200" b="1" dirty="0" smtClean="0">
                          <a:effectLst/>
                        </a:rPr>
                        <a:t>4/15 Monday </a:t>
                      </a:r>
                      <a:r>
                        <a:rPr lang="en-US" sz="1200" b="1" dirty="0">
                          <a:effectLst/>
                        </a:rPr>
                        <a:t>Meetings</a:t>
                      </a:r>
                    </a:p>
                  </a:txBody>
                  <a:tcPr marL="0" marR="0" marT="0" marB="0" anchor="ctr">
                    <a:lnL w="7620" cap="flat" cmpd="sng" algn="ctr">
                      <a:solidFill>
                        <a:srgbClr val="90725C"/>
                      </a:solidFill>
                      <a:prstDash val="solid"/>
                      <a:round/>
                      <a:headEnd type="none" w="med" len="med"/>
                      <a:tailEnd type="none" w="med" len="med"/>
                    </a:lnL>
                    <a:lnR w="7620" cap="flat" cmpd="sng" algn="ctr">
                      <a:solidFill>
                        <a:srgbClr val="F0875C"/>
                      </a:solidFill>
                      <a:prstDash val="solid"/>
                      <a:round/>
                      <a:headEnd type="none" w="med" len="med"/>
                      <a:tailEnd type="none" w="med" len="med"/>
                    </a:lnR>
                    <a:lnT w="7620" cap="flat" cmpd="sng" algn="ctr">
                      <a:solidFill>
                        <a:srgbClr val="90725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rtl="0" fontAlgn="ctr"/>
                      <a:endParaRPr lang="en-US" sz="1200">
                        <a:effectLst/>
                      </a:endParaRPr>
                    </a:p>
                  </a:txBody>
                  <a:tcPr marL="5131" marR="5131" marT="0" marB="0" anchor="ctr">
                    <a:lnL w="7620" cap="flat" cmpd="sng" algn="ctr">
                      <a:solidFill>
                        <a:srgbClr val="F0875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F0875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b="1" dirty="0" smtClean="0">
                          <a:effectLst/>
                        </a:rPr>
                        <a:t>District</a:t>
                      </a:r>
                      <a:endParaRPr lang="en-US" sz="1200" dirty="0">
                        <a:effectLs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b="1" dirty="0" smtClean="0">
                          <a:effectLst/>
                        </a:rPr>
                        <a:t>Party</a:t>
                      </a:r>
                      <a:endParaRPr lang="en-US" sz="1200" b="1" dirty="0">
                        <a:effectLs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dirty="0">
                          <a:solidFill>
                            <a:srgbClr val="1155CC"/>
                          </a:solidFill>
                          <a:effectLst/>
                          <a:hlinkClick r:id="rId23"/>
                        </a:rPr>
                        <a:t>Greg Stanton</a:t>
                      </a:r>
                      <a:endParaRPr lang="en-US" sz="1200" u="sng" dirty="0">
                        <a:solidFill>
                          <a:srgbClr val="1155CC"/>
                        </a:solidFill>
                        <a:effectLs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AZ</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4</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dirty="0">
                          <a:solidFill>
                            <a:srgbClr val="1155CC"/>
                          </a:solidFill>
                          <a:effectLst/>
                          <a:hlinkClick r:id="rId24"/>
                        </a:rPr>
                        <a:t>Rep. Troy Carter</a:t>
                      </a:r>
                      <a:endParaRPr lang="en-US" sz="1200" u="sng" dirty="0">
                        <a:solidFill>
                          <a:srgbClr val="1155CC"/>
                        </a:solidFill>
                        <a:effectLs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LA</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2</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sz="1200" b="0">
                          <a:effectLst/>
                          <a:latin typeface="Arial" panose="020B0604020202020204" pitchFamily="34" charset="0"/>
                        </a:rPr>
                        <a:t>D</a:t>
                      </a:r>
                    </a:p>
                  </a:txBody>
                  <a:tcPr marL="5131" marR="5131"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a:solidFill>
                            <a:srgbClr val="1155CC"/>
                          </a:solidFill>
                          <a:effectLst/>
                          <a:hlinkClick r:id="rId25"/>
                        </a:rPr>
                        <a:t>Sen. Jack Reed</a:t>
                      </a:r>
                      <a:endParaRPr lang="en-US" sz="1200" u="sng">
                        <a:solidFill>
                          <a:srgbClr val="1155CC"/>
                        </a:solidFill>
                        <a:effectLs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RI</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sz="1200" b="0">
                          <a:effectLst/>
                          <a:latin typeface="Arial" panose="020B0604020202020204" pitchFamily="34" charset="0"/>
                        </a:rPr>
                        <a:t>D</a:t>
                      </a:r>
                    </a:p>
                  </a:txBody>
                  <a:tcPr marL="5131" marR="5131"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a:solidFill>
                            <a:srgbClr val="1155CC"/>
                          </a:solidFill>
                          <a:effectLst/>
                          <a:hlinkClick r:id="rId26"/>
                        </a:rPr>
                        <a:t>Rep. Pocan</a:t>
                      </a:r>
                      <a:endParaRPr lang="en-US" sz="1200" u="sng">
                        <a:solidFill>
                          <a:srgbClr val="1155CC"/>
                        </a:solidFill>
                        <a:effectLs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WI</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2</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sz="1200" b="0">
                          <a:effectLst/>
                          <a:latin typeface="Arial" panose="020B0604020202020204" pitchFamily="34" charset="0"/>
                        </a:rPr>
                        <a:t>D</a:t>
                      </a:r>
                    </a:p>
                  </a:txBody>
                  <a:tcPr marL="5131" marR="5131"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62824">
                <a:tc>
                  <a:txBody>
                    <a:bodyPr/>
                    <a:lstStyle/>
                    <a:p>
                      <a:pPr algn="ctr" rtl="0" fontAlgn="ctr"/>
                      <a:r>
                        <a:rPr lang="en-US" sz="1200" u="sng">
                          <a:solidFill>
                            <a:srgbClr val="1155CC"/>
                          </a:solidFill>
                          <a:effectLst/>
                          <a:hlinkClick r:id="rId27"/>
                        </a:rPr>
                        <a:t>Rep. Betty McCollum</a:t>
                      </a:r>
                      <a:endParaRPr lang="en-US" sz="1200" u="sng">
                        <a:solidFill>
                          <a:srgbClr val="1155CC"/>
                        </a:solidFill>
                        <a:effectLs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MN</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4</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sz="1200" b="0">
                          <a:effectLst/>
                          <a:latin typeface="Arial" panose="020B0604020202020204" pitchFamily="34" charset="0"/>
                        </a:rPr>
                        <a:t>D</a:t>
                      </a:r>
                    </a:p>
                  </a:txBody>
                  <a:tcPr marL="5131" marR="5131"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a:solidFill>
                            <a:srgbClr val="1155CC"/>
                          </a:solidFill>
                          <a:effectLst/>
                          <a:hlinkClick r:id="rId28"/>
                        </a:rPr>
                        <a:t>Rep. Jim McGovern</a:t>
                      </a:r>
                      <a:endParaRPr lang="en-US" sz="1200" u="sng">
                        <a:solidFill>
                          <a:srgbClr val="1155CC"/>
                        </a:solidFill>
                        <a:effectLs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MA</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2</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350432">
                <a:tc>
                  <a:txBody>
                    <a:bodyPr/>
                    <a:lstStyle/>
                    <a:p>
                      <a:pPr algn="ctr" rtl="0" fontAlgn="ctr"/>
                      <a:r>
                        <a:rPr lang="en-US" sz="1200" u="sng">
                          <a:solidFill>
                            <a:srgbClr val="1155CC"/>
                          </a:solidFill>
                          <a:effectLst/>
                          <a:hlinkClick r:id="rId29"/>
                        </a:rPr>
                        <a:t>Rep. Dutch Ruppersberger</a:t>
                      </a:r>
                      <a:endParaRPr lang="en-US" sz="1200" u="sng">
                        <a:solidFill>
                          <a:srgbClr val="1155CC"/>
                        </a:solidFill>
                        <a:effectLs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MD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2</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62824">
                <a:tc>
                  <a:txBody>
                    <a:bodyPr/>
                    <a:lstStyle/>
                    <a:p>
                      <a:pPr algn="ctr" rtl="0" fontAlgn="ctr"/>
                      <a:r>
                        <a:rPr lang="en-US" sz="1200" u="sng">
                          <a:solidFill>
                            <a:srgbClr val="1155CC"/>
                          </a:solidFill>
                          <a:effectLst/>
                          <a:hlinkClick r:id="rId30"/>
                        </a:rPr>
                        <a:t>Rep. Scott Peters</a:t>
                      </a:r>
                      <a:endParaRPr lang="en-US" sz="1200" u="sng">
                        <a:solidFill>
                          <a:srgbClr val="1155CC"/>
                        </a:solidFill>
                        <a:effectLs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CA</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50</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sz="1200" b="0">
                          <a:effectLst/>
                          <a:latin typeface="Arial" panose="020B0604020202020204" pitchFamily="34" charset="0"/>
                        </a:rPr>
                        <a:t>D</a:t>
                      </a:r>
                    </a:p>
                  </a:txBody>
                  <a:tcPr marL="5131" marR="5131"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a:solidFill>
                            <a:srgbClr val="1155CC"/>
                          </a:solidFill>
                          <a:effectLst/>
                          <a:hlinkClick r:id="rId31"/>
                        </a:rPr>
                        <a:t>Sen. Mark Warner</a:t>
                      </a:r>
                      <a:endParaRPr lang="en-US" sz="1200" u="sng">
                        <a:solidFill>
                          <a:srgbClr val="1155CC"/>
                        </a:solidFill>
                        <a:effectLs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VA</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sz="1200" b="0">
                          <a:effectLst/>
                          <a:latin typeface="Arial" panose="020B0604020202020204" pitchFamily="34" charset="0"/>
                        </a:rPr>
                        <a:t>D</a:t>
                      </a:r>
                    </a:p>
                  </a:txBody>
                  <a:tcPr marL="5131" marR="5131"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62824">
                <a:tc>
                  <a:txBody>
                    <a:bodyPr/>
                    <a:lstStyle/>
                    <a:p>
                      <a:pPr algn="ctr" rtl="0" fontAlgn="ctr"/>
                      <a:r>
                        <a:rPr lang="en-US" sz="1200" u="sng">
                          <a:solidFill>
                            <a:srgbClr val="1155CC"/>
                          </a:solidFill>
                          <a:effectLst/>
                          <a:hlinkClick r:id="rId32"/>
                        </a:rPr>
                        <a:t>Sen. Lindsey Graham</a:t>
                      </a:r>
                      <a:endParaRPr lang="en-US" sz="1200" u="sng">
                        <a:solidFill>
                          <a:srgbClr val="1155CC"/>
                        </a:solidFill>
                        <a:effectLs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SC</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sz="1200" b="0">
                          <a:effectLst/>
                          <a:latin typeface="Arial" panose="020B0604020202020204" pitchFamily="34" charset="0"/>
                        </a:rPr>
                        <a:t>R</a:t>
                      </a:r>
                    </a:p>
                  </a:txBody>
                  <a:tcPr marL="5131" marR="5131"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a:solidFill>
                            <a:srgbClr val="1155CC"/>
                          </a:solidFill>
                          <a:effectLst/>
                          <a:hlinkClick r:id="rId33"/>
                        </a:rPr>
                        <a:t>Rep. Nikki Budzinski</a:t>
                      </a:r>
                      <a:endParaRPr lang="en-US" sz="1200" u="sng">
                        <a:solidFill>
                          <a:srgbClr val="1155CC"/>
                        </a:solidFill>
                        <a:effectLs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IL</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13</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sz="1200" b="0">
                          <a:effectLst/>
                          <a:latin typeface="Arial" panose="020B0604020202020204" pitchFamily="34" charset="0"/>
                        </a:rPr>
                        <a:t>D</a:t>
                      </a:r>
                    </a:p>
                  </a:txBody>
                  <a:tcPr marL="5131" marR="5131"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a:solidFill>
                            <a:srgbClr val="1155CC"/>
                          </a:solidFill>
                          <a:effectLst/>
                          <a:hlinkClick r:id="rId34"/>
                        </a:rPr>
                        <a:t>Sen. Jon Kennedy</a:t>
                      </a:r>
                      <a:endParaRPr lang="en-US" sz="1200" u="sng">
                        <a:solidFill>
                          <a:srgbClr val="1155CC"/>
                        </a:solidFill>
                        <a:effectLs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LA</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sz="1200" b="0">
                          <a:effectLst/>
                          <a:latin typeface="Arial" panose="020B0604020202020204" pitchFamily="34" charset="0"/>
                        </a:rPr>
                        <a:t>R</a:t>
                      </a:r>
                    </a:p>
                  </a:txBody>
                  <a:tcPr marL="5131" marR="5131"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62824">
                <a:tc>
                  <a:txBody>
                    <a:bodyPr/>
                    <a:lstStyle/>
                    <a:p>
                      <a:pPr algn="ctr" rtl="0" fontAlgn="ctr"/>
                      <a:r>
                        <a:rPr lang="en-US" sz="1200" u="sng">
                          <a:solidFill>
                            <a:srgbClr val="1155CC"/>
                          </a:solidFill>
                          <a:effectLst/>
                          <a:hlinkClick r:id="rId35"/>
                        </a:rPr>
                        <a:t>Sen. Tammy Baldwin</a:t>
                      </a:r>
                      <a:endParaRPr lang="en-US" sz="1200" u="sng">
                        <a:solidFill>
                          <a:srgbClr val="1155CC"/>
                        </a:solidFill>
                        <a:effectLs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WI</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sz="1200" b="0">
                          <a:effectLst/>
                          <a:latin typeface="Arial" panose="020B0604020202020204" pitchFamily="34" charset="0"/>
                        </a:rPr>
                        <a:t>D</a:t>
                      </a:r>
                    </a:p>
                  </a:txBody>
                  <a:tcPr marL="5131" marR="5131"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a:solidFill>
                            <a:srgbClr val="1155CC"/>
                          </a:solidFill>
                          <a:effectLst/>
                          <a:hlinkClick r:id="rId36"/>
                        </a:rPr>
                        <a:t>Rep. Bill Keating</a:t>
                      </a:r>
                      <a:endParaRPr lang="en-US" sz="1200" u="sng">
                        <a:solidFill>
                          <a:srgbClr val="1155CC"/>
                        </a:solidFill>
                        <a:effectLs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MA</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9</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sz="1200" b="0">
                          <a:effectLst/>
                          <a:latin typeface="Arial" panose="020B0604020202020204" pitchFamily="34" charset="0"/>
                        </a:rPr>
                        <a:t>D</a:t>
                      </a:r>
                    </a:p>
                  </a:txBody>
                  <a:tcPr marL="5131" marR="5131"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a:solidFill>
                            <a:srgbClr val="1155CC"/>
                          </a:solidFill>
                          <a:effectLst/>
                          <a:hlinkClick r:id="rId37"/>
                        </a:rPr>
                        <a:t>Sen. Ron Johnson</a:t>
                      </a:r>
                      <a:endParaRPr lang="en-US" sz="1200" u="sng">
                        <a:solidFill>
                          <a:srgbClr val="1155CC"/>
                        </a:solidFill>
                        <a:effectLs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WI</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R</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a:solidFill>
                            <a:srgbClr val="1155CC"/>
                          </a:solidFill>
                          <a:effectLst/>
                          <a:hlinkClick r:id="rId38"/>
                        </a:rPr>
                        <a:t>Rep. Joe Courtney</a:t>
                      </a:r>
                      <a:endParaRPr lang="en-US" sz="1200" u="sng">
                        <a:solidFill>
                          <a:srgbClr val="1155CC"/>
                        </a:solidFill>
                        <a:effectLs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CT</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2</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a:solidFill>
                            <a:srgbClr val="1155CC"/>
                          </a:solidFill>
                          <a:effectLst/>
                          <a:hlinkClick r:id="rId39"/>
                        </a:rPr>
                        <a:t>Sen. Dick Durbin</a:t>
                      </a:r>
                      <a:endParaRPr lang="en-US" sz="1200" u="sng">
                        <a:solidFill>
                          <a:srgbClr val="1155CC"/>
                        </a:solidFill>
                        <a:effectLs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IL</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a:effectLst/>
                        </a:rPr>
                        <a:t>Senator Sinema</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AZ</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62824">
                <a:tc>
                  <a:txBody>
                    <a:bodyPr/>
                    <a:lstStyle/>
                    <a:p>
                      <a:pPr algn="ctr" rtl="0" fontAlgn="ctr"/>
                      <a:r>
                        <a:rPr lang="en-US" sz="1200">
                          <a:effectLst/>
                        </a:rPr>
                        <a:t>State Department Event</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62824">
                <a:tc>
                  <a:txBody>
                    <a:bodyPr/>
                    <a:lstStyle/>
                    <a:p>
                      <a:pPr algn="ctr" rtl="0" fontAlgn="ctr"/>
                      <a:r>
                        <a:rPr lang="en-US" sz="1200" u="sng">
                          <a:solidFill>
                            <a:srgbClr val="1155CC"/>
                          </a:solidFill>
                          <a:effectLst/>
                          <a:hlinkClick r:id="rId40"/>
                        </a:rPr>
                        <a:t>Sen. Patricia Murray </a:t>
                      </a:r>
                      <a:endParaRPr lang="en-US" sz="1200" u="sng">
                        <a:solidFill>
                          <a:srgbClr val="1155CC"/>
                        </a:solidFill>
                        <a:effectLs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WA</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62824">
                <a:tc>
                  <a:txBody>
                    <a:bodyPr/>
                    <a:lstStyle/>
                    <a:p>
                      <a:pPr algn="ctr" rtl="0" fontAlgn="ctr"/>
                      <a:r>
                        <a:rPr lang="en-US" sz="1200">
                          <a:solidFill>
                            <a:srgbClr val="FF0000"/>
                          </a:solidFill>
                          <a:effectLst/>
                        </a:rPr>
                        <a:t>NEW: Mike Rogers</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AL</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3</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R</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a:solidFill>
                            <a:srgbClr val="1155CC"/>
                          </a:solidFill>
                          <a:effectLst/>
                          <a:hlinkClick r:id="rId41"/>
                        </a:rPr>
                        <a:t>Rep. David Trone</a:t>
                      </a:r>
                      <a:endParaRPr lang="en-US" sz="1200" u="sng">
                        <a:solidFill>
                          <a:srgbClr val="1155CC"/>
                        </a:solidFill>
                        <a:effectLs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MD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6</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a:solidFill>
                            <a:srgbClr val="1155CC"/>
                          </a:solidFill>
                          <a:effectLst/>
                          <a:hlinkClick r:id="rId42"/>
                        </a:rPr>
                        <a:t>Rep. Bill Foster</a:t>
                      </a:r>
                      <a:endParaRPr lang="en-US" sz="1200" u="sng">
                        <a:solidFill>
                          <a:srgbClr val="1155CC"/>
                        </a:solidFill>
                        <a:effectLs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IL</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11</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62824">
                <a:tc>
                  <a:txBody>
                    <a:bodyPr/>
                    <a:lstStyle/>
                    <a:p>
                      <a:pPr algn="ctr" rtl="0" fontAlgn="ctr"/>
                      <a:r>
                        <a:rPr lang="en-US" sz="1200" u="sng">
                          <a:solidFill>
                            <a:srgbClr val="1155CC"/>
                          </a:solidFill>
                          <a:effectLst/>
                          <a:hlinkClick r:id="rId43"/>
                        </a:rPr>
                        <a:t>Rep. Jennifer McClellan</a:t>
                      </a:r>
                      <a:endParaRPr lang="en-US" sz="1200" u="sng">
                        <a:solidFill>
                          <a:srgbClr val="1155CC"/>
                        </a:solidFill>
                        <a:effectLs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VA</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4</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62824">
                <a:tc>
                  <a:txBody>
                    <a:bodyPr/>
                    <a:lstStyle/>
                    <a:p>
                      <a:pPr algn="ctr" rtl="0" fontAlgn="ctr"/>
                      <a:r>
                        <a:rPr lang="en-US" sz="1200" u="sng">
                          <a:solidFill>
                            <a:srgbClr val="1155CC"/>
                          </a:solidFill>
                          <a:effectLst/>
                          <a:hlinkClick r:id="rId44"/>
                        </a:rPr>
                        <a:t>Rep. Jamie Raskin</a:t>
                      </a:r>
                      <a:endParaRPr lang="en-US" sz="1200" u="sng">
                        <a:solidFill>
                          <a:srgbClr val="1155CC"/>
                        </a:solidFill>
                        <a:effectLs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MD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8</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a:solidFill>
                            <a:srgbClr val="1155CC"/>
                          </a:solidFill>
                          <a:effectLst/>
                          <a:hlinkClick r:id="rId45"/>
                        </a:rPr>
                        <a:t>Sen. Gary Peters</a:t>
                      </a:r>
                      <a:endParaRPr lang="en-US" sz="1200" u="sng">
                        <a:solidFill>
                          <a:srgbClr val="1155CC"/>
                        </a:solidFill>
                        <a:effectLs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MI</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a:solidFill>
                            <a:srgbClr val="1155CC"/>
                          </a:solidFill>
                          <a:effectLst/>
                          <a:hlinkClick r:id="rId46"/>
                        </a:rPr>
                        <a:t>Sen. Joni Ernst</a:t>
                      </a:r>
                      <a:endParaRPr lang="en-US" sz="1200" u="sng">
                        <a:solidFill>
                          <a:srgbClr val="1155CC"/>
                        </a:solidFill>
                        <a:effectLs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IA</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R</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a:solidFill>
                            <a:srgbClr val="1155CC"/>
                          </a:solidFill>
                          <a:effectLst/>
                          <a:hlinkClick r:id="rId47"/>
                        </a:rPr>
                        <a:t>Sen. Cory Booker</a:t>
                      </a:r>
                      <a:endParaRPr lang="en-US" sz="1200" u="sng">
                        <a:solidFill>
                          <a:srgbClr val="1155CC"/>
                        </a:solidFill>
                        <a:effectLs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NJ</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62824">
                <a:tc>
                  <a:txBody>
                    <a:bodyPr/>
                    <a:lstStyle/>
                    <a:p>
                      <a:pPr algn="ctr" rtl="0" fontAlgn="ctr"/>
                      <a:r>
                        <a:rPr lang="en-US" sz="1200" u="sng">
                          <a:solidFill>
                            <a:srgbClr val="1155CC"/>
                          </a:solidFill>
                          <a:effectLst/>
                          <a:hlinkClick r:id="rId48"/>
                        </a:rPr>
                        <a:t>Rep. John Garamendi</a:t>
                      </a:r>
                      <a:endParaRPr lang="en-US" sz="1200" u="sng">
                        <a:solidFill>
                          <a:srgbClr val="1155CC"/>
                        </a:solidFill>
                        <a:effectLs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200">
                          <a:effectLst/>
                        </a:rPr>
                        <a:t>CA</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200">
                          <a:effectLst/>
                        </a:rPr>
                        <a:t>8</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200" dirty="0">
                          <a:effectLst/>
                        </a:rPr>
                        <a:t>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41874503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52745045"/>
              </p:ext>
            </p:extLst>
          </p:nvPr>
        </p:nvGraphicFramePr>
        <p:xfrm>
          <a:off x="4789925" y="543859"/>
          <a:ext cx="4270404" cy="5414116"/>
        </p:xfrm>
        <a:graphic>
          <a:graphicData uri="http://schemas.openxmlformats.org/drawingml/2006/table">
            <a:tbl>
              <a:tblPr/>
              <a:tblGrid>
                <a:gridCol w="1819980"/>
                <a:gridCol w="570975"/>
                <a:gridCol w="904038"/>
                <a:gridCol w="975411"/>
              </a:tblGrid>
              <a:tr h="162056">
                <a:tc>
                  <a:txBody>
                    <a:bodyPr/>
                    <a:lstStyle/>
                    <a:p>
                      <a:pPr algn="ctr" rtl="0" fontAlgn="ctr"/>
                      <a:r>
                        <a:rPr lang="en-US" sz="1200" b="1" dirty="0" smtClean="0">
                          <a:effectLst/>
                        </a:rPr>
                        <a:t>4/16 Tuesday </a:t>
                      </a:r>
                      <a:r>
                        <a:rPr lang="en-US" sz="1200" b="1" dirty="0">
                          <a:effectLst/>
                        </a:rPr>
                        <a:t>Meetings</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b="1" dirty="0">
                          <a:effectLst/>
                        </a:rPr>
                        <a:t>State</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b="1" dirty="0" smtClean="0">
                          <a:effectLst/>
                        </a:rPr>
                        <a:t>District </a:t>
                      </a:r>
                      <a:endParaRPr lang="en-US" sz="1200" b="1" dirty="0">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b="1" dirty="0" smtClean="0">
                          <a:effectLst/>
                        </a:rPr>
                        <a:t>Party</a:t>
                      </a:r>
                      <a:endParaRPr lang="en-US" sz="1200" b="1" dirty="0">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1588">
                <a:tc>
                  <a:txBody>
                    <a:bodyPr/>
                    <a:lstStyle/>
                    <a:p>
                      <a:pPr algn="ctr" rtl="0" fontAlgn="ctr"/>
                      <a:r>
                        <a:rPr lang="en-US" sz="1200" u="sng" dirty="0">
                          <a:solidFill>
                            <a:srgbClr val="1155CC"/>
                          </a:solidFill>
                          <a:effectLst/>
                          <a:hlinkClick r:id="rId2"/>
                        </a:rPr>
                        <a:t>Sen. Chris Murphy</a:t>
                      </a:r>
                      <a:endParaRPr lang="en-US" sz="1200" u="sng" dirty="0">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ctr" rtl="0" fontAlgn="ctr"/>
                      <a:r>
                        <a:rPr lang="en-US" sz="1200" dirty="0">
                          <a:effectLst/>
                        </a:rPr>
                        <a:t>CT</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ctr" rtl="0" fontAlgn="ctr"/>
                      <a:r>
                        <a:rPr lang="en-US" sz="1200" dirty="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ctr" rtl="0" fontAlgn="ctr"/>
                      <a:r>
                        <a:rPr lang="en-US" sz="1200" dirty="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r>
              <a:tr h="171588">
                <a:tc>
                  <a:txBody>
                    <a:bodyPr/>
                    <a:lstStyle/>
                    <a:p>
                      <a:pPr algn="ctr" rtl="0" fontAlgn="ctr"/>
                      <a:r>
                        <a:rPr lang="en-US" sz="1200" u="sng">
                          <a:solidFill>
                            <a:srgbClr val="1155CC"/>
                          </a:solidFill>
                          <a:effectLst/>
                          <a:hlinkClick r:id="rId3"/>
                        </a:rPr>
                        <a:t>Rep. Doris Matsui</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CA</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7</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57383">
                <a:tc>
                  <a:txBody>
                    <a:bodyPr/>
                    <a:lstStyle/>
                    <a:p>
                      <a:pPr algn="ctr" rtl="0" fontAlgn="ctr"/>
                      <a:r>
                        <a:rPr lang="en-US" sz="1200" u="sng">
                          <a:solidFill>
                            <a:srgbClr val="1155CC"/>
                          </a:solidFill>
                          <a:effectLst/>
                          <a:hlinkClick r:id="rId4"/>
                        </a:rPr>
                        <a:t>Sen. Jeanne Shaheen</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NH</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1588">
                <a:tc>
                  <a:txBody>
                    <a:bodyPr/>
                    <a:lstStyle/>
                    <a:p>
                      <a:pPr algn="ctr" rtl="0" fontAlgn="ctr"/>
                      <a:r>
                        <a:rPr lang="en-US" sz="1200" u="sng">
                          <a:solidFill>
                            <a:srgbClr val="1155CC"/>
                          </a:solidFill>
                          <a:effectLst/>
                          <a:hlinkClick r:id="rId5"/>
                        </a:rPr>
                        <a:t>Sen. Ben Cardin</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MD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57383">
                <a:tc>
                  <a:txBody>
                    <a:bodyPr/>
                    <a:lstStyle/>
                    <a:p>
                      <a:pPr algn="ctr" rtl="0" fontAlgn="ctr"/>
                      <a:r>
                        <a:rPr lang="en-US" sz="1200" dirty="0">
                          <a:solidFill>
                            <a:srgbClr val="FF0000"/>
                          </a:solidFill>
                          <a:effectLst/>
                        </a:rPr>
                        <a:t>NEW: Sen. Ed Markey</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ctr" rtl="0" fontAlgn="ctr"/>
                      <a:r>
                        <a:rPr lang="en-US" sz="1200" dirty="0">
                          <a:effectLst/>
                        </a:rPr>
                        <a:t>MA</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ctr" rtl="0" fontAlgn="ctr"/>
                      <a:r>
                        <a:rPr lang="en-US" sz="1200" dirty="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ctr" rtl="0" fontAlgn="ctr"/>
                      <a:r>
                        <a:rPr lang="en-US" sz="1200" dirty="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r>
              <a:tr h="171588">
                <a:tc>
                  <a:txBody>
                    <a:bodyPr/>
                    <a:lstStyle/>
                    <a:p>
                      <a:pPr algn="ctr" rtl="0" fontAlgn="ctr"/>
                      <a:r>
                        <a:rPr lang="en-US" sz="1200" u="sng">
                          <a:solidFill>
                            <a:srgbClr val="1155CC"/>
                          </a:solidFill>
                          <a:effectLst/>
                          <a:hlinkClick r:id="rId6"/>
                        </a:rPr>
                        <a:t>Sen. Jeff Merkley</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OR</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1588">
                <a:tc>
                  <a:txBody>
                    <a:bodyPr/>
                    <a:lstStyle/>
                    <a:p>
                      <a:pPr algn="ctr" rtl="0" fontAlgn="ctr"/>
                      <a:r>
                        <a:rPr lang="en-US" sz="1200" u="sng">
                          <a:solidFill>
                            <a:srgbClr val="1155CC"/>
                          </a:solidFill>
                          <a:effectLst/>
                          <a:hlinkClick r:id="rId7"/>
                        </a:rPr>
                        <a:t>Sen. Bill Cassidy</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LA</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R</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1588">
                <a:tc>
                  <a:txBody>
                    <a:bodyPr/>
                    <a:lstStyle/>
                    <a:p>
                      <a:pPr algn="ctr" rtl="0" fontAlgn="ctr"/>
                      <a:r>
                        <a:rPr lang="en-US" sz="1200" u="sng">
                          <a:solidFill>
                            <a:srgbClr val="1155CC"/>
                          </a:solidFill>
                          <a:effectLst/>
                          <a:hlinkClick r:id="rId8"/>
                        </a:rPr>
                        <a:t>Sen. Jon Tester</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MT</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343177">
                <a:tc>
                  <a:txBody>
                    <a:bodyPr/>
                    <a:lstStyle/>
                    <a:p>
                      <a:pPr algn="ctr" rtl="0" fontAlgn="ctr"/>
                      <a:r>
                        <a:rPr lang="en-US" sz="1200" u="sng">
                          <a:solidFill>
                            <a:srgbClr val="1155CC"/>
                          </a:solidFill>
                          <a:effectLst/>
                          <a:hlinkClick r:id="rId9"/>
                        </a:rPr>
                        <a:t>Rep. Bonnie Watson-Coleman</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NJ</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12</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1588">
                <a:tc>
                  <a:txBody>
                    <a:bodyPr/>
                    <a:lstStyle/>
                    <a:p>
                      <a:pPr algn="ctr" rtl="0" fontAlgn="ctr"/>
                      <a:r>
                        <a:rPr lang="en-US" sz="1200" u="sng">
                          <a:solidFill>
                            <a:srgbClr val="1155CC"/>
                          </a:solidFill>
                          <a:effectLst/>
                          <a:hlinkClick r:id="rId10"/>
                        </a:rPr>
                        <a:t>Rep. Adam Smith</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dirty="0">
                          <a:effectLst/>
                        </a:rPr>
                        <a:t>WA</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9</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1588">
                <a:tc>
                  <a:txBody>
                    <a:bodyPr/>
                    <a:lstStyle/>
                    <a:p>
                      <a:pPr algn="ctr" rtl="0" fontAlgn="ctr"/>
                      <a:r>
                        <a:rPr lang="en-US" sz="1200" u="sng">
                          <a:solidFill>
                            <a:srgbClr val="1155CC"/>
                          </a:solidFill>
                          <a:effectLst/>
                          <a:hlinkClick r:id="rId11"/>
                        </a:rPr>
                        <a:t>Sen. Todd Young</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IN</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R</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57383">
                <a:tc>
                  <a:txBody>
                    <a:bodyPr/>
                    <a:lstStyle/>
                    <a:p>
                      <a:pPr algn="ctr" rtl="0" fontAlgn="ctr"/>
                      <a:r>
                        <a:rPr lang="en-US" sz="1200" u="sng">
                          <a:solidFill>
                            <a:srgbClr val="1155CC"/>
                          </a:solidFill>
                          <a:effectLst/>
                          <a:hlinkClick r:id="rId12"/>
                        </a:rPr>
                        <a:t>Sen. Kirsten Gillibrand</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NY</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1588">
                <a:tc>
                  <a:txBody>
                    <a:bodyPr/>
                    <a:lstStyle/>
                    <a:p>
                      <a:pPr algn="ctr" rtl="0" fontAlgn="ctr"/>
                      <a:r>
                        <a:rPr lang="en-US" sz="1200" u="sng">
                          <a:solidFill>
                            <a:srgbClr val="1155CC"/>
                          </a:solidFill>
                          <a:effectLst/>
                          <a:hlinkClick r:id="rId13"/>
                        </a:rPr>
                        <a:t>Sen. Chris Van Hollen</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MD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1588">
                <a:tc>
                  <a:txBody>
                    <a:bodyPr/>
                    <a:lstStyle/>
                    <a:p>
                      <a:pPr algn="ctr" rtl="0" fontAlgn="ctr"/>
                      <a:r>
                        <a:rPr lang="en-US" sz="1200" u="sng">
                          <a:solidFill>
                            <a:srgbClr val="1155CC"/>
                          </a:solidFill>
                          <a:effectLst/>
                          <a:hlinkClick r:id="rId14"/>
                        </a:rPr>
                        <a:t>Rep. Seth Moulton </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MA</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6</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428972">
                <a:tc>
                  <a:txBody>
                    <a:bodyPr/>
                    <a:lstStyle/>
                    <a:p>
                      <a:pPr algn="ctr" rtl="0" fontAlgn="ctr"/>
                      <a:r>
                        <a:rPr lang="en-US" sz="1200" u="sng" dirty="0">
                          <a:solidFill>
                            <a:srgbClr val="1155CC"/>
                          </a:solidFill>
                          <a:effectLst/>
                          <a:hlinkClick r:id="rId15"/>
                        </a:rPr>
                        <a:t>Rep. Andy Kim</a:t>
                      </a:r>
                      <a:endParaRPr lang="en-US" sz="1200" u="sng" dirty="0">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ctr" rtl="0" fontAlgn="ctr"/>
                      <a:r>
                        <a:rPr lang="en-US" sz="1200" dirty="0">
                          <a:effectLst/>
                        </a:rPr>
                        <a:t>NJ</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ctr" rtl="0" fontAlgn="ctr"/>
                      <a:r>
                        <a:rPr lang="en-US" sz="1200" dirty="0">
                          <a:effectLst/>
                        </a:rPr>
                        <a:t>Running for Senate</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ctr" rtl="0" fontAlgn="ctr"/>
                      <a:r>
                        <a:rPr lang="en-US" sz="1200" dirty="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r>
              <a:tr h="257383">
                <a:tc>
                  <a:txBody>
                    <a:bodyPr/>
                    <a:lstStyle/>
                    <a:p>
                      <a:pPr algn="ctr" rtl="0" fontAlgn="ctr"/>
                      <a:r>
                        <a:rPr lang="en-US" sz="1200" u="sng">
                          <a:solidFill>
                            <a:srgbClr val="1155CC"/>
                          </a:solidFill>
                          <a:effectLst/>
                          <a:hlinkClick r:id="rId16"/>
                        </a:rPr>
                        <a:t>Sen. Elizabeth Warren</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MA</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57383">
                <a:tc>
                  <a:txBody>
                    <a:bodyPr/>
                    <a:lstStyle/>
                    <a:p>
                      <a:pPr algn="ctr" rtl="0" fontAlgn="ctr"/>
                      <a:r>
                        <a:rPr lang="en-US" sz="1200" u="sng">
                          <a:solidFill>
                            <a:srgbClr val="1155CC"/>
                          </a:solidFill>
                          <a:effectLst/>
                          <a:hlinkClick r:id="rId17"/>
                        </a:rPr>
                        <a:t>Rep. Randy Feenstra</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IA</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4</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R</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1588">
                <a:tc>
                  <a:txBody>
                    <a:bodyPr/>
                    <a:lstStyle/>
                    <a:p>
                      <a:pPr algn="ctr" rtl="0" fontAlgn="ctr"/>
                      <a:r>
                        <a:rPr lang="en-US" sz="1200" u="sng">
                          <a:solidFill>
                            <a:srgbClr val="1155CC"/>
                          </a:solidFill>
                          <a:effectLst/>
                          <a:hlinkClick r:id="rId18"/>
                        </a:rPr>
                        <a:t>Sen. Ron Wyden</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OR</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57383">
                <a:tc>
                  <a:txBody>
                    <a:bodyPr/>
                    <a:lstStyle/>
                    <a:p>
                      <a:pPr algn="ctr" rtl="0" fontAlgn="ctr"/>
                      <a:r>
                        <a:rPr lang="en-US" sz="1200" u="sng">
                          <a:solidFill>
                            <a:srgbClr val="1155CC"/>
                          </a:solidFill>
                          <a:effectLst/>
                          <a:hlinkClick r:id="rId19"/>
                        </a:rPr>
                        <a:t>Sen. Blumenthal</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CT</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57383">
                <a:tc>
                  <a:txBody>
                    <a:bodyPr/>
                    <a:lstStyle/>
                    <a:p>
                      <a:pPr algn="ctr" rtl="0" fontAlgn="ctr"/>
                      <a:r>
                        <a:rPr lang="en-US" sz="1200">
                          <a:solidFill>
                            <a:srgbClr val="FF0000"/>
                          </a:solidFill>
                          <a:effectLst/>
                        </a:rPr>
                        <a:t>NEW: Sen. Mark Kelly</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AZ</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1588">
                <a:tc>
                  <a:txBody>
                    <a:bodyPr/>
                    <a:lstStyle/>
                    <a:p>
                      <a:pPr algn="ctr" rtl="0" fontAlgn="ctr"/>
                      <a:r>
                        <a:rPr lang="en-US" sz="1200" u="sng">
                          <a:solidFill>
                            <a:srgbClr val="1155CC"/>
                          </a:solidFill>
                          <a:effectLst/>
                          <a:hlinkClick r:id="rId20"/>
                        </a:rPr>
                        <a:t>Sen. Mike Braun</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IN</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R</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57383">
                <a:tc>
                  <a:txBody>
                    <a:bodyPr/>
                    <a:lstStyle/>
                    <a:p>
                      <a:pPr algn="ctr" rtl="0" fontAlgn="ctr"/>
                      <a:r>
                        <a:rPr lang="en-US" sz="1200" u="sng">
                          <a:solidFill>
                            <a:srgbClr val="1155CC"/>
                          </a:solidFill>
                          <a:effectLst/>
                          <a:hlinkClick r:id="rId21"/>
                        </a:rPr>
                        <a:t>Sen. Maggie Hassan</a:t>
                      </a:r>
                      <a:endParaRPr lang="en-US" sz="1200" u="sng">
                        <a:solidFill>
                          <a:srgbClr val="1155CC"/>
                        </a:solidFill>
                        <a:effectLs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NH</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85795">
                <a:tc>
                  <a:txBody>
                    <a:bodyPr/>
                    <a:lstStyle/>
                    <a:p>
                      <a:pPr algn="ctr" rtl="0" fontAlgn="ctr"/>
                      <a:r>
                        <a:rPr lang="en-US" sz="1200" i="0" dirty="0">
                          <a:effectLst/>
                          <a:latin typeface="+mj-lt"/>
                        </a:rPr>
                        <a:t>Sen. </a:t>
                      </a:r>
                      <a:r>
                        <a:rPr lang="en-US" sz="1200" i="0" u="sng" dirty="0">
                          <a:solidFill>
                            <a:srgbClr val="1155CC"/>
                          </a:solidFill>
                          <a:effectLst/>
                          <a:latin typeface="+mj-lt"/>
                          <a:hlinkClick r:id="rId22"/>
                        </a:rPr>
                        <a:t>Schatz</a:t>
                      </a:r>
                      <a:endParaRPr lang="en-US" sz="1200" dirty="0">
                        <a:effectLst/>
                        <a:latin typeface="+mj-lt"/>
                      </a:endParaRP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200">
                          <a:effectLst/>
                        </a:rPr>
                        <a:t>HI</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200">
                          <a:effectLst/>
                        </a:rPr>
                        <a:t>x</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200" dirty="0">
                          <a:effectLst/>
                        </a:rPr>
                        <a:t>D</a:t>
                      </a:r>
                    </a:p>
                  </a:txBody>
                  <a:tcPr marL="5388" marR="5388"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349599724"/>
              </p:ext>
            </p:extLst>
          </p:nvPr>
        </p:nvGraphicFramePr>
        <p:xfrm>
          <a:off x="179293" y="170260"/>
          <a:ext cx="4410635" cy="6504860"/>
        </p:xfrm>
        <a:graphic>
          <a:graphicData uri="http://schemas.openxmlformats.org/drawingml/2006/table">
            <a:tbl>
              <a:tblPr/>
              <a:tblGrid>
                <a:gridCol w="1879741"/>
                <a:gridCol w="589726"/>
                <a:gridCol w="1104464"/>
                <a:gridCol w="836704"/>
              </a:tblGrid>
              <a:tr h="219020">
                <a:tc>
                  <a:txBody>
                    <a:bodyPr/>
                    <a:lstStyle/>
                    <a:p>
                      <a:pPr rtl="0" fontAlgn="ctr"/>
                      <a:r>
                        <a:rPr lang="en-US" sz="1200" b="1" dirty="0" smtClean="0">
                          <a:effectLst/>
                          <a:latin typeface="+mj-lt"/>
                        </a:rPr>
                        <a:t>4/15 Monday </a:t>
                      </a:r>
                      <a:r>
                        <a:rPr lang="en-US" sz="1200" b="1" dirty="0">
                          <a:effectLst/>
                          <a:latin typeface="+mj-lt"/>
                        </a:rPr>
                        <a:t>Meetings</a:t>
                      </a:r>
                    </a:p>
                  </a:txBody>
                  <a:tcPr marL="0" marR="0" marT="0" marB="0" anchor="ctr">
                    <a:lnL w="7620" cap="flat" cmpd="sng" algn="ctr">
                      <a:solidFill>
                        <a:srgbClr val="90725C"/>
                      </a:solidFill>
                      <a:prstDash val="solid"/>
                      <a:round/>
                      <a:headEnd type="none" w="med" len="med"/>
                      <a:tailEnd type="none" w="med" len="med"/>
                    </a:lnL>
                    <a:lnR w="7620" cap="flat" cmpd="sng" algn="ctr">
                      <a:solidFill>
                        <a:srgbClr val="F0875C"/>
                      </a:solidFill>
                      <a:prstDash val="solid"/>
                      <a:round/>
                      <a:headEnd type="none" w="med" len="med"/>
                      <a:tailEnd type="none" w="med" len="med"/>
                    </a:lnR>
                    <a:lnT w="7620" cap="flat" cmpd="sng" algn="ctr">
                      <a:solidFill>
                        <a:srgbClr val="90725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rtl="0" fontAlgn="ctr"/>
                      <a:endParaRPr lang="en-US" sz="1200">
                        <a:effectLst/>
                        <a:latin typeface="+mj-lt"/>
                      </a:endParaRPr>
                    </a:p>
                  </a:txBody>
                  <a:tcPr marL="5131" marR="5131" marT="0" marB="0" anchor="ctr">
                    <a:lnL w="7620" cap="flat" cmpd="sng" algn="ctr">
                      <a:solidFill>
                        <a:srgbClr val="F0875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F0875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b="1" dirty="0" smtClean="0">
                          <a:effectLst/>
                          <a:latin typeface="+mj-lt"/>
                        </a:rPr>
                        <a:t>District</a:t>
                      </a:r>
                      <a:endParaRPr lang="en-US" sz="1200" dirty="0">
                        <a:effectLst/>
                        <a:latin typeface="+mj-l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b="1" dirty="0" smtClean="0">
                          <a:effectLst/>
                          <a:latin typeface="+mj-lt"/>
                        </a:rPr>
                        <a:t>Party</a:t>
                      </a:r>
                      <a:endParaRPr lang="en-US" sz="1200" b="1" dirty="0">
                        <a:effectLst/>
                        <a:latin typeface="+mj-l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dirty="0">
                          <a:solidFill>
                            <a:srgbClr val="1155CC"/>
                          </a:solidFill>
                          <a:effectLst/>
                          <a:latin typeface="+mj-lt"/>
                          <a:hlinkClick r:id="rId23"/>
                        </a:rPr>
                        <a:t>Greg Stanton</a:t>
                      </a:r>
                      <a:endParaRPr lang="en-US" sz="1200" u="sng" dirty="0">
                        <a:solidFill>
                          <a:srgbClr val="1155CC"/>
                        </a:solidFill>
                        <a:effectLst/>
                        <a:latin typeface="+mj-l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AZ</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4</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dirty="0">
                          <a:solidFill>
                            <a:srgbClr val="1155CC"/>
                          </a:solidFill>
                          <a:effectLst/>
                          <a:latin typeface="+mj-lt"/>
                          <a:hlinkClick r:id="rId24"/>
                        </a:rPr>
                        <a:t>Rep. Troy Carter</a:t>
                      </a:r>
                      <a:endParaRPr lang="en-US" sz="1200" u="sng" dirty="0">
                        <a:solidFill>
                          <a:srgbClr val="1155CC"/>
                        </a:solidFill>
                        <a:effectLst/>
                        <a:latin typeface="+mj-l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LA</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2</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sz="1200" b="0">
                          <a:effectLst/>
                          <a:latin typeface="+mj-lt"/>
                        </a:rPr>
                        <a:t>D</a:t>
                      </a:r>
                    </a:p>
                  </a:txBody>
                  <a:tcPr marL="5131" marR="5131"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a:solidFill>
                            <a:srgbClr val="1155CC"/>
                          </a:solidFill>
                          <a:effectLst/>
                          <a:latin typeface="+mj-lt"/>
                          <a:hlinkClick r:id="rId25"/>
                        </a:rPr>
                        <a:t>Sen. Jack Reed</a:t>
                      </a:r>
                      <a:endParaRPr lang="en-US" sz="1200" u="sng">
                        <a:solidFill>
                          <a:srgbClr val="1155CC"/>
                        </a:solidFill>
                        <a:effectLst/>
                        <a:latin typeface="+mj-l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RI</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x</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sz="1200" b="0">
                          <a:effectLst/>
                          <a:latin typeface="+mj-lt"/>
                        </a:rPr>
                        <a:t>D</a:t>
                      </a:r>
                    </a:p>
                  </a:txBody>
                  <a:tcPr marL="5131" marR="5131"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a:solidFill>
                            <a:srgbClr val="1155CC"/>
                          </a:solidFill>
                          <a:effectLst/>
                          <a:latin typeface="+mj-lt"/>
                          <a:hlinkClick r:id="rId26"/>
                        </a:rPr>
                        <a:t>Rep. Pocan</a:t>
                      </a:r>
                      <a:endParaRPr lang="en-US" sz="1200" u="sng">
                        <a:solidFill>
                          <a:srgbClr val="1155CC"/>
                        </a:solidFill>
                        <a:effectLst/>
                        <a:latin typeface="+mj-l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WI</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2</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sz="1200" b="0">
                          <a:effectLst/>
                          <a:latin typeface="+mj-lt"/>
                        </a:rPr>
                        <a:t>D</a:t>
                      </a:r>
                    </a:p>
                  </a:txBody>
                  <a:tcPr marL="5131" marR="5131"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62824">
                <a:tc>
                  <a:txBody>
                    <a:bodyPr/>
                    <a:lstStyle/>
                    <a:p>
                      <a:pPr algn="ctr" rtl="0" fontAlgn="ctr"/>
                      <a:r>
                        <a:rPr lang="en-US" sz="1200" u="sng">
                          <a:solidFill>
                            <a:srgbClr val="1155CC"/>
                          </a:solidFill>
                          <a:effectLst/>
                          <a:latin typeface="+mj-lt"/>
                          <a:hlinkClick r:id="rId27"/>
                        </a:rPr>
                        <a:t>Rep. Betty McCollum</a:t>
                      </a:r>
                      <a:endParaRPr lang="en-US" sz="1200" u="sng">
                        <a:solidFill>
                          <a:srgbClr val="1155CC"/>
                        </a:solidFill>
                        <a:effectLst/>
                        <a:latin typeface="+mj-l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MN</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4</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sz="1200" b="0">
                          <a:effectLst/>
                          <a:latin typeface="+mj-lt"/>
                        </a:rPr>
                        <a:t>D</a:t>
                      </a:r>
                    </a:p>
                  </a:txBody>
                  <a:tcPr marL="5131" marR="5131"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dirty="0">
                          <a:solidFill>
                            <a:srgbClr val="1155CC"/>
                          </a:solidFill>
                          <a:effectLst/>
                          <a:latin typeface="+mj-lt"/>
                          <a:hlinkClick r:id="rId28"/>
                        </a:rPr>
                        <a:t>Rep. Jim McGovern</a:t>
                      </a:r>
                      <a:endParaRPr lang="en-US" sz="1200" u="sng" dirty="0">
                        <a:solidFill>
                          <a:srgbClr val="1155CC"/>
                        </a:solidFill>
                        <a:effectLst/>
                        <a:latin typeface="+mj-l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ctr" rtl="0" fontAlgn="ctr"/>
                      <a:r>
                        <a:rPr lang="en-US" sz="1200" dirty="0">
                          <a:effectLst/>
                          <a:latin typeface="+mj-lt"/>
                        </a:rPr>
                        <a:t>MA</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ctr" rtl="0" fontAlgn="ctr"/>
                      <a:r>
                        <a:rPr lang="en-US" sz="1200" dirty="0">
                          <a:effectLst/>
                          <a:latin typeface="+mj-lt"/>
                        </a:rPr>
                        <a:t>2</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ctr" rtl="0" fontAlgn="ctr"/>
                      <a:r>
                        <a:rPr lang="en-US" sz="1200" dirty="0">
                          <a:effectLst/>
                          <a:latin typeface="+mj-lt"/>
                        </a:rPr>
                        <a:t>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r>
              <a:tr h="350432">
                <a:tc>
                  <a:txBody>
                    <a:bodyPr/>
                    <a:lstStyle/>
                    <a:p>
                      <a:pPr algn="ctr" rtl="0" fontAlgn="ctr"/>
                      <a:r>
                        <a:rPr lang="en-US" sz="1200" u="sng">
                          <a:solidFill>
                            <a:srgbClr val="1155CC"/>
                          </a:solidFill>
                          <a:effectLst/>
                          <a:latin typeface="+mj-lt"/>
                          <a:hlinkClick r:id="rId29"/>
                        </a:rPr>
                        <a:t>Rep. Dutch Ruppersberger</a:t>
                      </a:r>
                      <a:endParaRPr lang="en-US" sz="1200" u="sng">
                        <a:solidFill>
                          <a:srgbClr val="1155CC"/>
                        </a:solidFill>
                        <a:effectLst/>
                        <a:latin typeface="+mj-l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MD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2</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62824">
                <a:tc>
                  <a:txBody>
                    <a:bodyPr/>
                    <a:lstStyle/>
                    <a:p>
                      <a:pPr algn="ctr" rtl="0" fontAlgn="ctr"/>
                      <a:r>
                        <a:rPr lang="en-US" sz="1200" u="sng">
                          <a:solidFill>
                            <a:srgbClr val="1155CC"/>
                          </a:solidFill>
                          <a:effectLst/>
                          <a:latin typeface="+mj-lt"/>
                          <a:hlinkClick r:id="rId30"/>
                        </a:rPr>
                        <a:t>Rep. Scott Peters</a:t>
                      </a:r>
                      <a:endParaRPr lang="en-US" sz="1200" u="sng">
                        <a:solidFill>
                          <a:srgbClr val="1155CC"/>
                        </a:solidFill>
                        <a:effectLst/>
                        <a:latin typeface="+mj-l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CA</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50</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sz="1200" b="0">
                          <a:effectLst/>
                          <a:latin typeface="+mj-lt"/>
                        </a:rPr>
                        <a:t>D</a:t>
                      </a:r>
                    </a:p>
                  </a:txBody>
                  <a:tcPr marL="5131" marR="5131"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a:solidFill>
                            <a:srgbClr val="1155CC"/>
                          </a:solidFill>
                          <a:effectLst/>
                          <a:latin typeface="+mj-lt"/>
                          <a:hlinkClick r:id="rId31"/>
                        </a:rPr>
                        <a:t>Sen. Mark Warner</a:t>
                      </a:r>
                      <a:endParaRPr lang="en-US" sz="1200" u="sng">
                        <a:solidFill>
                          <a:srgbClr val="1155CC"/>
                        </a:solidFill>
                        <a:effectLst/>
                        <a:latin typeface="+mj-l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VA</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x</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sz="1200" b="0">
                          <a:effectLst/>
                          <a:latin typeface="+mj-lt"/>
                        </a:rPr>
                        <a:t>D</a:t>
                      </a:r>
                    </a:p>
                  </a:txBody>
                  <a:tcPr marL="5131" marR="5131"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62824">
                <a:tc>
                  <a:txBody>
                    <a:bodyPr/>
                    <a:lstStyle/>
                    <a:p>
                      <a:pPr algn="ctr" rtl="0" fontAlgn="ctr"/>
                      <a:r>
                        <a:rPr lang="en-US" sz="1200" u="sng">
                          <a:solidFill>
                            <a:srgbClr val="1155CC"/>
                          </a:solidFill>
                          <a:effectLst/>
                          <a:latin typeface="+mj-lt"/>
                          <a:hlinkClick r:id="rId32"/>
                        </a:rPr>
                        <a:t>Sen. Lindsey Graham</a:t>
                      </a:r>
                      <a:endParaRPr lang="en-US" sz="1200" u="sng">
                        <a:solidFill>
                          <a:srgbClr val="1155CC"/>
                        </a:solidFill>
                        <a:effectLst/>
                        <a:latin typeface="+mj-l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SC</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x</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sz="1200" b="0">
                          <a:effectLst/>
                          <a:latin typeface="+mj-lt"/>
                        </a:rPr>
                        <a:t>R</a:t>
                      </a:r>
                    </a:p>
                  </a:txBody>
                  <a:tcPr marL="5131" marR="5131"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a:solidFill>
                            <a:srgbClr val="1155CC"/>
                          </a:solidFill>
                          <a:effectLst/>
                          <a:latin typeface="+mj-lt"/>
                          <a:hlinkClick r:id="rId33"/>
                        </a:rPr>
                        <a:t>Rep. Nikki Budzinski</a:t>
                      </a:r>
                      <a:endParaRPr lang="en-US" sz="1200" u="sng">
                        <a:solidFill>
                          <a:srgbClr val="1155CC"/>
                        </a:solidFill>
                        <a:effectLst/>
                        <a:latin typeface="+mj-l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IL</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13</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sz="1200" b="0">
                          <a:effectLst/>
                          <a:latin typeface="+mj-lt"/>
                        </a:rPr>
                        <a:t>D</a:t>
                      </a:r>
                    </a:p>
                  </a:txBody>
                  <a:tcPr marL="5131" marR="5131"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a:solidFill>
                            <a:srgbClr val="1155CC"/>
                          </a:solidFill>
                          <a:effectLst/>
                          <a:latin typeface="+mj-lt"/>
                          <a:hlinkClick r:id="rId34"/>
                        </a:rPr>
                        <a:t>Sen. Jon Kennedy</a:t>
                      </a:r>
                      <a:endParaRPr lang="en-US" sz="1200" u="sng">
                        <a:solidFill>
                          <a:srgbClr val="1155CC"/>
                        </a:solidFill>
                        <a:effectLst/>
                        <a:latin typeface="+mj-l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LA</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x</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sz="1200" b="0">
                          <a:effectLst/>
                          <a:latin typeface="+mj-lt"/>
                        </a:rPr>
                        <a:t>R</a:t>
                      </a:r>
                    </a:p>
                  </a:txBody>
                  <a:tcPr marL="5131" marR="5131"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62824">
                <a:tc>
                  <a:txBody>
                    <a:bodyPr/>
                    <a:lstStyle/>
                    <a:p>
                      <a:pPr algn="ctr" rtl="0" fontAlgn="ctr"/>
                      <a:r>
                        <a:rPr lang="en-US" sz="1200" u="sng">
                          <a:solidFill>
                            <a:srgbClr val="1155CC"/>
                          </a:solidFill>
                          <a:effectLst/>
                          <a:latin typeface="+mj-lt"/>
                          <a:hlinkClick r:id="rId35"/>
                        </a:rPr>
                        <a:t>Sen. Tammy Baldwin</a:t>
                      </a:r>
                      <a:endParaRPr lang="en-US" sz="1200" u="sng">
                        <a:solidFill>
                          <a:srgbClr val="1155CC"/>
                        </a:solidFill>
                        <a:effectLst/>
                        <a:latin typeface="+mj-l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WI</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x</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sz="1200" b="0">
                          <a:effectLst/>
                          <a:latin typeface="+mj-lt"/>
                        </a:rPr>
                        <a:t>D</a:t>
                      </a:r>
                    </a:p>
                  </a:txBody>
                  <a:tcPr marL="5131" marR="5131"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a:solidFill>
                            <a:srgbClr val="1155CC"/>
                          </a:solidFill>
                          <a:effectLst/>
                          <a:latin typeface="+mj-lt"/>
                          <a:hlinkClick r:id="rId36"/>
                        </a:rPr>
                        <a:t>Rep. Bill Keating</a:t>
                      </a:r>
                      <a:endParaRPr lang="en-US" sz="1200" u="sng">
                        <a:solidFill>
                          <a:srgbClr val="1155CC"/>
                        </a:solidFill>
                        <a:effectLst/>
                        <a:latin typeface="+mj-l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MA</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9</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b"/>
                      <a:r>
                        <a:rPr lang="en-US" sz="1200" b="0">
                          <a:effectLst/>
                          <a:latin typeface="+mj-lt"/>
                        </a:rPr>
                        <a:t>D</a:t>
                      </a:r>
                    </a:p>
                  </a:txBody>
                  <a:tcPr marL="5131" marR="5131"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dirty="0">
                          <a:solidFill>
                            <a:srgbClr val="1155CC"/>
                          </a:solidFill>
                          <a:effectLst/>
                          <a:latin typeface="+mj-lt"/>
                          <a:hlinkClick r:id="rId37"/>
                        </a:rPr>
                        <a:t>Sen. Ron Johnson</a:t>
                      </a:r>
                      <a:endParaRPr lang="en-US" sz="1200" u="sng" dirty="0">
                        <a:solidFill>
                          <a:srgbClr val="1155CC"/>
                        </a:solidFill>
                        <a:effectLst/>
                        <a:latin typeface="+mj-l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ctr" rtl="0" fontAlgn="ctr"/>
                      <a:r>
                        <a:rPr lang="en-US" sz="1200" dirty="0">
                          <a:effectLst/>
                          <a:latin typeface="+mj-lt"/>
                        </a:rPr>
                        <a:t>WI</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ctr" rtl="0" fontAlgn="ctr"/>
                      <a:r>
                        <a:rPr lang="en-US" sz="1200" dirty="0">
                          <a:effectLst/>
                          <a:latin typeface="+mj-lt"/>
                        </a:rPr>
                        <a:t>x</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ctr" rtl="0" fontAlgn="ctr"/>
                      <a:r>
                        <a:rPr lang="en-US" sz="1200" dirty="0">
                          <a:effectLst/>
                          <a:latin typeface="+mj-lt"/>
                        </a:rPr>
                        <a:t>R</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r>
              <a:tr h="175215">
                <a:tc>
                  <a:txBody>
                    <a:bodyPr/>
                    <a:lstStyle/>
                    <a:p>
                      <a:pPr algn="ctr" rtl="0" fontAlgn="ctr"/>
                      <a:r>
                        <a:rPr lang="en-US" sz="1200" u="sng">
                          <a:solidFill>
                            <a:srgbClr val="1155CC"/>
                          </a:solidFill>
                          <a:effectLst/>
                          <a:latin typeface="+mj-lt"/>
                          <a:hlinkClick r:id="rId38"/>
                        </a:rPr>
                        <a:t>Rep. Joe Courtney</a:t>
                      </a:r>
                      <a:endParaRPr lang="en-US" sz="1200" u="sng">
                        <a:solidFill>
                          <a:srgbClr val="1155CC"/>
                        </a:solidFill>
                        <a:effectLst/>
                        <a:latin typeface="+mj-l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CT</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2</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a:solidFill>
                            <a:srgbClr val="1155CC"/>
                          </a:solidFill>
                          <a:effectLst/>
                          <a:latin typeface="+mj-lt"/>
                          <a:hlinkClick r:id="rId39"/>
                        </a:rPr>
                        <a:t>Sen. Dick Durbin</a:t>
                      </a:r>
                      <a:endParaRPr lang="en-US" sz="1200" u="sng">
                        <a:solidFill>
                          <a:srgbClr val="1155CC"/>
                        </a:solidFill>
                        <a:effectLst/>
                        <a:latin typeface="+mj-l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IL</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x</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a:effectLst/>
                          <a:latin typeface="+mj-lt"/>
                        </a:rPr>
                        <a:t>Senator Sinema</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AZ</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x</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62824">
                <a:tc>
                  <a:txBody>
                    <a:bodyPr/>
                    <a:lstStyle/>
                    <a:p>
                      <a:pPr algn="ctr" rtl="0" fontAlgn="ctr"/>
                      <a:r>
                        <a:rPr lang="en-US" sz="1200">
                          <a:effectLst/>
                          <a:latin typeface="+mj-lt"/>
                        </a:rPr>
                        <a:t>State Department Event</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x</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x</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X</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62824">
                <a:tc>
                  <a:txBody>
                    <a:bodyPr/>
                    <a:lstStyle/>
                    <a:p>
                      <a:pPr algn="ctr" rtl="0" fontAlgn="ctr"/>
                      <a:r>
                        <a:rPr lang="en-US" sz="1200" u="sng" dirty="0">
                          <a:solidFill>
                            <a:srgbClr val="1155CC"/>
                          </a:solidFill>
                          <a:effectLst/>
                          <a:latin typeface="+mj-lt"/>
                          <a:hlinkClick r:id="rId40"/>
                        </a:rPr>
                        <a:t>Sen. Patricia Murray </a:t>
                      </a:r>
                      <a:endParaRPr lang="en-US" sz="1200" u="sng" dirty="0">
                        <a:solidFill>
                          <a:srgbClr val="1155CC"/>
                        </a:solidFill>
                        <a:effectLst/>
                        <a:latin typeface="+mj-l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ctr" rtl="0" fontAlgn="ctr"/>
                      <a:r>
                        <a:rPr lang="en-US" sz="1200" dirty="0">
                          <a:effectLst/>
                          <a:latin typeface="+mj-lt"/>
                        </a:rPr>
                        <a:t>WA</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ctr" rtl="0" fontAlgn="ctr"/>
                      <a:r>
                        <a:rPr lang="en-US" sz="1200" dirty="0">
                          <a:effectLst/>
                          <a:latin typeface="+mj-lt"/>
                        </a:rPr>
                        <a:t>x</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ctr" rtl="0" fontAlgn="ctr"/>
                      <a:r>
                        <a:rPr lang="en-US" sz="1200" dirty="0">
                          <a:effectLst/>
                          <a:latin typeface="+mj-lt"/>
                        </a:rPr>
                        <a:t>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r>
              <a:tr h="262824">
                <a:tc>
                  <a:txBody>
                    <a:bodyPr/>
                    <a:lstStyle/>
                    <a:p>
                      <a:pPr algn="ctr" rtl="0" fontAlgn="ctr"/>
                      <a:r>
                        <a:rPr lang="en-US" sz="1200">
                          <a:solidFill>
                            <a:srgbClr val="FF0000"/>
                          </a:solidFill>
                          <a:effectLst/>
                          <a:latin typeface="+mj-lt"/>
                        </a:rPr>
                        <a:t>NEW: Mike Rogers</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AL</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3</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R</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a:solidFill>
                            <a:srgbClr val="1155CC"/>
                          </a:solidFill>
                          <a:effectLst/>
                          <a:latin typeface="+mj-lt"/>
                          <a:hlinkClick r:id="rId41"/>
                        </a:rPr>
                        <a:t>Rep. David Trone</a:t>
                      </a:r>
                      <a:endParaRPr lang="en-US" sz="1200" u="sng">
                        <a:solidFill>
                          <a:srgbClr val="1155CC"/>
                        </a:solidFill>
                        <a:effectLst/>
                        <a:latin typeface="+mj-l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MD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6</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a:solidFill>
                            <a:srgbClr val="1155CC"/>
                          </a:solidFill>
                          <a:effectLst/>
                          <a:latin typeface="+mj-lt"/>
                          <a:hlinkClick r:id="rId42"/>
                        </a:rPr>
                        <a:t>Rep. Bill Foster</a:t>
                      </a:r>
                      <a:endParaRPr lang="en-US" sz="1200" u="sng">
                        <a:solidFill>
                          <a:srgbClr val="1155CC"/>
                        </a:solidFill>
                        <a:effectLst/>
                        <a:latin typeface="+mj-l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IL</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11</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62824">
                <a:tc>
                  <a:txBody>
                    <a:bodyPr/>
                    <a:lstStyle/>
                    <a:p>
                      <a:pPr algn="ctr" rtl="0" fontAlgn="ctr"/>
                      <a:r>
                        <a:rPr lang="en-US" sz="1200" u="sng">
                          <a:solidFill>
                            <a:srgbClr val="1155CC"/>
                          </a:solidFill>
                          <a:effectLst/>
                          <a:latin typeface="+mj-lt"/>
                          <a:hlinkClick r:id="rId43"/>
                        </a:rPr>
                        <a:t>Rep. Jennifer McClellan</a:t>
                      </a:r>
                      <a:endParaRPr lang="en-US" sz="1200" u="sng">
                        <a:solidFill>
                          <a:srgbClr val="1155CC"/>
                        </a:solidFill>
                        <a:effectLst/>
                        <a:latin typeface="+mj-l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VA</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4</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262824">
                <a:tc>
                  <a:txBody>
                    <a:bodyPr/>
                    <a:lstStyle/>
                    <a:p>
                      <a:pPr algn="ctr" rtl="0" fontAlgn="ctr"/>
                      <a:r>
                        <a:rPr lang="en-US" sz="1200" u="sng">
                          <a:solidFill>
                            <a:srgbClr val="1155CC"/>
                          </a:solidFill>
                          <a:effectLst/>
                          <a:latin typeface="+mj-lt"/>
                          <a:hlinkClick r:id="rId44"/>
                        </a:rPr>
                        <a:t>Rep. Jamie Raskin</a:t>
                      </a:r>
                      <a:endParaRPr lang="en-US" sz="1200" u="sng">
                        <a:solidFill>
                          <a:srgbClr val="1155CC"/>
                        </a:solidFill>
                        <a:effectLst/>
                        <a:latin typeface="+mj-l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MD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8</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a:solidFill>
                            <a:srgbClr val="1155CC"/>
                          </a:solidFill>
                          <a:effectLst/>
                          <a:latin typeface="+mj-lt"/>
                          <a:hlinkClick r:id="rId45"/>
                        </a:rPr>
                        <a:t>Sen. Gary Peters</a:t>
                      </a:r>
                      <a:endParaRPr lang="en-US" sz="1200" u="sng">
                        <a:solidFill>
                          <a:srgbClr val="1155CC"/>
                        </a:solidFill>
                        <a:effectLst/>
                        <a:latin typeface="+mj-l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MI</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x</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a:solidFill>
                            <a:srgbClr val="1155CC"/>
                          </a:solidFill>
                          <a:effectLst/>
                          <a:latin typeface="+mj-lt"/>
                          <a:hlinkClick r:id="rId46"/>
                        </a:rPr>
                        <a:t>Sen. Joni Ernst</a:t>
                      </a:r>
                      <a:endParaRPr lang="en-US" sz="1200" u="sng">
                        <a:solidFill>
                          <a:srgbClr val="1155CC"/>
                        </a:solidFill>
                        <a:effectLst/>
                        <a:latin typeface="+mj-l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IA</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x</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ctr" rtl="0" fontAlgn="ctr"/>
                      <a:r>
                        <a:rPr lang="en-US" sz="1200">
                          <a:effectLst/>
                          <a:latin typeface="+mj-lt"/>
                        </a:rPr>
                        <a:t>R</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r>
              <a:tr h="175215">
                <a:tc>
                  <a:txBody>
                    <a:bodyPr/>
                    <a:lstStyle/>
                    <a:p>
                      <a:pPr algn="ctr" rtl="0" fontAlgn="ctr"/>
                      <a:r>
                        <a:rPr lang="en-US" sz="1200" u="sng" dirty="0">
                          <a:solidFill>
                            <a:srgbClr val="1155CC"/>
                          </a:solidFill>
                          <a:effectLst/>
                          <a:latin typeface="+mj-lt"/>
                          <a:hlinkClick r:id="rId47"/>
                        </a:rPr>
                        <a:t>Sen. Cory Booker</a:t>
                      </a:r>
                      <a:endParaRPr lang="en-US" sz="1200" u="sng" dirty="0">
                        <a:solidFill>
                          <a:srgbClr val="1155CC"/>
                        </a:solidFill>
                        <a:effectLst/>
                        <a:latin typeface="+mj-l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ctr" rtl="0" fontAlgn="ctr"/>
                      <a:r>
                        <a:rPr lang="en-US" sz="1200" dirty="0">
                          <a:effectLst/>
                          <a:latin typeface="+mj-lt"/>
                        </a:rPr>
                        <a:t>NJ</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ctr" rtl="0" fontAlgn="ctr"/>
                      <a:r>
                        <a:rPr lang="en-US" sz="1200" dirty="0">
                          <a:effectLst/>
                          <a:latin typeface="+mj-lt"/>
                        </a:rPr>
                        <a:t>x</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ctr" rtl="0" fontAlgn="ctr"/>
                      <a:r>
                        <a:rPr lang="en-US" sz="1200" dirty="0">
                          <a:effectLst/>
                          <a:latin typeface="+mj-lt"/>
                        </a:rPr>
                        <a:t>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r>
              <a:tr h="262824">
                <a:tc>
                  <a:txBody>
                    <a:bodyPr/>
                    <a:lstStyle/>
                    <a:p>
                      <a:pPr algn="ctr" rtl="0" fontAlgn="ctr"/>
                      <a:r>
                        <a:rPr lang="en-US" sz="1200" u="sng">
                          <a:solidFill>
                            <a:srgbClr val="1155CC"/>
                          </a:solidFill>
                          <a:effectLst/>
                          <a:latin typeface="+mj-lt"/>
                          <a:hlinkClick r:id="rId48"/>
                        </a:rPr>
                        <a:t>Rep. John Garamendi</a:t>
                      </a:r>
                      <a:endParaRPr lang="en-US" sz="1200" u="sng">
                        <a:solidFill>
                          <a:srgbClr val="1155CC"/>
                        </a:solidFill>
                        <a:effectLst/>
                        <a:latin typeface="+mj-lt"/>
                      </a:endParaRP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200">
                          <a:effectLst/>
                          <a:latin typeface="+mj-lt"/>
                        </a:rPr>
                        <a:t>CA</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200">
                          <a:effectLst/>
                          <a:latin typeface="+mj-lt"/>
                        </a:rPr>
                        <a:t>8</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200" dirty="0">
                          <a:effectLst/>
                          <a:latin typeface="+mj-lt"/>
                        </a:rPr>
                        <a:t>D</a:t>
                      </a:r>
                    </a:p>
                  </a:txBody>
                  <a:tcPr marL="5131" marR="5131"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6489929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8450102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4449486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74750" y="857250"/>
            <a:ext cx="6858000" cy="5143500"/>
          </a:xfrm>
          <a:prstGeom prst="rect">
            <a:avLst/>
          </a:prstGeom>
        </p:spPr>
      </p:pic>
    </p:spTree>
    <p:extLst>
      <p:ext uri="{BB962C8B-B14F-4D97-AF65-F5344CB8AC3E}">
        <p14:creationId xmlns:p14="http://schemas.microsoft.com/office/powerpoint/2010/main" val="34073850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6167"/>
            <a:ext cx="9144000" cy="5143500"/>
          </a:xfrm>
          <a:prstGeom prst="rect">
            <a:avLst/>
          </a:prstGeom>
        </p:spPr>
      </p:pic>
      <p:sp>
        <p:nvSpPr>
          <p:cNvPr id="3" name="TextBox 2"/>
          <p:cNvSpPr txBox="1"/>
          <p:nvPr/>
        </p:nvSpPr>
        <p:spPr>
          <a:xfrm>
            <a:off x="4340352" y="5361372"/>
            <a:ext cx="4943856" cy="830997"/>
          </a:xfrm>
          <a:prstGeom prst="rect">
            <a:avLst/>
          </a:prstGeom>
          <a:noFill/>
        </p:spPr>
        <p:txBody>
          <a:bodyPr wrap="square" rtlCol="0">
            <a:spAutoFit/>
          </a:bodyPr>
          <a:lstStyle/>
          <a:p>
            <a:pPr algn="ctr"/>
            <a:r>
              <a:rPr lang="en-US" dirty="0" smtClean="0"/>
              <a:t>Martin Wolf, Legislative Assistant for Senator Markey</a:t>
            </a:r>
            <a:endParaRPr lang="en-US" dirty="0"/>
          </a:p>
        </p:txBody>
      </p:sp>
    </p:spTree>
    <p:extLst>
      <p:ext uri="{BB962C8B-B14F-4D97-AF65-F5344CB8AC3E}">
        <p14:creationId xmlns:p14="http://schemas.microsoft.com/office/powerpoint/2010/main" val="27598980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0585" y="0"/>
            <a:ext cx="3857625" cy="6858000"/>
          </a:xfrm>
          <a:prstGeom prst="rect">
            <a:avLst/>
          </a:prstGeom>
        </p:spPr>
      </p:pic>
      <p:sp>
        <p:nvSpPr>
          <p:cNvPr id="4" name="TextBox 3"/>
          <p:cNvSpPr txBox="1"/>
          <p:nvPr/>
        </p:nvSpPr>
        <p:spPr>
          <a:xfrm>
            <a:off x="384048" y="2144477"/>
            <a:ext cx="2176272" cy="1569660"/>
          </a:xfrm>
          <a:prstGeom prst="rect">
            <a:avLst/>
          </a:prstGeom>
          <a:noFill/>
        </p:spPr>
        <p:txBody>
          <a:bodyPr wrap="square" rtlCol="0">
            <a:spAutoFit/>
          </a:bodyPr>
          <a:lstStyle/>
          <a:p>
            <a:pPr algn="ctr"/>
            <a:r>
              <a:rPr lang="en-US" dirty="0" smtClean="0"/>
              <a:t>View to the location for Presidential Inaugurations</a:t>
            </a:r>
            <a:endParaRPr lang="en-US" dirty="0"/>
          </a:p>
        </p:txBody>
      </p:sp>
    </p:spTree>
    <p:extLst>
      <p:ext uri="{BB962C8B-B14F-4D97-AF65-F5344CB8AC3E}">
        <p14:creationId xmlns:p14="http://schemas.microsoft.com/office/powerpoint/2010/main" val="17431579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9232" y="0"/>
            <a:ext cx="3857625" cy="6858000"/>
          </a:xfrm>
          <a:prstGeom prst="rect">
            <a:avLst/>
          </a:prstGeom>
        </p:spPr>
      </p:pic>
      <p:sp>
        <p:nvSpPr>
          <p:cNvPr id="4" name="TextBox 3"/>
          <p:cNvSpPr txBox="1"/>
          <p:nvPr/>
        </p:nvSpPr>
        <p:spPr>
          <a:xfrm>
            <a:off x="562386" y="2284327"/>
            <a:ext cx="2121408" cy="1569660"/>
          </a:xfrm>
          <a:prstGeom prst="rect">
            <a:avLst/>
          </a:prstGeom>
          <a:noFill/>
        </p:spPr>
        <p:txBody>
          <a:bodyPr wrap="square" rtlCol="0">
            <a:spAutoFit/>
          </a:bodyPr>
          <a:lstStyle/>
          <a:p>
            <a:pPr algn="ctr"/>
            <a:r>
              <a:rPr lang="en-US" dirty="0" smtClean="0"/>
              <a:t>Norman Borlaug</a:t>
            </a:r>
          </a:p>
          <a:p>
            <a:pPr algn="ctr"/>
            <a:r>
              <a:rPr lang="en-US" dirty="0" smtClean="0"/>
              <a:t>in</a:t>
            </a:r>
          </a:p>
          <a:p>
            <a:pPr algn="ctr"/>
            <a:r>
              <a:rPr lang="en-US" dirty="0" smtClean="0"/>
              <a:t>Statuary Hall</a:t>
            </a:r>
            <a:endParaRPr lang="en-US" dirty="0"/>
          </a:p>
        </p:txBody>
      </p:sp>
    </p:spTree>
    <p:extLst>
      <p:ext uri="{BB962C8B-B14F-4D97-AF65-F5344CB8AC3E}">
        <p14:creationId xmlns:p14="http://schemas.microsoft.com/office/powerpoint/2010/main" val="21588084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D7F558E-58EA-366F-EDBD-109DA9C86DF9}"/>
              </a:ext>
            </a:extLst>
          </p:cNvPr>
          <p:cNvSpPr txBox="1"/>
          <p:nvPr/>
        </p:nvSpPr>
        <p:spPr>
          <a:xfrm>
            <a:off x="298384" y="1549667"/>
            <a:ext cx="8691612" cy="4524315"/>
          </a:xfrm>
          <a:prstGeom prst="rect">
            <a:avLst/>
          </a:prstGeom>
          <a:noFill/>
        </p:spPr>
        <p:txBody>
          <a:bodyPr wrap="square" rtlCol="0">
            <a:spAutoFit/>
          </a:bodyPr>
          <a:lstStyle/>
          <a:p>
            <a:r>
              <a:rPr lang="en-US" b="1" dirty="0">
                <a:effectLst/>
                <a:latin typeface="+mn-lt"/>
              </a:rPr>
              <a:t>Mission Statement:</a:t>
            </a:r>
          </a:p>
          <a:p>
            <a:endParaRPr lang="en-US" b="1" dirty="0">
              <a:effectLst/>
              <a:latin typeface="+mn-lt"/>
            </a:endParaRPr>
          </a:p>
          <a:p>
            <a:r>
              <a:rPr lang="en-US" dirty="0">
                <a:effectLst/>
                <a:latin typeface="+mn-lt"/>
              </a:rPr>
              <a:t>The Physicists Coalition for Nuclear Threat Reduction works to reduce the threats from nuclear weapons by mobilizing advocacy within the physical sciences communities in the United States and internationally. Given the civilization-ending potential of the use of nuclear weapons, we advocate for substantive changes in nuclear arsenals, force postures, and declaratory policies. We also call for fulfillment of the long-standing international obligation to achieve nuclear disarmament.</a:t>
            </a:r>
          </a:p>
          <a:p>
            <a:endParaRPr lang="en-US" dirty="0">
              <a:latin typeface="+mn-lt"/>
            </a:endParaRPr>
          </a:p>
        </p:txBody>
      </p:sp>
      <p:sp>
        <p:nvSpPr>
          <p:cNvPr id="4" name="TextBox 3">
            <a:extLst>
              <a:ext uri="{FF2B5EF4-FFF2-40B4-BE49-F238E27FC236}">
                <a16:creationId xmlns:a16="http://schemas.microsoft.com/office/drawing/2014/main" xmlns="" id="{0585558A-6730-B6DE-FF2F-7AE3B5E2BA84}"/>
              </a:ext>
            </a:extLst>
          </p:cNvPr>
          <p:cNvSpPr txBox="1"/>
          <p:nvPr/>
        </p:nvSpPr>
        <p:spPr>
          <a:xfrm>
            <a:off x="161028" y="86566"/>
            <a:ext cx="4744528" cy="1200329"/>
          </a:xfrm>
          <a:prstGeom prst="rect">
            <a:avLst/>
          </a:prstGeom>
          <a:noFill/>
        </p:spPr>
        <p:txBody>
          <a:bodyPr wrap="square" rtlCol="0">
            <a:spAutoFit/>
          </a:bodyPr>
          <a:lstStyle/>
          <a:p>
            <a:pPr algn="ctr"/>
            <a:r>
              <a:rPr lang="en-US" b="1" dirty="0"/>
              <a:t>The Physicists Coalition for Nuclear Threat Reduction</a:t>
            </a:r>
          </a:p>
          <a:p>
            <a:pPr algn="ctr"/>
            <a:r>
              <a:rPr lang="en-US" b="1" dirty="0">
                <a:hlinkClick r:id="rId2"/>
              </a:rPr>
              <a:t>http://physicistscoalition.org/</a:t>
            </a:r>
            <a:endParaRPr lang="en-US" dirty="0"/>
          </a:p>
        </p:txBody>
      </p:sp>
      <p:pic>
        <p:nvPicPr>
          <p:cNvPr id="5" name="Picture 4">
            <a:extLst>
              <a:ext uri="{FF2B5EF4-FFF2-40B4-BE49-F238E27FC236}">
                <a16:creationId xmlns:a16="http://schemas.microsoft.com/office/drawing/2014/main" xmlns="" id="{038EE472-9565-F661-D919-826A20AE1A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20" t="22392" r="19370" b="31559"/>
          <a:stretch/>
        </p:blipFill>
        <p:spPr>
          <a:xfrm>
            <a:off x="4851331" y="-4042"/>
            <a:ext cx="4292670" cy="1223242"/>
          </a:xfrm>
          <a:prstGeom prst="rect">
            <a:avLst/>
          </a:prstGeom>
        </p:spPr>
      </p:pic>
    </p:spTree>
    <p:extLst>
      <p:ext uri="{BB962C8B-B14F-4D97-AF65-F5344CB8AC3E}">
        <p14:creationId xmlns:p14="http://schemas.microsoft.com/office/powerpoint/2010/main" val="28668068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7621746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0333142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2093" y="77695"/>
            <a:ext cx="8655908" cy="5139869"/>
          </a:xfrm>
          <a:prstGeom prst="rect">
            <a:avLst/>
          </a:prstGeom>
          <a:noFill/>
        </p:spPr>
        <p:txBody>
          <a:bodyPr wrap="square" rtlCol="0">
            <a:spAutoFit/>
          </a:bodyPr>
          <a:lstStyle/>
          <a:p>
            <a:r>
              <a:rPr lang="en-US" sz="2800" dirty="0" smtClean="0"/>
              <a:t>The </a:t>
            </a:r>
            <a:r>
              <a:rPr lang="en-US" sz="2800" dirty="0"/>
              <a:t>Physicists Coalition for Nuclear Threat </a:t>
            </a:r>
            <a:r>
              <a:rPr lang="en-US" sz="2800" dirty="0" smtClean="0"/>
              <a:t>Reduction, </a:t>
            </a:r>
            <a:r>
              <a:rPr lang="en-US" sz="2800" b="1" dirty="0">
                <a:hlinkClick r:id="rId2"/>
              </a:rPr>
              <a:t>http://physicistscoalition.org/</a:t>
            </a:r>
            <a:r>
              <a:rPr lang="en-US" sz="2800" dirty="0"/>
              <a:t>, a project to engage and activate the US physics community.</a:t>
            </a:r>
          </a:p>
          <a:p>
            <a:pPr>
              <a:spcBef>
                <a:spcPts val="1200"/>
              </a:spcBef>
            </a:pPr>
            <a:r>
              <a:rPr lang="en-US" sz="2800" dirty="0">
                <a:solidFill>
                  <a:schemeClr val="accent6"/>
                </a:solidFill>
              </a:rPr>
              <a:t>Supported by the American Physical Society and Carnegie Corporation for two years.  Beginning in October 2022, the Coalition began a partnership with the Arms Control Association. </a:t>
            </a:r>
          </a:p>
          <a:p>
            <a:pPr>
              <a:spcBef>
                <a:spcPts val="1200"/>
              </a:spcBef>
            </a:pPr>
            <a:r>
              <a:rPr lang="en-US" sz="2800" dirty="0"/>
              <a:t>Steered through the Princeton Program on Science and Global Security</a:t>
            </a:r>
          </a:p>
          <a:p>
            <a:endParaRPr lang="en-US" sz="2800"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9120" t="22392" r="19370" b="31559"/>
          <a:stretch/>
        </p:blipFill>
        <p:spPr>
          <a:xfrm>
            <a:off x="392598" y="4932854"/>
            <a:ext cx="3776279" cy="1076091"/>
          </a:xfrm>
          <a:prstGeom prst="rect">
            <a:avLst/>
          </a:prstGeom>
        </p:spPr>
      </p:pic>
      <p:pic>
        <p:nvPicPr>
          <p:cNvPr id="5122" name="Picture 2" descr="H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2642" y="4991195"/>
            <a:ext cx="4075359" cy="95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0212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noChangeAspect="1"/>
          </p:cNvGrpSpPr>
          <p:nvPr/>
        </p:nvGrpSpPr>
        <p:grpSpPr>
          <a:xfrm>
            <a:off x="3753223" y="101488"/>
            <a:ext cx="5522259" cy="6714676"/>
            <a:chOff x="4913902" y="971588"/>
            <a:chExt cx="4230098" cy="5143500"/>
          </a:xfrm>
        </p:grpSpPr>
        <p:pic>
          <p:nvPicPr>
            <p:cNvPr id="6" name="Picture 5" descr="A collage of several people&#10;&#10;Description automatically generated">
              <a:extLst>
                <a:ext uri="{FF2B5EF4-FFF2-40B4-BE49-F238E27FC236}">
                  <a16:creationId xmlns:a16="http://schemas.microsoft.com/office/drawing/2014/main" xmlns="" id="{853C03EE-AAF5-AEB9-8BC6-133E454FF8E4}"/>
                </a:ext>
              </a:extLst>
            </p:cNvPr>
            <p:cNvPicPr>
              <a:picLocks noChangeAspect="1"/>
            </p:cNvPicPr>
            <p:nvPr/>
          </p:nvPicPr>
          <p:blipFill>
            <a:blip r:embed="rId3"/>
            <a:stretch>
              <a:fillRect/>
            </a:stretch>
          </p:blipFill>
          <p:spPr>
            <a:xfrm>
              <a:off x="4913902" y="971588"/>
              <a:ext cx="4230098" cy="5143500"/>
            </a:xfrm>
            <a:prstGeom prst="rect">
              <a:avLst/>
            </a:prstGeom>
          </p:spPr>
        </p:pic>
        <p:pic>
          <p:nvPicPr>
            <p:cNvPr id="8" name="Picture 7" descr="A person in a suit and tie&#10;&#10;Description automatically generated">
              <a:extLst>
                <a:ext uri="{FF2B5EF4-FFF2-40B4-BE49-F238E27FC236}">
                  <a16:creationId xmlns:a16="http://schemas.microsoft.com/office/drawing/2014/main" xmlns="" id="{2E31CAD3-190D-D4AD-CE7A-D0CA2652BD6F}"/>
                </a:ext>
              </a:extLst>
            </p:cNvPr>
            <p:cNvPicPr>
              <a:picLocks noChangeAspect="1"/>
            </p:cNvPicPr>
            <p:nvPr/>
          </p:nvPicPr>
          <p:blipFill>
            <a:blip r:embed="rId4"/>
            <a:stretch>
              <a:fillRect/>
            </a:stretch>
          </p:blipFill>
          <p:spPr>
            <a:xfrm>
              <a:off x="7024704" y="4767943"/>
              <a:ext cx="1079339" cy="1347145"/>
            </a:xfrm>
            <a:prstGeom prst="rect">
              <a:avLst/>
            </a:prstGeom>
          </p:spPr>
        </p:pic>
      </p:grpSp>
      <p:sp>
        <p:nvSpPr>
          <p:cNvPr id="9" name="Content Placeholder 2">
            <a:extLst>
              <a:ext uri="{FF2B5EF4-FFF2-40B4-BE49-F238E27FC236}">
                <a16:creationId xmlns:a16="http://schemas.microsoft.com/office/drawing/2014/main" xmlns="" id="{AD65FDE1-8FCC-4746-A042-291733593DE7}"/>
              </a:ext>
            </a:extLst>
          </p:cNvPr>
          <p:cNvSpPr txBox="1">
            <a:spLocks/>
          </p:cNvSpPr>
          <p:nvPr/>
        </p:nvSpPr>
        <p:spPr>
          <a:xfrm>
            <a:off x="-35859" y="1457748"/>
            <a:ext cx="3699435" cy="4234294"/>
          </a:xfrm>
          <a:prstGeom prst="rect">
            <a:avLst/>
          </a:prstGeom>
          <a:noFill/>
        </p:spPr>
        <p:txBody>
          <a:bodyPr>
            <a:noAutofit/>
          </a:bodyPr>
          <a:lstStyle>
            <a:lvl1pPr marL="342900" indent="-342900" algn="l" rtl="0" eaLnBrk="0" fontAlgn="base" hangingPunct="0">
              <a:spcBef>
                <a:spcPct val="20000"/>
              </a:spcBef>
              <a:spcAft>
                <a:spcPct val="0"/>
              </a:spcAft>
              <a:buChar char="•"/>
              <a:defRPr sz="2200">
                <a:solidFill>
                  <a:schemeClr val="tx2"/>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a:solidFill>
                  <a:schemeClr val="tx2"/>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1600">
                <a:solidFill>
                  <a:schemeClr val="tx2"/>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1400">
                <a:solidFill>
                  <a:schemeClr val="tx2"/>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1400">
                <a:solidFill>
                  <a:schemeClr val="tx2"/>
                </a:solidFill>
                <a:latin typeface="+mn-lt"/>
                <a:ea typeface="MS PGothic" pitchFamily="34" charset="-128"/>
                <a:cs typeface="MS PGothic" charset="0"/>
              </a:defRPr>
            </a:lvl5pPr>
            <a:lvl6pPr marL="2514600" indent="-228600" algn="l" rtl="0" fontAlgn="base">
              <a:spcBef>
                <a:spcPct val="20000"/>
              </a:spcBef>
              <a:spcAft>
                <a:spcPct val="0"/>
              </a:spcAft>
              <a:buChar char="»"/>
              <a:defRPr sz="1400">
                <a:solidFill>
                  <a:schemeClr val="tx2"/>
                </a:solidFill>
                <a:latin typeface="+mn-lt"/>
              </a:defRPr>
            </a:lvl6pPr>
            <a:lvl7pPr marL="2971800" indent="-228600" algn="l" rtl="0" fontAlgn="base">
              <a:spcBef>
                <a:spcPct val="20000"/>
              </a:spcBef>
              <a:spcAft>
                <a:spcPct val="0"/>
              </a:spcAft>
              <a:buChar char="»"/>
              <a:defRPr sz="1400">
                <a:solidFill>
                  <a:schemeClr val="tx2"/>
                </a:solidFill>
                <a:latin typeface="+mn-lt"/>
              </a:defRPr>
            </a:lvl7pPr>
            <a:lvl8pPr marL="3429000" indent="-228600" algn="l" rtl="0" fontAlgn="base">
              <a:spcBef>
                <a:spcPct val="20000"/>
              </a:spcBef>
              <a:spcAft>
                <a:spcPct val="0"/>
              </a:spcAft>
              <a:buChar char="»"/>
              <a:defRPr sz="1400">
                <a:solidFill>
                  <a:schemeClr val="tx2"/>
                </a:solidFill>
                <a:latin typeface="+mn-lt"/>
              </a:defRPr>
            </a:lvl8pPr>
            <a:lvl9pPr marL="3886200" indent="-228600" algn="l" rtl="0" fontAlgn="base">
              <a:spcBef>
                <a:spcPct val="20000"/>
              </a:spcBef>
              <a:spcAft>
                <a:spcPct val="0"/>
              </a:spcAft>
              <a:buChar char="»"/>
              <a:defRPr sz="1400">
                <a:solidFill>
                  <a:schemeClr val="tx2"/>
                </a:solidFill>
                <a:latin typeface="+mn-lt"/>
              </a:defRPr>
            </a:lvl9pPr>
          </a:lstStyle>
          <a:p>
            <a:pPr marL="460375" indent="-460375">
              <a:spcBef>
                <a:spcPts val="0"/>
              </a:spcBef>
              <a:buFontTx/>
              <a:buNone/>
            </a:pPr>
            <a:r>
              <a:rPr lang="en-US" sz="1600" kern="0" dirty="0">
                <a:solidFill>
                  <a:schemeClr val="accent6"/>
                </a:solidFill>
              </a:rPr>
              <a:t>Curtis </a:t>
            </a:r>
            <a:r>
              <a:rPr lang="en-US" sz="1600" kern="0" dirty="0" err="1">
                <a:solidFill>
                  <a:schemeClr val="accent6"/>
                </a:solidFill>
              </a:rPr>
              <a:t>Asplund</a:t>
            </a:r>
            <a:r>
              <a:rPr lang="en-US" sz="1600" kern="0" dirty="0">
                <a:solidFill>
                  <a:schemeClr val="accent6"/>
                </a:solidFill>
              </a:rPr>
              <a:t>, San José State </a:t>
            </a:r>
            <a:r>
              <a:rPr lang="en-US" sz="1600" kern="0" dirty="0" smtClean="0">
                <a:solidFill>
                  <a:schemeClr val="accent6"/>
                </a:solidFill>
              </a:rPr>
              <a:t>Univ.</a:t>
            </a:r>
            <a:endParaRPr lang="en-US" sz="1600" kern="0" dirty="0">
              <a:solidFill>
                <a:schemeClr val="accent6"/>
              </a:solidFill>
            </a:endParaRPr>
          </a:p>
          <a:p>
            <a:pPr marL="460375" indent="-460375">
              <a:spcBef>
                <a:spcPts val="0"/>
              </a:spcBef>
              <a:buFontTx/>
              <a:buNone/>
            </a:pPr>
            <a:r>
              <a:rPr lang="en-US" sz="1600" kern="0" dirty="0">
                <a:solidFill>
                  <a:schemeClr val="accent6"/>
                </a:solidFill>
              </a:rPr>
              <a:t>Angela di </a:t>
            </a:r>
            <a:r>
              <a:rPr lang="en-US" sz="1600" kern="0" dirty="0" err="1">
                <a:solidFill>
                  <a:schemeClr val="accent6"/>
                </a:solidFill>
              </a:rPr>
              <a:t>Fulvio</a:t>
            </a:r>
            <a:r>
              <a:rPr lang="en-US" sz="1600" kern="0" dirty="0">
                <a:solidFill>
                  <a:schemeClr val="accent6"/>
                </a:solidFill>
              </a:rPr>
              <a:t>, </a:t>
            </a:r>
            <a:r>
              <a:rPr lang="en-US" sz="1600" kern="0" dirty="0" smtClean="0">
                <a:solidFill>
                  <a:schemeClr val="accent6"/>
                </a:solidFill>
              </a:rPr>
              <a:t>Univ. </a:t>
            </a:r>
            <a:r>
              <a:rPr lang="en-US" sz="1600" kern="0" dirty="0">
                <a:solidFill>
                  <a:schemeClr val="accent6"/>
                </a:solidFill>
              </a:rPr>
              <a:t>of Illinois</a:t>
            </a:r>
          </a:p>
          <a:p>
            <a:pPr marL="460375" indent="-460375">
              <a:spcBef>
                <a:spcPts val="0"/>
              </a:spcBef>
              <a:buFontTx/>
              <a:buNone/>
            </a:pPr>
            <a:r>
              <a:rPr lang="en-US" sz="1600" kern="0" dirty="0">
                <a:solidFill>
                  <a:schemeClr val="accent6"/>
                </a:solidFill>
              </a:rPr>
              <a:t>Tara </a:t>
            </a:r>
            <a:r>
              <a:rPr lang="en-US" sz="1600" kern="0" dirty="0" err="1">
                <a:solidFill>
                  <a:schemeClr val="accent6"/>
                </a:solidFill>
              </a:rPr>
              <a:t>Drozdenko</a:t>
            </a:r>
            <a:r>
              <a:rPr lang="en-US" sz="1600" kern="0" dirty="0">
                <a:solidFill>
                  <a:schemeClr val="accent6"/>
                </a:solidFill>
              </a:rPr>
              <a:t>, </a:t>
            </a:r>
            <a:r>
              <a:rPr lang="en-US" sz="1600" kern="0" dirty="0" smtClean="0">
                <a:solidFill>
                  <a:schemeClr val="accent6"/>
                </a:solidFill>
              </a:rPr>
              <a:t>UCS</a:t>
            </a:r>
            <a:endParaRPr lang="en-US" sz="1600" kern="0" dirty="0">
              <a:solidFill>
                <a:schemeClr val="accent6"/>
              </a:solidFill>
            </a:endParaRPr>
          </a:p>
          <a:p>
            <a:pPr marL="460375" indent="-460375">
              <a:spcBef>
                <a:spcPts val="0"/>
              </a:spcBef>
              <a:buFontTx/>
              <a:buNone/>
            </a:pPr>
            <a:r>
              <a:rPr lang="en-US" sz="1600" kern="0" dirty="0">
                <a:solidFill>
                  <a:schemeClr val="accent6"/>
                </a:solidFill>
              </a:rPr>
              <a:t>Alex Glaser, Princeton </a:t>
            </a:r>
            <a:r>
              <a:rPr lang="en-US" sz="1600" kern="0" dirty="0" smtClean="0">
                <a:solidFill>
                  <a:schemeClr val="accent6"/>
                </a:solidFill>
              </a:rPr>
              <a:t>Univ.</a:t>
            </a:r>
            <a:endParaRPr lang="en-US" sz="1600" kern="0" dirty="0">
              <a:solidFill>
                <a:schemeClr val="accent6"/>
              </a:solidFill>
            </a:endParaRPr>
          </a:p>
          <a:p>
            <a:pPr marL="460375" indent="-460375">
              <a:spcBef>
                <a:spcPts val="0"/>
              </a:spcBef>
              <a:buNone/>
            </a:pPr>
            <a:r>
              <a:rPr lang="en-US" sz="1600" kern="0" dirty="0">
                <a:solidFill>
                  <a:schemeClr val="accent6"/>
                </a:solidFill>
              </a:rPr>
              <a:t>Rob </a:t>
            </a:r>
            <a:r>
              <a:rPr lang="en-US" sz="1600" kern="0" dirty="0" err="1">
                <a:solidFill>
                  <a:schemeClr val="accent6"/>
                </a:solidFill>
              </a:rPr>
              <a:t>Goldston</a:t>
            </a:r>
            <a:r>
              <a:rPr lang="en-US" sz="1600" kern="0" dirty="0">
                <a:solidFill>
                  <a:schemeClr val="accent6"/>
                </a:solidFill>
              </a:rPr>
              <a:t>, Princeton </a:t>
            </a:r>
            <a:r>
              <a:rPr lang="en-US" sz="1600" kern="0" dirty="0" smtClean="0">
                <a:solidFill>
                  <a:schemeClr val="accent6"/>
                </a:solidFill>
              </a:rPr>
              <a:t>Univ.</a:t>
            </a:r>
            <a:endParaRPr lang="en-US" sz="1600" kern="0" dirty="0">
              <a:solidFill>
                <a:schemeClr val="accent6"/>
              </a:solidFill>
            </a:endParaRPr>
          </a:p>
          <a:p>
            <a:pPr marL="460375" indent="-460375">
              <a:spcBef>
                <a:spcPts val="0"/>
              </a:spcBef>
              <a:buFontTx/>
              <a:buNone/>
            </a:pPr>
            <a:r>
              <a:rPr lang="en-US" sz="1600" kern="0" dirty="0">
                <a:solidFill>
                  <a:schemeClr val="accent6"/>
                </a:solidFill>
              </a:rPr>
              <a:t>Laura </a:t>
            </a:r>
            <a:r>
              <a:rPr lang="en-US" sz="1600" kern="0" dirty="0" err="1">
                <a:solidFill>
                  <a:schemeClr val="accent6"/>
                </a:solidFill>
              </a:rPr>
              <a:t>Grego</a:t>
            </a:r>
            <a:r>
              <a:rPr lang="en-US" sz="1600" kern="0" dirty="0">
                <a:solidFill>
                  <a:schemeClr val="accent6"/>
                </a:solidFill>
              </a:rPr>
              <a:t>, </a:t>
            </a:r>
            <a:r>
              <a:rPr lang="en-US" sz="1600" kern="0" dirty="0" smtClean="0">
                <a:solidFill>
                  <a:schemeClr val="accent6"/>
                </a:solidFill>
              </a:rPr>
              <a:t>UCS</a:t>
            </a:r>
            <a:endParaRPr lang="en-US" sz="1600" kern="0" dirty="0">
              <a:solidFill>
                <a:schemeClr val="accent6"/>
              </a:solidFill>
            </a:endParaRPr>
          </a:p>
          <a:p>
            <a:pPr marL="460375" indent="-460375">
              <a:spcBef>
                <a:spcPts val="0"/>
              </a:spcBef>
              <a:buFontTx/>
              <a:buNone/>
            </a:pPr>
            <a:r>
              <a:rPr lang="en-US" sz="1600" kern="0" dirty="0">
                <a:solidFill>
                  <a:schemeClr val="accent6"/>
                </a:solidFill>
              </a:rPr>
              <a:t>Raymond </a:t>
            </a:r>
            <a:r>
              <a:rPr lang="en-US" sz="1600" kern="0" dirty="0" err="1">
                <a:solidFill>
                  <a:schemeClr val="accent6"/>
                </a:solidFill>
              </a:rPr>
              <a:t>Jeanloz</a:t>
            </a:r>
            <a:r>
              <a:rPr lang="en-US" sz="1600" kern="0" dirty="0">
                <a:solidFill>
                  <a:schemeClr val="accent6"/>
                </a:solidFill>
              </a:rPr>
              <a:t>, Univ. of California, Berkeley</a:t>
            </a:r>
          </a:p>
          <a:p>
            <a:pPr marL="460375" indent="-460375">
              <a:spcBef>
                <a:spcPts val="0"/>
              </a:spcBef>
              <a:buFontTx/>
              <a:buNone/>
            </a:pPr>
            <a:r>
              <a:rPr lang="en-US" sz="1600" kern="0" dirty="0">
                <a:solidFill>
                  <a:schemeClr val="accent6"/>
                </a:solidFill>
              </a:rPr>
              <a:t>Fred Lamb, </a:t>
            </a:r>
            <a:r>
              <a:rPr lang="en-US" sz="1600" kern="0" dirty="0" smtClean="0">
                <a:solidFill>
                  <a:schemeClr val="accent6"/>
                </a:solidFill>
              </a:rPr>
              <a:t>Univ. </a:t>
            </a:r>
            <a:r>
              <a:rPr lang="en-US" sz="1600" kern="0" dirty="0">
                <a:solidFill>
                  <a:schemeClr val="accent6"/>
                </a:solidFill>
              </a:rPr>
              <a:t>of Illinois</a:t>
            </a:r>
          </a:p>
          <a:p>
            <a:pPr marL="460375" indent="-460375">
              <a:spcBef>
                <a:spcPts val="0"/>
              </a:spcBef>
              <a:buFontTx/>
              <a:buNone/>
            </a:pPr>
            <a:r>
              <a:rPr lang="en-US" sz="1600" kern="0" dirty="0">
                <a:solidFill>
                  <a:schemeClr val="accent6"/>
                </a:solidFill>
              </a:rPr>
              <a:t>Zia Mian, Princeton </a:t>
            </a:r>
            <a:r>
              <a:rPr lang="en-US" sz="1600" kern="0" dirty="0" smtClean="0">
                <a:solidFill>
                  <a:schemeClr val="accent6"/>
                </a:solidFill>
              </a:rPr>
              <a:t>Univ.</a:t>
            </a:r>
            <a:endParaRPr lang="en-US" sz="1600" kern="0" dirty="0">
              <a:solidFill>
                <a:schemeClr val="accent6"/>
              </a:solidFill>
            </a:endParaRPr>
          </a:p>
          <a:p>
            <a:pPr marL="460375" indent="-460375">
              <a:spcBef>
                <a:spcPts val="0"/>
              </a:spcBef>
              <a:buNone/>
            </a:pPr>
            <a:r>
              <a:rPr lang="en-US" sz="1600" kern="0" dirty="0">
                <a:solidFill>
                  <a:schemeClr val="accent6"/>
                </a:solidFill>
              </a:rPr>
              <a:t>Matthias Grosse </a:t>
            </a:r>
            <a:r>
              <a:rPr lang="en-US" sz="1600" kern="0" dirty="0" err="1">
                <a:solidFill>
                  <a:schemeClr val="accent6"/>
                </a:solidFill>
              </a:rPr>
              <a:t>Perdekamp</a:t>
            </a:r>
            <a:r>
              <a:rPr lang="en-US" sz="1600" kern="0" dirty="0">
                <a:solidFill>
                  <a:schemeClr val="accent6"/>
                </a:solidFill>
              </a:rPr>
              <a:t>, Univ. of Illinois</a:t>
            </a:r>
          </a:p>
          <a:p>
            <a:pPr marL="460375" indent="-460375">
              <a:spcBef>
                <a:spcPts val="0"/>
              </a:spcBef>
              <a:buFontTx/>
              <a:buNone/>
            </a:pPr>
            <a:r>
              <a:rPr lang="en-US" sz="1600" kern="0" dirty="0">
                <a:solidFill>
                  <a:schemeClr val="accent6"/>
                </a:solidFill>
              </a:rPr>
              <a:t>Sebastien Philippe, Princeton </a:t>
            </a:r>
            <a:r>
              <a:rPr lang="en-US" sz="1600" kern="0" dirty="0" smtClean="0">
                <a:solidFill>
                  <a:schemeClr val="accent6"/>
                </a:solidFill>
              </a:rPr>
              <a:t>Univ.</a:t>
            </a:r>
            <a:endParaRPr lang="en-US" sz="1600" kern="0" dirty="0">
              <a:solidFill>
                <a:schemeClr val="accent6"/>
              </a:solidFill>
            </a:endParaRPr>
          </a:p>
          <a:p>
            <a:pPr marL="460375" indent="-460375">
              <a:spcBef>
                <a:spcPts val="0"/>
              </a:spcBef>
              <a:buFontTx/>
              <a:buNone/>
            </a:pPr>
            <a:r>
              <a:rPr lang="en-US" sz="1600" kern="0" dirty="0">
                <a:solidFill>
                  <a:schemeClr val="accent6"/>
                </a:solidFill>
              </a:rPr>
              <a:t>Stewart Prager, Princeton </a:t>
            </a:r>
            <a:r>
              <a:rPr lang="en-US" sz="1600" kern="0" dirty="0" smtClean="0">
                <a:solidFill>
                  <a:schemeClr val="accent6"/>
                </a:solidFill>
              </a:rPr>
              <a:t>Univ.</a:t>
            </a:r>
            <a:endParaRPr lang="en-US" sz="1600" kern="0" dirty="0">
              <a:solidFill>
                <a:schemeClr val="accent6"/>
              </a:solidFill>
            </a:endParaRPr>
          </a:p>
          <a:p>
            <a:pPr marL="460375" indent="-460375">
              <a:spcBef>
                <a:spcPts val="0"/>
              </a:spcBef>
              <a:buFontTx/>
              <a:buNone/>
            </a:pPr>
            <a:r>
              <a:rPr lang="en-US" sz="1600" kern="0" dirty="0">
                <a:solidFill>
                  <a:schemeClr val="accent6"/>
                </a:solidFill>
              </a:rPr>
              <a:t>Alan Robock, Rutgers </a:t>
            </a:r>
            <a:r>
              <a:rPr lang="en-US" sz="1600" kern="0" dirty="0" smtClean="0">
                <a:solidFill>
                  <a:schemeClr val="accent6"/>
                </a:solidFill>
              </a:rPr>
              <a:t>Univ.</a:t>
            </a:r>
            <a:endParaRPr lang="en-US" sz="1600" kern="0" dirty="0">
              <a:solidFill>
                <a:schemeClr val="accent6"/>
              </a:solidFill>
            </a:endParaRPr>
          </a:p>
          <a:p>
            <a:pPr marL="460375" indent="-460375">
              <a:spcBef>
                <a:spcPts val="0"/>
              </a:spcBef>
              <a:buFontTx/>
              <a:buNone/>
            </a:pPr>
            <a:r>
              <a:rPr lang="en-US" sz="1600" kern="0" dirty="0">
                <a:solidFill>
                  <a:schemeClr val="accent6"/>
                </a:solidFill>
              </a:rPr>
              <a:t>Frank von Hippel, Princeton </a:t>
            </a:r>
            <a:r>
              <a:rPr lang="en-US" sz="1600" kern="0" dirty="0" smtClean="0">
                <a:solidFill>
                  <a:schemeClr val="accent6"/>
                </a:solidFill>
              </a:rPr>
              <a:t>Univ.</a:t>
            </a:r>
            <a:endParaRPr lang="en-US" sz="1600" kern="0" dirty="0">
              <a:solidFill>
                <a:schemeClr val="accent6"/>
              </a:solidFill>
            </a:endParaRPr>
          </a:p>
          <a:p>
            <a:pPr marL="460375" indent="-460375">
              <a:spcBef>
                <a:spcPts val="0"/>
              </a:spcBef>
              <a:buFontTx/>
              <a:buNone/>
            </a:pPr>
            <a:r>
              <a:rPr lang="en-US" sz="1600" kern="0" dirty="0">
                <a:solidFill>
                  <a:schemeClr val="accent6"/>
                </a:solidFill>
              </a:rPr>
              <a:t>Steve Fetter, </a:t>
            </a:r>
            <a:r>
              <a:rPr lang="en-US" sz="1600" kern="0" dirty="0" smtClean="0">
                <a:solidFill>
                  <a:schemeClr val="accent6"/>
                </a:solidFill>
              </a:rPr>
              <a:t>Univ. </a:t>
            </a:r>
            <a:r>
              <a:rPr lang="en-US" sz="1600" kern="0" dirty="0">
                <a:solidFill>
                  <a:schemeClr val="accent6"/>
                </a:solidFill>
              </a:rPr>
              <a:t>of Maryland</a:t>
            </a:r>
          </a:p>
        </p:txBody>
      </p:sp>
      <p:sp>
        <p:nvSpPr>
          <p:cNvPr id="10" name="TextBox 9"/>
          <p:cNvSpPr txBox="1"/>
          <p:nvPr/>
        </p:nvSpPr>
        <p:spPr>
          <a:xfrm>
            <a:off x="316753" y="310776"/>
            <a:ext cx="2994212" cy="830997"/>
          </a:xfrm>
          <a:prstGeom prst="rect">
            <a:avLst/>
          </a:prstGeom>
          <a:noFill/>
        </p:spPr>
        <p:txBody>
          <a:bodyPr wrap="square" rtlCol="0">
            <a:spAutoFit/>
          </a:bodyPr>
          <a:lstStyle/>
          <a:p>
            <a:pPr algn="ctr"/>
            <a:r>
              <a:rPr lang="en-US" dirty="0"/>
              <a:t>Team delivering colloquia</a:t>
            </a:r>
          </a:p>
        </p:txBody>
      </p:sp>
    </p:spTree>
    <p:extLst>
      <p:ext uri="{BB962C8B-B14F-4D97-AF65-F5344CB8AC3E}">
        <p14:creationId xmlns:p14="http://schemas.microsoft.com/office/powerpoint/2010/main" val="26063568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D7F558E-58EA-366F-EDBD-109DA9C86DF9}"/>
              </a:ext>
            </a:extLst>
          </p:cNvPr>
          <p:cNvSpPr txBox="1"/>
          <p:nvPr/>
        </p:nvSpPr>
        <p:spPr>
          <a:xfrm>
            <a:off x="298384" y="1376412"/>
            <a:ext cx="8691612" cy="4755148"/>
          </a:xfrm>
          <a:prstGeom prst="rect">
            <a:avLst/>
          </a:prstGeom>
          <a:noFill/>
        </p:spPr>
        <p:txBody>
          <a:bodyPr wrap="square" rtlCol="0">
            <a:spAutoFit/>
          </a:bodyPr>
          <a:lstStyle/>
          <a:p>
            <a:pPr>
              <a:spcAft>
                <a:spcPts val="600"/>
              </a:spcAft>
            </a:pPr>
            <a:r>
              <a:rPr lang="en-US" b="1" dirty="0">
                <a:effectLst/>
                <a:latin typeface="+mn-lt"/>
              </a:rPr>
              <a:t>The Coalition’s </a:t>
            </a:r>
            <a:r>
              <a:rPr lang="en-US" b="1" dirty="0" smtClean="0">
                <a:effectLst/>
                <a:latin typeface="+mn-lt"/>
              </a:rPr>
              <a:t>2024 </a:t>
            </a:r>
            <a:r>
              <a:rPr lang="en-US" b="1" dirty="0">
                <a:effectLst/>
                <a:latin typeface="+mn-lt"/>
              </a:rPr>
              <a:t>Advocacy Strategy</a:t>
            </a:r>
          </a:p>
          <a:p>
            <a:pPr marL="342900" indent="-342900">
              <a:spcAft>
                <a:spcPts val="600"/>
              </a:spcAft>
              <a:buFont typeface="Arial" panose="020B0604020202020204" pitchFamily="34" charset="0"/>
              <a:buChar char="•"/>
            </a:pPr>
            <a:r>
              <a:rPr lang="en-US" dirty="0">
                <a:solidFill>
                  <a:schemeClr val="accent6"/>
                </a:solidFill>
                <a:effectLst/>
                <a:latin typeface="+mn-lt"/>
              </a:rPr>
              <a:t>Building support for U.S. diplomatic engagement with Russia and China on nuclear risk reduction and arms control to avoid miscalculation, reduce arsenals, and prevent arms racing (current advocacy campaign)</a:t>
            </a:r>
          </a:p>
          <a:p>
            <a:pPr marL="342900" indent="-342900">
              <a:spcAft>
                <a:spcPts val="600"/>
              </a:spcAft>
              <a:buFont typeface="Arial" panose="020B0604020202020204" pitchFamily="34" charset="0"/>
              <a:buChar char="•"/>
            </a:pPr>
            <a:r>
              <a:rPr lang="en-US" dirty="0">
                <a:solidFill>
                  <a:schemeClr val="accent6"/>
                </a:solidFill>
                <a:effectLst/>
                <a:latin typeface="+mn-lt"/>
              </a:rPr>
              <a:t>Building support in Congress to block the addition of new nuclear technologies to the U.S. nuclear arsenal which are destabilizing, such as a new nuclear-armed sea-launched cruise missile</a:t>
            </a:r>
          </a:p>
          <a:p>
            <a:pPr marL="342900" indent="-342900">
              <a:spcAft>
                <a:spcPts val="600"/>
              </a:spcAft>
              <a:buFont typeface="Arial" panose="020B0604020202020204" pitchFamily="34" charset="0"/>
              <a:buChar char="•"/>
            </a:pPr>
            <a:r>
              <a:rPr lang="en-US" dirty="0">
                <a:solidFill>
                  <a:schemeClr val="accent6"/>
                </a:solidFill>
                <a:effectLst/>
                <a:latin typeface="+mn-lt"/>
              </a:rPr>
              <a:t>Mobilizing scientists through initiatives that encourage U.S. and global leaders to reinforce norms against nuclear weapons use and threats of use</a:t>
            </a:r>
          </a:p>
        </p:txBody>
      </p:sp>
      <p:sp>
        <p:nvSpPr>
          <p:cNvPr id="4" name="TextBox 3">
            <a:extLst>
              <a:ext uri="{FF2B5EF4-FFF2-40B4-BE49-F238E27FC236}">
                <a16:creationId xmlns:a16="http://schemas.microsoft.com/office/drawing/2014/main" xmlns="" id="{F3F61B90-C00E-E6FE-FBA3-FE7C0087BEDF}"/>
              </a:ext>
            </a:extLst>
          </p:cNvPr>
          <p:cNvSpPr txBox="1"/>
          <p:nvPr/>
        </p:nvSpPr>
        <p:spPr>
          <a:xfrm>
            <a:off x="161028" y="86566"/>
            <a:ext cx="4744528" cy="1200329"/>
          </a:xfrm>
          <a:prstGeom prst="rect">
            <a:avLst/>
          </a:prstGeom>
          <a:noFill/>
        </p:spPr>
        <p:txBody>
          <a:bodyPr wrap="square" rtlCol="0">
            <a:spAutoFit/>
          </a:bodyPr>
          <a:lstStyle/>
          <a:p>
            <a:pPr algn="ctr"/>
            <a:r>
              <a:rPr lang="en-US" b="1" dirty="0"/>
              <a:t>The Physicists Coalition for Nuclear Threat Reduction</a:t>
            </a:r>
          </a:p>
          <a:p>
            <a:pPr algn="ctr"/>
            <a:r>
              <a:rPr lang="en-US" b="1" dirty="0">
                <a:hlinkClick r:id="rId2"/>
              </a:rPr>
              <a:t>http://physicistscoalition.org/</a:t>
            </a:r>
            <a:endParaRPr lang="en-US" dirty="0"/>
          </a:p>
        </p:txBody>
      </p:sp>
      <p:pic>
        <p:nvPicPr>
          <p:cNvPr id="5" name="Picture 4">
            <a:extLst>
              <a:ext uri="{FF2B5EF4-FFF2-40B4-BE49-F238E27FC236}">
                <a16:creationId xmlns:a16="http://schemas.microsoft.com/office/drawing/2014/main" xmlns="" id="{066E2626-B6EC-54A2-7DE5-F10A82A1B2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20" t="22392" r="19370" b="31559"/>
          <a:stretch/>
        </p:blipFill>
        <p:spPr>
          <a:xfrm>
            <a:off x="4851331" y="-4042"/>
            <a:ext cx="4292670" cy="1223242"/>
          </a:xfrm>
          <a:prstGeom prst="rect">
            <a:avLst/>
          </a:prstGeom>
        </p:spPr>
      </p:pic>
    </p:spTree>
    <p:extLst>
      <p:ext uri="{BB962C8B-B14F-4D97-AF65-F5344CB8AC3E}">
        <p14:creationId xmlns:p14="http://schemas.microsoft.com/office/powerpoint/2010/main" val="9086761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A5FF33C-20B3-0EDF-A393-2EA413F8FAA4}"/>
              </a:ext>
            </a:extLst>
          </p:cNvPr>
          <p:cNvSpPr>
            <a:spLocks noGrp="1"/>
          </p:cNvSpPr>
          <p:nvPr>
            <p:ph idx="4294967295"/>
          </p:nvPr>
        </p:nvSpPr>
        <p:spPr>
          <a:xfrm>
            <a:off x="442258" y="1620371"/>
            <a:ext cx="7886700" cy="3263900"/>
          </a:xfrm>
        </p:spPr>
        <p:txBody>
          <a:bodyPr/>
          <a:lstStyle/>
          <a:p>
            <a:pPr>
              <a:spcBef>
                <a:spcPts val="1650"/>
              </a:spcBef>
            </a:pPr>
            <a:r>
              <a:rPr lang="en-US" sz="3200" dirty="0">
                <a:solidFill>
                  <a:schemeClr val="tx2">
                    <a:lumMod val="75000"/>
                    <a:lumOff val="25000"/>
                  </a:schemeClr>
                </a:solidFill>
              </a:rPr>
              <a:t>Delivered 150 colloquia in nearly all 50 states</a:t>
            </a:r>
          </a:p>
          <a:p>
            <a:pPr>
              <a:spcBef>
                <a:spcPts val="1650"/>
              </a:spcBef>
            </a:pPr>
            <a:r>
              <a:rPr lang="en-US" sz="3200" dirty="0">
                <a:solidFill>
                  <a:schemeClr val="tx2">
                    <a:lumMod val="75000"/>
                    <a:lumOff val="25000"/>
                  </a:schemeClr>
                </a:solidFill>
              </a:rPr>
              <a:t>To university physics depts, nuclear engineering depts, and national labs</a:t>
            </a:r>
          </a:p>
          <a:p>
            <a:pPr>
              <a:spcBef>
                <a:spcPts val="1650"/>
              </a:spcBef>
            </a:pPr>
            <a:r>
              <a:rPr lang="en-US" sz="3200" dirty="0">
                <a:solidFill>
                  <a:schemeClr val="tx2">
                    <a:lumMod val="75000"/>
                    <a:lumOff val="25000"/>
                  </a:schemeClr>
                </a:solidFill>
              </a:rPr>
              <a:t>Audiences vary from 15 to 200</a:t>
            </a:r>
          </a:p>
          <a:p>
            <a:pPr>
              <a:spcBef>
                <a:spcPts val="1650"/>
              </a:spcBef>
            </a:pPr>
            <a:r>
              <a:rPr lang="en-US" sz="3200" dirty="0">
                <a:solidFill>
                  <a:schemeClr val="tx2">
                    <a:lumMod val="75000"/>
                    <a:lumOff val="25000"/>
                  </a:schemeClr>
                </a:solidFill>
              </a:rPr>
              <a:t>Also 10 webinars on various topics (average ~ 200 attendees)</a:t>
            </a:r>
          </a:p>
        </p:txBody>
      </p:sp>
      <p:sp>
        <p:nvSpPr>
          <p:cNvPr id="4" name="TextBox 3"/>
          <p:cNvSpPr txBox="1"/>
          <p:nvPr/>
        </p:nvSpPr>
        <p:spPr>
          <a:xfrm>
            <a:off x="2026024" y="406400"/>
            <a:ext cx="4607858" cy="707886"/>
          </a:xfrm>
          <a:prstGeom prst="rect">
            <a:avLst/>
          </a:prstGeom>
          <a:noFill/>
        </p:spPr>
        <p:txBody>
          <a:bodyPr wrap="square" rtlCol="0">
            <a:spAutoFit/>
          </a:bodyPr>
          <a:lstStyle/>
          <a:p>
            <a:pPr algn="ctr"/>
            <a:r>
              <a:rPr lang="en-US" sz="4000" dirty="0">
                <a:solidFill>
                  <a:schemeClr val="accent6"/>
                </a:solidFill>
              </a:rPr>
              <a:t>To date</a:t>
            </a:r>
            <a:endParaRPr lang="en-US" sz="4000" dirty="0"/>
          </a:p>
        </p:txBody>
      </p:sp>
    </p:spTree>
    <p:extLst>
      <p:ext uri="{BB962C8B-B14F-4D97-AF65-F5344CB8AC3E}">
        <p14:creationId xmlns:p14="http://schemas.microsoft.com/office/powerpoint/2010/main" val="25056576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AC576F-D35B-7592-75E9-902C88E10B27}"/>
              </a:ext>
            </a:extLst>
          </p:cNvPr>
          <p:cNvSpPr>
            <a:spLocks noGrp="1"/>
          </p:cNvSpPr>
          <p:nvPr>
            <p:ph type="title"/>
          </p:nvPr>
        </p:nvSpPr>
        <p:spPr>
          <a:xfrm>
            <a:off x="342364" y="24296"/>
            <a:ext cx="7886700" cy="994172"/>
          </a:xfrm>
        </p:spPr>
        <p:txBody>
          <a:bodyPr>
            <a:normAutofit/>
          </a:bodyPr>
          <a:lstStyle/>
          <a:p>
            <a:r>
              <a:rPr lang="en-US" sz="3200" dirty="0"/>
              <a:t>Congressional </a:t>
            </a:r>
            <a:r>
              <a:rPr lang="en-US" sz="3200" dirty="0" smtClean="0"/>
              <a:t>advocacy</a:t>
            </a:r>
            <a:endParaRPr lang="en-US" sz="3200" dirty="0"/>
          </a:p>
        </p:txBody>
      </p:sp>
      <p:sp>
        <p:nvSpPr>
          <p:cNvPr id="3" name="Content Placeholder 2">
            <a:extLst>
              <a:ext uri="{FF2B5EF4-FFF2-40B4-BE49-F238E27FC236}">
                <a16:creationId xmlns:a16="http://schemas.microsoft.com/office/drawing/2014/main" xmlns="" id="{97B5EA7A-E6BB-2FFF-A9F8-B69A5E719A5A}"/>
              </a:ext>
            </a:extLst>
          </p:cNvPr>
          <p:cNvSpPr>
            <a:spLocks noGrp="1"/>
          </p:cNvSpPr>
          <p:nvPr>
            <p:ph idx="1"/>
          </p:nvPr>
        </p:nvSpPr>
        <p:spPr>
          <a:xfrm>
            <a:off x="526749" y="3373171"/>
            <a:ext cx="8174992" cy="3959979"/>
          </a:xfrm>
        </p:spPr>
        <p:txBody>
          <a:bodyPr>
            <a:normAutofit/>
          </a:bodyPr>
          <a:lstStyle/>
          <a:p>
            <a:pPr marL="0" indent="0">
              <a:buNone/>
            </a:pPr>
            <a:r>
              <a:rPr lang="en-US" sz="2600" dirty="0" smtClean="0"/>
              <a:t>DC </a:t>
            </a:r>
            <a:r>
              <a:rPr lang="en-US" sz="2600" dirty="0"/>
              <a:t>Days</a:t>
            </a:r>
          </a:p>
          <a:p>
            <a:r>
              <a:rPr lang="en-US" sz="2600" dirty="0">
                <a:solidFill>
                  <a:schemeClr val="tx2">
                    <a:lumMod val="75000"/>
                    <a:lumOff val="25000"/>
                  </a:schemeClr>
                </a:solidFill>
              </a:rPr>
              <a:t>40 Coalition members in DC for advocacy (April 14 – 16, 2024)</a:t>
            </a:r>
          </a:p>
          <a:p>
            <a:r>
              <a:rPr lang="en-US" sz="2600" dirty="0">
                <a:solidFill>
                  <a:schemeClr val="tx2">
                    <a:lumMod val="75000"/>
                    <a:lumOff val="25000"/>
                  </a:schemeClr>
                </a:solidFill>
              </a:rPr>
              <a:t>1 day of training, 2 days of lobbying</a:t>
            </a:r>
          </a:p>
          <a:p>
            <a:r>
              <a:rPr lang="en-US" sz="2600" dirty="0">
                <a:solidFill>
                  <a:schemeClr val="tx2">
                    <a:lumMod val="75000"/>
                    <a:lumOff val="25000"/>
                  </a:schemeClr>
                </a:solidFill>
              </a:rPr>
              <a:t>Visited 53 Congressional offices</a:t>
            </a:r>
          </a:p>
          <a:p>
            <a:r>
              <a:rPr lang="en-US" sz="2600" dirty="0">
                <a:solidFill>
                  <a:srgbClr val="C00000"/>
                </a:solidFill>
              </a:rPr>
              <a:t>Strong participation from all ages</a:t>
            </a:r>
          </a:p>
          <a:p>
            <a:pPr marL="0" indent="0">
              <a:buNone/>
            </a:pPr>
            <a:endParaRPr lang="en-US" dirty="0"/>
          </a:p>
        </p:txBody>
      </p:sp>
      <p:cxnSp>
        <p:nvCxnSpPr>
          <p:cNvPr id="4" name="Straight Connector 3">
            <a:extLst>
              <a:ext uri="{FF2B5EF4-FFF2-40B4-BE49-F238E27FC236}">
                <a16:creationId xmlns:a16="http://schemas.microsoft.com/office/drawing/2014/main" xmlns="" id="{CBBC5DC5-4749-0E79-3912-75A69B8504E8}"/>
              </a:ext>
            </a:extLst>
          </p:cNvPr>
          <p:cNvCxnSpPr>
            <a:cxnSpLocks/>
          </p:cNvCxnSpPr>
          <p:nvPr/>
        </p:nvCxnSpPr>
        <p:spPr>
          <a:xfrm>
            <a:off x="413571" y="883160"/>
            <a:ext cx="8553474" cy="0"/>
          </a:xfrm>
          <a:prstGeom prst="line">
            <a:avLst/>
          </a:prstGeom>
          <a:ln w="66675">
            <a:solidFill>
              <a:srgbClr val="0070C0"/>
            </a:solidFill>
          </a:ln>
        </p:spPr>
        <p:style>
          <a:lnRef idx="1">
            <a:schemeClr val="accent1"/>
          </a:lnRef>
          <a:fillRef idx="0">
            <a:schemeClr val="accent1"/>
          </a:fillRef>
          <a:effectRef idx="0">
            <a:schemeClr val="accent1"/>
          </a:effectRef>
          <a:fontRef idx="minor">
            <a:schemeClr val="tx1"/>
          </a:fontRef>
        </p:style>
      </p:cxnSp>
      <p:pic>
        <p:nvPicPr>
          <p:cNvPr id="6" name="Picture 5" descr="A group of people sitting at a table&#10;&#10;Description automatically generated">
            <a:extLst>
              <a:ext uri="{FF2B5EF4-FFF2-40B4-BE49-F238E27FC236}">
                <a16:creationId xmlns:a16="http://schemas.microsoft.com/office/drawing/2014/main" xmlns="" id="{7E500270-F6E9-9EBD-4D27-FF62E6FD4B07}"/>
              </a:ext>
            </a:extLst>
          </p:cNvPr>
          <p:cNvPicPr>
            <a:picLocks noChangeAspect="1"/>
          </p:cNvPicPr>
          <p:nvPr/>
        </p:nvPicPr>
        <p:blipFill>
          <a:blip r:embed="rId2"/>
          <a:stretch>
            <a:fillRect/>
          </a:stretch>
        </p:blipFill>
        <p:spPr>
          <a:xfrm>
            <a:off x="4799882" y="1127993"/>
            <a:ext cx="4019069" cy="2183198"/>
          </a:xfrm>
          <a:prstGeom prst="rect">
            <a:avLst/>
          </a:prstGeom>
        </p:spPr>
      </p:pic>
      <p:pic>
        <p:nvPicPr>
          <p:cNvPr id="8" name="Picture 7" descr="A person standing at a podium with a screen on the side&#10;&#10;Description automatically generated">
            <a:extLst>
              <a:ext uri="{FF2B5EF4-FFF2-40B4-BE49-F238E27FC236}">
                <a16:creationId xmlns:a16="http://schemas.microsoft.com/office/drawing/2014/main" xmlns="" id="{75E36EC1-637D-9914-96C4-9F168A295BF9}"/>
              </a:ext>
            </a:extLst>
          </p:cNvPr>
          <p:cNvPicPr>
            <a:picLocks noChangeAspect="1"/>
          </p:cNvPicPr>
          <p:nvPr/>
        </p:nvPicPr>
        <p:blipFill>
          <a:blip r:embed="rId3"/>
          <a:stretch>
            <a:fillRect/>
          </a:stretch>
        </p:blipFill>
        <p:spPr>
          <a:xfrm>
            <a:off x="580912" y="1127993"/>
            <a:ext cx="3533109" cy="2245178"/>
          </a:xfrm>
          <a:prstGeom prst="rect">
            <a:avLst/>
          </a:prstGeom>
        </p:spPr>
      </p:pic>
    </p:spTree>
    <p:extLst>
      <p:ext uri="{BB962C8B-B14F-4D97-AF65-F5344CB8AC3E}">
        <p14:creationId xmlns:p14="http://schemas.microsoft.com/office/powerpoint/2010/main" val="3927488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837C07-C8A5-DC16-6F5D-1F61AEF1BB1B}"/>
              </a:ext>
            </a:extLst>
          </p:cNvPr>
          <p:cNvSpPr>
            <a:spLocks noGrp="1"/>
          </p:cNvSpPr>
          <p:nvPr>
            <p:ph type="title"/>
          </p:nvPr>
        </p:nvSpPr>
        <p:spPr>
          <a:xfrm>
            <a:off x="394228" y="95445"/>
            <a:ext cx="7886700" cy="994172"/>
          </a:xfrm>
        </p:spPr>
        <p:txBody>
          <a:bodyPr/>
          <a:lstStyle/>
          <a:p>
            <a:r>
              <a:rPr lang="en-US" dirty="0"/>
              <a:t>Advocacy on DC Days</a:t>
            </a:r>
          </a:p>
        </p:txBody>
      </p:sp>
      <p:sp>
        <p:nvSpPr>
          <p:cNvPr id="3" name="Content Placeholder 2">
            <a:extLst>
              <a:ext uri="{FF2B5EF4-FFF2-40B4-BE49-F238E27FC236}">
                <a16:creationId xmlns:a16="http://schemas.microsoft.com/office/drawing/2014/main" xmlns="" id="{65709C52-A9A6-290F-ADD6-7497C38E40D0}"/>
              </a:ext>
            </a:extLst>
          </p:cNvPr>
          <p:cNvSpPr>
            <a:spLocks noGrp="1"/>
          </p:cNvSpPr>
          <p:nvPr>
            <p:ph idx="1"/>
          </p:nvPr>
        </p:nvSpPr>
        <p:spPr>
          <a:xfrm>
            <a:off x="310558" y="1301201"/>
            <a:ext cx="8701960" cy="4089202"/>
          </a:xfrm>
        </p:spPr>
        <p:txBody>
          <a:bodyPr>
            <a:noAutofit/>
          </a:bodyPr>
          <a:lstStyle/>
          <a:p>
            <a:pPr marL="0" indent="0">
              <a:buNone/>
            </a:pPr>
            <a:r>
              <a:rPr lang="en-US" sz="2000" dirty="0">
                <a:solidFill>
                  <a:srgbClr val="000000"/>
                </a:solidFill>
              </a:rPr>
              <a:t>ICBMs:     </a:t>
            </a:r>
            <a:r>
              <a:rPr lang="en-US" sz="2000" dirty="0">
                <a:solidFill>
                  <a:schemeClr val="tx2">
                    <a:lumMod val="75000"/>
                    <a:lumOff val="25000"/>
                  </a:schemeClr>
                </a:solidFill>
              </a:rPr>
              <a:t>Cancel the new Sentinel ICBM</a:t>
            </a:r>
          </a:p>
          <a:p>
            <a:pPr marL="0" indent="0">
              <a:buNone/>
            </a:pPr>
            <a:r>
              <a:rPr lang="en-US" sz="2000" dirty="0">
                <a:solidFill>
                  <a:schemeClr val="tx2">
                    <a:lumMod val="75000"/>
                    <a:lumOff val="25000"/>
                  </a:schemeClr>
                </a:solidFill>
              </a:rPr>
              <a:t>	    Eliminate all ICBMs</a:t>
            </a:r>
          </a:p>
          <a:p>
            <a:pPr marL="0" indent="0">
              <a:buNone/>
            </a:pPr>
            <a:r>
              <a:rPr lang="en-US" sz="2000" dirty="0">
                <a:solidFill>
                  <a:schemeClr val="tx2">
                    <a:lumMod val="75000"/>
                    <a:lumOff val="25000"/>
                  </a:schemeClr>
                </a:solidFill>
              </a:rPr>
              <a:t>	    Oppose funding to upload more warheads on ICBMs</a:t>
            </a:r>
          </a:p>
          <a:p>
            <a:pPr marL="0" indent="0">
              <a:buNone/>
            </a:pPr>
            <a:r>
              <a:rPr lang="en-US" sz="2000" dirty="0">
                <a:solidFill>
                  <a:schemeClr val="tx2">
                    <a:lumMod val="75000"/>
                    <a:lumOff val="25000"/>
                  </a:schemeClr>
                </a:solidFill>
              </a:rPr>
              <a:t>	</a:t>
            </a:r>
          </a:p>
          <a:p>
            <a:pPr marL="0" indent="0">
              <a:buNone/>
            </a:pPr>
            <a:r>
              <a:rPr lang="en-US" sz="2000" dirty="0"/>
              <a:t>Plutonium pits: </a:t>
            </a:r>
            <a:r>
              <a:rPr lang="en-US" sz="2000" dirty="0">
                <a:solidFill>
                  <a:schemeClr val="tx2">
                    <a:lumMod val="75000"/>
                    <a:lumOff val="25000"/>
                  </a:schemeClr>
                </a:solidFill>
              </a:rPr>
              <a:t>Produce a scaled-down plan and study aging</a:t>
            </a:r>
          </a:p>
          <a:p>
            <a:pPr marL="0" indent="0">
              <a:buNone/>
            </a:pPr>
            <a:endParaRPr lang="en-US" sz="2000" dirty="0">
              <a:solidFill>
                <a:schemeClr val="tx2">
                  <a:lumMod val="75000"/>
                  <a:lumOff val="25000"/>
                </a:schemeClr>
              </a:solidFill>
            </a:endParaRPr>
          </a:p>
          <a:p>
            <a:pPr marL="0" indent="0">
              <a:buNone/>
            </a:pPr>
            <a:endParaRPr lang="en-US" sz="2000" dirty="0">
              <a:solidFill>
                <a:schemeClr val="tx2">
                  <a:lumMod val="75000"/>
                  <a:lumOff val="25000"/>
                </a:schemeClr>
              </a:solidFill>
            </a:endParaRPr>
          </a:p>
          <a:p>
            <a:pPr marL="0" indent="0">
              <a:spcBef>
                <a:spcPts val="1650"/>
              </a:spcBef>
              <a:spcAft>
                <a:spcPts val="900"/>
              </a:spcAft>
              <a:buNone/>
            </a:pPr>
            <a:r>
              <a:rPr lang="en-US" sz="2000" dirty="0"/>
              <a:t>SLCM-N: </a:t>
            </a:r>
            <a:r>
              <a:rPr lang="en-US" sz="2000" dirty="0">
                <a:solidFill>
                  <a:schemeClr val="tx2">
                    <a:lumMod val="75000"/>
                    <a:lumOff val="25000"/>
                  </a:schemeClr>
                </a:solidFill>
              </a:rPr>
              <a:t>Do not fund</a:t>
            </a:r>
          </a:p>
          <a:p>
            <a:pPr marL="0" indent="0">
              <a:spcBef>
                <a:spcPts val="1650"/>
              </a:spcBef>
              <a:spcAft>
                <a:spcPts val="900"/>
              </a:spcAft>
              <a:buNone/>
            </a:pPr>
            <a:endParaRPr lang="en-US" sz="2000" dirty="0">
              <a:solidFill>
                <a:schemeClr val="tx2">
                  <a:lumMod val="75000"/>
                  <a:lumOff val="25000"/>
                </a:schemeClr>
              </a:solidFill>
            </a:endParaRPr>
          </a:p>
          <a:p>
            <a:pPr marL="0" indent="0">
              <a:buNone/>
            </a:pPr>
            <a:r>
              <a:rPr lang="en-US" sz="2000" dirty="0"/>
              <a:t>Diplomacy:  </a:t>
            </a:r>
            <a:r>
              <a:rPr lang="en-US" sz="2000" dirty="0">
                <a:solidFill>
                  <a:schemeClr val="tx2">
                    <a:lumMod val="75000"/>
                    <a:lumOff val="25000"/>
                  </a:schemeClr>
                </a:solidFill>
              </a:rPr>
              <a:t>Co-sponsor Foster/Markey/</a:t>
            </a:r>
            <a:r>
              <a:rPr lang="en-US" sz="2000" dirty="0" err="1">
                <a:solidFill>
                  <a:schemeClr val="tx2">
                    <a:lumMod val="75000"/>
                    <a:lumOff val="25000"/>
                  </a:schemeClr>
                </a:solidFill>
              </a:rPr>
              <a:t>Merkeley</a:t>
            </a:r>
            <a:r>
              <a:rPr lang="en-US" sz="2000" dirty="0">
                <a:solidFill>
                  <a:schemeClr val="tx2">
                    <a:lumMod val="75000"/>
                    <a:lumOff val="25000"/>
                  </a:schemeClr>
                </a:solidFill>
              </a:rPr>
              <a:t> bills to condemn 	    </a:t>
            </a:r>
          </a:p>
          <a:p>
            <a:pPr marL="0" indent="0">
              <a:spcBef>
                <a:spcPts val="300"/>
              </a:spcBef>
              <a:buNone/>
            </a:pPr>
            <a:r>
              <a:rPr lang="en-US" sz="2000" dirty="0">
                <a:solidFill>
                  <a:schemeClr val="tx2">
                    <a:lumMod val="75000"/>
                    <a:lumOff val="25000"/>
                  </a:schemeClr>
                </a:solidFill>
              </a:rPr>
              <a:t>                  </a:t>
            </a:r>
            <a:r>
              <a:rPr lang="en-US" sz="2000" dirty="0" smtClean="0">
                <a:solidFill>
                  <a:schemeClr val="tx2">
                    <a:lumMod val="75000"/>
                    <a:lumOff val="25000"/>
                  </a:schemeClr>
                </a:solidFill>
              </a:rPr>
              <a:t> </a:t>
            </a:r>
            <a:r>
              <a:rPr lang="en-US" sz="2000" dirty="0">
                <a:solidFill>
                  <a:schemeClr val="tx2">
                    <a:lumMod val="75000"/>
                    <a:lumOff val="25000"/>
                  </a:schemeClr>
                </a:solidFill>
              </a:rPr>
              <a:t>nuclear threats and urge diplomacy with Russia and China</a:t>
            </a:r>
          </a:p>
          <a:p>
            <a:pPr marL="0" indent="0">
              <a:spcBef>
                <a:spcPts val="300"/>
              </a:spcBef>
              <a:buNone/>
            </a:pPr>
            <a:endParaRPr lang="en-US" sz="2000" dirty="0">
              <a:solidFill>
                <a:schemeClr val="tx2">
                  <a:lumMod val="75000"/>
                  <a:lumOff val="25000"/>
                </a:schemeClr>
              </a:solidFill>
            </a:endParaRPr>
          </a:p>
        </p:txBody>
      </p:sp>
      <p:cxnSp>
        <p:nvCxnSpPr>
          <p:cNvPr id="4" name="Straight Connector 3">
            <a:extLst>
              <a:ext uri="{FF2B5EF4-FFF2-40B4-BE49-F238E27FC236}">
                <a16:creationId xmlns:a16="http://schemas.microsoft.com/office/drawing/2014/main" xmlns="" id="{16B11F68-FE63-1E53-597C-BAC32D75838E}"/>
              </a:ext>
            </a:extLst>
          </p:cNvPr>
          <p:cNvCxnSpPr>
            <a:cxnSpLocks/>
          </p:cNvCxnSpPr>
          <p:nvPr/>
        </p:nvCxnSpPr>
        <p:spPr>
          <a:xfrm>
            <a:off x="394228" y="960982"/>
            <a:ext cx="8553474" cy="0"/>
          </a:xfrm>
          <a:prstGeom prst="line">
            <a:avLst/>
          </a:prstGeom>
          <a:ln w="66675">
            <a:solidFill>
              <a:srgbClr val="0070C0"/>
            </a:solidFill>
          </a:ln>
        </p:spPr>
        <p:style>
          <a:lnRef idx="1">
            <a:schemeClr val="accent1"/>
          </a:lnRef>
          <a:fillRef idx="0">
            <a:schemeClr val="accent1"/>
          </a:fillRef>
          <a:effectRef idx="0">
            <a:schemeClr val="accent1"/>
          </a:effectRef>
          <a:fontRef idx="minor">
            <a:schemeClr val="tx1"/>
          </a:fontRef>
        </p:style>
      </p:cxnSp>
      <p:pic>
        <p:nvPicPr>
          <p:cNvPr id="6" name="Picture 5" descr="A cross section of a nuclear reactor&#10;&#10;Description automatically generated">
            <a:extLst>
              <a:ext uri="{FF2B5EF4-FFF2-40B4-BE49-F238E27FC236}">
                <a16:creationId xmlns:a16="http://schemas.microsoft.com/office/drawing/2014/main" xmlns="" id="{94B8EC3E-0537-9BD5-2DD5-5B494702299B}"/>
              </a:ext>
            </a:extLst>
          </p:cNvPr>
          <p:cNvPicPr>
            <a:picLocks noChangeAspect="1"/>
          </p:cNvPicPr>
          <p:nvPr/>
        </p:nvPicPr>
        <p:blipFill>
          <a:blip r:embed="rId2"/>
          <a:stretch>
            <a:fillRect/>
          </a:stretch>
        </p:blipFill>
        <p:spPr>
          <a:xfrm>
            <a:off x="6694004" y="99151"/>
            <a:ext cx="2253698" cy="1723661"/>
          </a:xfrm>
          <a:prstGeom prst="rect">
            <a:avLst/>
          </a:prstGeom>
        </p:spPr>
      </p:pic>
      <p:pic>
        <p:nvPicPr>
          <p:cNvPr id="8" name="Picture 7" descr="A rocket launching over water&#10;&#10;Description automatically generated">
            <a:extLst>
              <a:ext uri="{FF2B5EF4-FFF2-40B4-BE49-F238E27FC236}">
                <a16:creationId xmlns:a16="http://schemas.microsoft.com/office/drawing/2014/main" xmlns="" id="{E3B9DD91-A27C-E5FA-0A50-87A2E5CA98C8}"/>
              </a:ext>
            </a:extLst>
          </p:cNvPr>
          <p:cNvPicPr>
            <a:picLocks noChangeAspect="1"/>
          </p:cNvPicPr>
          <p:nvPr/>
        </p:nvPicPr>
        <p:blipFill>
          <a:blip r:embed="rId3"/>
          <a:stretch>
            <a:fillRect/>
          </a:stretch>
        </p:blipFill>
        <p:spPr>
          <a:xfrm>
            <a:off x="3345490" y="3681633"/>
            <a:ext cx="2632095" cy="1271543"/>
          </a:xfrm>
          <a:prstGeom prst="rect">
            <a:avLst/>
          </a:prstGeom>
        </p:spPr>
      </p:pic>
    </p:spTree>
    <p:extLst>
      <p:ext uri="{BB962C8B-B14F-4D97-AF65-F5344CB8AC3E}">
        <p14:creationId xmlns:p14="http://schemas.microsoft.com/office/powerpoint/2010/main" val="35705365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4264726"/>
          </a:xfrm>
          <a:prstGeom prst="rect">
            <a:avLst/>
          </a:prstGeom>
        </p:spPr>
      </p:pic>
      <p:pic>
        <p:nvPicPr>
          <p:cNvPr id="3" name="Picture 2"/>
          <p:cNvPicPr>
            <a:picLocks noChangeAspect="1"/>
          </p:cNvPicPr>
          <p:nvPr/>
        </p:nvPicPr>
        <p:blipFill>
          <a:blip r:embed="rId3"/>
          <a:stretch>
            <a:fillRect/>
          </a:stretch>
        </p:blipFill>
        <p:spPr>
          <a:xfrm>
            <a:off x="0" y="4576457"/>
            <a:ext cx="9144000" cy="848709"/>
          </a:xfrm>
          <a:prstGeom prst="rect">
            <a:avLst/>
          </a:prstGeom>
        </p:spPr>
      </p:pic>
    </p:spTree>
    <p:extLst>
      <p:ext uri="{BB962C8B-B14F-4D97-AF65-F5344CB8AC3E}">
        <p14:creationId xmlns:p14="http://schemas.microsoft.com/office/powerpoint/2010/main" val="22950005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2_Default Design">
  <a:themeElements>
    <a:clrScheme name="2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0000"/>
      </a:folHlink>
    </a:clrScheme>
    <a:fontScheme name="2_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0000"/>
        </a:folHlink>
      </a:clrScheme>
      <a:clrMap bg1="lt1" tx1="dk1" bg2="lt2" tx2="dk2" accent1="accent1" accent2="accent2" accent3="accent3" accent4="accent4" accent5="accent5" accent6="accent6" hlink="hlink" folHlink="folHlink"/>
    </a:extraClrScheme>
    <a:extraClrScheme>
      <a:clrScheme name="2_Default Design 9">
        <a:dk1>
          <a:srgbClr val="000000"/>
        </a:dk1>
        <a:lt1>
          <a:srgbClr val="FFFFFF"/>
        </a:lt1>
        <a:dk2>
          <a:srgbClr val="000000"/>
        </a:dk2>
        <a:lt2>
          <a:srgbClr val="808080"/>
        </a:lt2>
        <a:accent1>
          <a:srgbClr val="BBE0E3"/>
        </a:accent1>
        <a:accent2>
          <a:srgbClr val="D21034"/>
        </a:accent2>
        <a:accent3>
          <a:srgbClr val="FFFFFF"/>
        </a:accent3>
        <a:accent4>
          <a:srgbClr val="000000"/>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2_Default Design 10">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U_Template_Verdana">
  <a:themeElements>
    <a:clrScheme name="RU_Template_Verdana 15">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fontScheme name="RU_Template_Verdan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noFill/>
        <a:ln w="38100" cap="flat" cmpd="sng" algn="ctr">
          <a:solidFill>
            <a:schemeClr val="hlink"/>
          </a:solidFill>
          <a:prstDash val="solid"/>
          <a:round/>
          <a:headEnd type="none" w="med" len="med"/>
          <a:tailEnd type="none" w="med" len="med"/>
        </a:ln>
        <a:effectLst/>
      </a:spPr>
      <a:bodyPr/>
      <a:lstStyle/>
    </a:lnDef>
  </a:objectDefaults>
  <a:extraClrSchemeLst>
    <a:extraClrScheme>
      <a:clrScheme name="RU_Template_Verda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RU_Template_Verdana 13">
        <a:dk1>
          <a:srgbClr val="848589"/>
        </a:dk1>
        <a:lt1>
          <a:srgbClr val="FFFFFF"/>
        </a:lt1>
        <a:dk2>
          <a:srgbClr val="000000"/>
        </a:dk2>
        <a:lt2>
          <a:srgbClr val="808080"/>
        </a:lt2>
        <a:accent1>
          <a:srgbClr val="BBE0E3"/>
        </a:accent1>
        <a:accent2>
          <a:srgbClr val="D21034"/>
        </a:accent2>
        <a:accent3>
          <a:srgbClr val="FFFFFF"/>
        </a:accent3>
        <a:accent4>
          <a:srgbClr val="707174"/>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4">
        <a:dk1>
          <a:srgbClr val="000000"/>
        </a:dk1>
        <a:lt1>
          <a:srgbClr val="FFFFFF"/>
        </a:lt1>
        <a:dk2>
          <a:srgbClr val="000000"/>
        </a:dk2>
        <a:lt2>
          <a:srgbClr val="808080"/>
        </a:lt2>
        <a:accent1>
          <a:srgbClr val="BBE0E3"/>
        </a:accent1>
        <a:accent2>
          <a:srgbClr val="D21034"/>
        </a:accent2>
        <a:accent3>
          <a:srgbClr val="FFFFFF"/>
        </a:accent3>
        <a:accent4>
          <a:srgbClr val="000000"/>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5">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127896</TotalTime>
  <Words>1221</Words>
  <Application>Microsoft Office PowerPoint</Application>
  <PresentationFormat>On-screen Show (4:3)</PresentationFormat>
  <Paragraphs>492</Paragraphs>
  <Slides>21</Slides>
  <Notes>1</Notes>
  <HiddenSlides>5</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MS PGothic</vt:lpstr>
      <vt:lpstr>Arial</vt:lpstr>
      <vt:lpstr>Comic Sans MS</vt:lpstr>
      <vt:lpstr>Helvetica Light</vt:lpstr>
      <vt:lpstr>Times New Roman</vt:lpstr>
      <vt:lpstr>2_Default Design</vt:lpstr>
      <vt:lpstr>RU_Template_Verdana</vt:lpstr>
      <vt:lpstr>The Physicists Coalition for Nuclear Threat Reduction</vt:lpstr>
      <vt:lpstr>PowerPoint Presentation</vt:lpstr>
      <vt:lpstr>PowerPoint Presentation</vt:lpstr>
      <vt:lpstr>PowerPoint Presentation</vt:lpstr>
      <vt:lpstr>PowerPoint Presentation</vt:lpstr>
      <vt:lpstr>PowerPoint Presentation</vt:lpstr>
      <vt:lpstr>Congressional advocacy</vt:lpstr>
      <vt:lpstr>Advocacy on DC Days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Center for Environmental Prediction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Alan Robock</dc:creator>
  <cp:lastModifiedBy>Alan Robock</cp:lastModifiedBy>
  <cp:revision>1306</cp:revision>
  <cp:lastPrinted>2019-02-21T17:13:15Z</cp:lastPrinted>
  <dcterms:created xsi:type="dcterms:W3CDTF">2002-09-21T20:25:27Z</dcterms:created>
  <dcterms:modified xsi:type="dcterms:W3CDTF">2024-04-18T15:13:19Z</dcterms:modified>
</cp:coreProperties>
</file>