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63"/>
  </p:notesMasterIdLst>
  <p:sldIdLst>
    <p:sldId id="1412" r:id="rId3"/>
    <p:sldId id="256" r:id="rId4"/>
    <p:sldId id="257" r:id="rId5"/>
    <p:sldId id="613" r:id="rId6"/>
    <p:sldId id="614" r:id="rId7"/>
    <p:sldId id="659" r:id="rId8"/>
    <p:sldId id="1098" r:id="rId9"/>
    <p:sldId id="788" r:id="rId10"/>
    <p:sldId id="1099" r:id="rId11"/>
    <p:sldId id="830" r:id="rId12"/>
    <p:sldId id="663" r:id="rId13"/>
    <p:sldId id="664" r:id="rId14"/>
    <p:sldId id="639" r:id="rId15"/>
    <p:sldId id="384" r:id="rId16"/>
    <p:sldId id="1042" r:id="rId17"/>
    <p:sldId id="497" r:id="rId18"/>
    <p:sldId id="676" r:id="rId19"/>
    <p:sldId id="1457" r:id="rId20"/>
    <p:sldId id="790" r:id="rId21"/>
    <p:sldId id="1194" r:id="rId22"/>
    <p:sldId id="1195" r:id="rId23"/>
    <p:sldId id="1442" r:id="rId24"/>
    <p:sldId id="823" r:id="rId25"/>
    <p:sldId id="468" r:id="rId26"/>
    <p:sldId id="776" r:id="rId27"/>
    <p:sldId id="777" r:id="rId28"/>
    <p:sldId id="1163" r:id="rId29"/>
    <p:sldId id="1276" r:id="rId30"/>
    <p:sldId id="1015" r:id="rId31"/>
    <p:sldId id="1119" r:id="rId32"/>
    <p:sldId id="1279" r:id="rId33"/>
    <p:sldId id="1203" r:id="rId34"/>
    <p:sldId id="1274" r:id="rId35"/>
    <p:sldId id="1282" r:id="rId36"/>
    <p:sldId id="1281" r:id="rId37"/>
    <p:sldId id="1283" r:id="rId38"/>
    <p:sldId id="1231" r:id="rId39"/>
    <p:sldId id="701" r:id="rId40"/>
    <p:sldId id="1117" r:id="rId41"/>
    <p:sldId id="1140" r:id="rId42"/>
    <p:sldId id="1488" r:id="rId43"/>
    <p:sldId id="1446" r:id="rId44"/>
    <p:sldId id="1111" r:id="rId45"/>
    <p:sldId id="1434" r:id="rId46"/>
    <p:sldId id="1389" r:id="rId47"/>
    <p:sldId id="1435" r:id="rId48"/>
    <p:sldId id="1433" r:id="rId49"/>
    <p:sldId id="1439" r:id="rId50"/>
    <p:sldId id="1480" r:id="rId51"/>
    <p:sldId id="1482" r:id="rId52"/>
    <p:sldId id="1481" r:id="rId53"/>
    <p:sldId id="1483" r:id="rId54"/>
    <p:sldId id="1486" r:id="rId55"/>
    <p:sldId id="1438" r:id="rId56"/>
    <p:sldId id="1440" r:id="rId57"/>
    <p:sldId id="1477" r:id="rId58"/>
    <p:sldId id="1479" r:id="rId59"/>
    <p:sldId id="1051" r:id="rId60"/>
    <p:sldId id="307" r:id="rId61"/>
    <p:sldId id="533"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S PGothic"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MS PGothic"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MS PGothic"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MS PGothic"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MS PGothic" pitchFamily="34" charset="-128"/>
        <a:cs typeface="+mn-cs"/>
      </a:defRPr>
    </a:lvl5pPr>
    <a:lvl6pPr marL="2286000" algn="l" defTabSz="914400" rtl="0" eaLnBrk="1" latinLnBrk="0" hangingPunct="1">
      <a:defRPr sz="2400" kern="1200">
        <a:solidFill>
          <a:schemeClr val="tx1"/>
        </a:solidFill>
        <a:latin typeface="Comic Sans MS" pitchFamily="66" charset="0"/>
        <a:ea typeface="MS PGothic" pitchFamily="34" charset="-128"/>
        <a:cs typeface="+mn-cs"/>
      </a:defRPr>
    </a:lvl6pPr>
    <a:lvl7pPr marL="2743200" algn="l" defTabSz="914400" rtl="0" eaLnBrk="1" latinLnBrk="0" hangingPunct="1">
      <a:defRPr sz="2400" kern="1200">
        <a:solidFill>
          <a:schemeClr val="tx1"/>
        </a:solidFill>
        <a:latin typeface="Comic Sans MS" pitchFamily="66" charset="0"/>
        <a:ea typeface="MS PGothic" pitchFamily="34" charset="-128"/>
        <a:cs typeface="+mn-cs"/>
      </a:defRPr>
    </a:lvl7pPr>
    <a:lvl8pPr marL="3200400" algn="l" defTabSz="914400" rtl="0" eaLnBrk="1" latinLnBrk="0" hangingPunct="1">
      <a:defRPr sz="2400" kern="1200">
        <a:solidFill>
          <a:schemeClr val="tx1"/>
        </a:solidFill>
        <a:latin typeface="Comic Sans MS" pitchFamily="66" charset="0"/>
        <a:ea typeface="MS PGothic" pitchFamily="34" charset="-128"/>
        <a:cs typeface="+mn-cs"/>
      </a:defRPr>
    </a:lvl8pPr>
    <a:lvl9pPr marL="3657600" algn="l" defTabSz="914400" rtl="0" eaLnBrk="1" latinLnBrk="0" hangingPunct="1">
      <a:defRPr sz="2400" kern="1200">
        <a:solidFill>
          <a:schemeClr val="tx1"/>
        </a:solidFill>
        <a:latin typeface="Comic Sans MS" pitchFamily="66"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Robock" initials="AR" lastIdx="6" clrIdx="0">
    <p:extLst>
      <p:ext uri="{19B8F6BF-5375-455C-9EA6-DF929625EA0E}">
        <p15:presenceInfo xmlns:p15="http://schemas.microsoft.com/office/powerpoint/2012/main" userId="6bd1b88f73a4a3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033"/>
    <a:srgbClr val="A0CFFF"/>
    <a:srgbClr val="A5D2FF"/>
    <a:srgbClr val="99FF66"/>
    <a:srgbClr val="9DCEFF"/>
    <a:srgbClr val="99CCFF"/>
    <a:srgbClr val="9BCDFF"/>
    <a:srgbClr val="AFD7FF"/>
    <a:srgbClr val="9FCFFF"/>
    <a:srgbClr val="C7C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6" autoAdjust="0"/>
    <p:restoredTop sz="97056" autoAdjust="0"/>
  </p:normalViewPr>
  <p:slideViewPr>
    <p:cSldViewPr snapToGrid="0">
      <p:cViewPr varScale="1">
        <p:scale>
          <a:sx n="138" d="100"/>
          <a:sy n="138" d="100"/>
        </p:scale>
        <p:origin x="1152" y="79"/>
      </p:cViewPr>
      <p:guideLst>
        <p:guide orient="horz" pos="2160"/>
        <p:guide pos="2880"/>
      </p:guideLst>
    </p:cSldViewPr>
  </p:slideViewPr>
  <p:outlineViewPr>
    <p:cViewPr>
      <p:scale>
        <a:sx n="33" d="100"/>
        <a:sy n="33" d="100"/>
      </p:scale>
      <p:origin x="0" y="7685"/>
    </p:cViewPr>
  </p:outlineViewPr>
  <p:notesTextViewPr>
    <p:cViewPr>
      <p:scale>
        <a:sx n="100" d="100"/>
        <a:sy n="100" d="100"/>
      </p:scale>
      <p:origin x="0" y="0"/>
    </p:cViewPr>
  </p:notesTextViewPr>
  <p:sorterViewPr>
    <p:cViewPr varScale="1">
      <p:scale>
        <a:sx n="1" d="1"/>
        <a:sy n="1" d="1"/>
      </p:scale>
      <p:origin x="0" y="-6477"/>
    </p:cViewPr>
  </p:sorterViewPr>
  <p:notesViewPr>
    <p:cSldViewPr snapToGrid="0">
      <p:cViewPr varScale="1">
        <p:scale>
          <a:sx n="101" d="100"/>
          <a:sy n="101" d="100"/>
        </p:scale>
        <p:origin x="-2484" y="-90"/>
      </p:cViewPr>
      <p:guideLst>
        <p:guide orient="horz" pos="2880"/>
        <p:guide pos="2160"/>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235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04B54F5-F430-4DD6-A17D-DB5050290683}" type="slidenum">
              <a:rPr lang="en-US"/>
              <a:pPr>
                <a:defRPr/>
              </a:pPr>
              <a:t>‹#›</a:t>
            </a:fld>
            <a:endParaRPr lang="en-US"/>
          </a:p>
        </p:txBody>
      </p:sp>
    </p:spTree>
    <p:extLst>
      <p:ext uri="{BB962C8B-B14F-4D97-AF65-F5344CB8AC3E}">
        <p14:creationId xmlns:p14="http://schemas.microsoft.com/office/powerpoint/2010/main" val="3029601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1A37D83-6C92-4EBC-85DE-75399EB70F46}" type="slidenum">
              <a:rPr lang="en-US" smtClean="0"/>
              <a:pPr/>
              <a:t>1</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dirty="0">
                <a:latin typeface="Arial" pitchFamily="34" charset="0"/>
              </a:rPr>
              <a:t>This presentation shows the environmental effects of both regional and large-scale nuclear wars.  </a:t>
            </a:r>
          </a:p>
          <a:p>
            <a:pPr eaLnBrk="1" hangingPunct="1"/>
            <a:endParaRPr lang="en-US" dirty="0">
              <a:latin typeface="Arial" pitchFamily="34" charset="0"/>
            </a:endParaRPr>
          </a:p>
          <a:p>
            <a:pPr eaLnBrk="1" hangingPunct="1"/>
            <a:r>
              <a:rPr lang="en-US" dirty="0">
                <a:latin typeface="Arial" pitchFamily="34" charset="0"/>
              </a:rPr>
              <a:t>The greatest environmental threat in the world is the potential for nuclear winter.  The current nuclear arsenal is still large enough to produce nuclear winter.  Nuclear winter is still the accepted theory to predict the global environmental consequences of a nuclear holocaust.                                                   </a:t>
            </a:r>
          </a:p>
          <a:p>
            <a:pPr eaLnBrk="1" hangingPunct="1"/>
            <a:r>
              <a:rPr lang="en-US" dirty="0">
                <a:latin typeface="Arial" pitchFamily="34" charset="0"/>
              </a:rPr>
              <a:t> </a:t>
            </a:r>
          </a:p>
          <a:p>
            <a:pPr eaLnBrk="1" hangingPunct="1"/>
            <a:r>
              <a:rPr lang="en-US" dirty="0">
                <a:latin typeface="Arial" pitchFamily="34" charset="0"/>
              </a:rPr>
              <a:t>More people would die in regions far removed from the targets than in the targeted regions.</a:t>
            </a:r>
          </a:p>
          <a:p>
            <a:pPr eaLnBrk="1" hangingPunct="1"/>
            <a:endParaRPr lang="en-US" dirty="0">
              <a:latin typeface="Arial" pitchFamily="34" charset="0"/>
            </a:endParaRPr>
          </a:p>
          <a:p>
            <a:pPr eaLnBrk="1" hangingPunct="1"/>
            <a:r>
              <a:rPr lang="en-US" dirty="0">
                <a:latin typeface="Arial" pitchFamily="34" charset="0"/>
              </a:rPr>
              <a:t>Even a </a:t>
            </a:r>
            <a:r>
              <a:rPr lang="ja-JP" altLang="en-US" dirty="0">
                <a:latin typeface="Arial" pitchFamily="34" charset="0"/>
              </a:rPr>
              <a:t>“</a:t>
            </a:r>
            <a:r>
              <a:rPr lang="en-US" altLang="ja-JP" dirty="0" err="1">
                <a:latin typeface="Arial" pitchFamily="34" charset="0"/>
              </a:rPr>
              <a:t>smalll</a:t>
            </a:r>
            <a:r>
              <a:rPr lang="ja-JP" altLang="en-US" dirty="0">
                <a:latin typeface="Arial" pitchFamily="34" charset="0"/>
              </a:rPr>
              <a:t>”</a:t>
            </a:r>
            <a:r>
              <a:rPr lang="en-US" altLang="ja-JP" dirty="0">
                <a:latin typeface="Arial" pitchFamily="34" charset="0"/>
              </a:rPr>
              <a:t> nuclear war between India and Pakistan would produce climate change unprecedented in human history.</a:t>
            </a:r>
            <a:endParaRPr lang="en-US" dirty="0">
              <a:latin typeface="Arial" pitchFamily="34" charset="0"/>
            </a:endParaRPr>
          </a:p>
        </p:txBody>
      </p:sp>
    </p:spTree>
    <p:extLst>
      <p:ext uri="{BB962C8B-B14F-4D97-AF65-F5344CB8AC3E}">
        <p14:creationId xmlns:p14="http://schemas.microsoft.com/office/powerpoint/2010/main" val="101384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D9D02F89-7BB2-49DA-8D75-FC408D447CB7}" type="slidenum">
              <a:rPr lang="en-US" smtClean="0"/>
              <a:pPr/>
              <a:t>13</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r>
              <a:rPr lang="en-US">
                <a:latin typeface="Arial" pitchFamily="34" charset="0"/>
              </a:rPr>
              <a:t>Toon, Owen B., Richard P. Turco, Alan Robock, Charles Bardeen, Luke Oman, and Georgiy L. Stenchikov, 2007:  Atmospheric effects and societal consequences of regional scale nuclear conflicts and acts of individual nuclear terrorism.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1973-2002.</a:t>
            </a:r>
          </a:p>
          <a:p>
            <a:pPr eaLnBrk="1" hangingPunct="1"/>
            <a:endParaRPr lang="en-US">
              <a:latin typeface="Arial" pitchFamily="34" charset="0"/>
            </a:endParaRPr>
          </a:p>
          <a:p>
            <a:pPr eaLnBrk="1" hangingPunct="1"/>
            <a:r>
              <a:rPr lang="en-US">
                <a:latin typeface="Arial" pitchFamily="34" charset="0"/>
              </a:rPr>
              <a:t>Robock, Alan, Luke Oman, Georgiy L. Stenchikov, Owen B. Toon, Charles Bardeen, and Richard P. Turco, 2007:  Climatic consequences of regional nuclear conflicts.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2003-2012.</a:t>
            </a:r>
          </a:p>
          <a:p>
            <a:pPr eaLnBrk="1" hangingPunct="1"/>
            <a:endParaRPr lang="en-US">
              <a:latin typeface="Arial" pitchFamily="34" charset="0"/>
            </a:endParaRPr>
          </a:p>
        </p:txBody>
      </p:sp>
    </p:spTree>
    <p:extLst>
      <p:ext uri="{BB962C8B-B14F-4D97-AF65-F5344CB8AC3E}">
        <p14:creationId xmlns:p14="http://schemas.microsoft.com/office/powerpoint/2010/main" val="40025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4AE30BB-35BD-45FB-A0C1-7F603584A9C4}" type="slidenum">
              <a:rPr lang="en-US" smtClean="0"/>
              <a:pPr/>
              <a:t>14</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r>
              <a:rPr lang="en-US">
                <a:latin typeface="Arial" pitchFamily="34" charset="0"/>
              </a:rPr>
              <a:t>Toon, Owen B., Richard P. Turco, Alan Robock, Charles Bardeen, Luke Oman, and Georgiy L. Stenchikov, 2007:  Atmospheric effects and societal consequences of regional scale nuclear conflicts and acts of individual nuclear terrorism.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1973-2002.</a:t>
            </a:r>
          </a:p>
          <a:p>
            <a:pPr eaLnBrk="1" hangingPunct="1"/>
            <a:endParaRPr lang="en-US">
              <a:latin typeface="Arial" pitchFamily="34" charset="0"/>
            </a:endParaRPr>
          </a:p>
          <a:p>
            <a:pPr eaLnBrk="1" hangingPunct="1"/>
            <a:r>
              <a:rPr lang="en-US">
                <a:latin typeface="Arial" pitchFamily="34" charset="0"/>
              </a:rPr>
              <a:t>Robock, Alan, Luke Oman, Georgiy L. Stenchikov, Owen B. Toon, Charles Bardeen, and Richard P. Turco, 2007:  Climatic consequences of regional nuclear conflicts.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2003-2012.</a:t>
            </a:r>
          </a:p>
        </p:txBody>
      </p:sp>
    </p:spTree>
    <p:extLst>
      <p:ext uri="{BB962C8B-B14F-4D97-AF65-F5344CB8AC3E}">
        <p14:creationId xmlns:p14="http://schemas.microsoft.com/office/powerpoint/2010/main" val="113891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F96D966-3F76-9842-975F-8248F48AE298}" type="slidenum">
              <a:rPr lang="en-US" sz="1200">
                <a:latin typeface="Arial" charset="0"/>
              </a:rPr>
              <a:pPr eaLnBrk="1" hangingPunct="1"/>
              <a:t>15</a:t>
            </a:fld>
            <a:endParaRPr lang="en-US" sz="1200">
              <a:latin typeface="Arial"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Toon, Owen B., Richard P. Turco, Alan Robock, Charles Bardeen, Luke Oman, and Georgiy L. Stenchikov, 2007:  Atmospheric effects and societal consequences of regional scale nuclear conflicts and acts of individual nuclear terrorism.  </a:t>
            </a:r>
            <a:r>
              <a:rPr lang="en-US" i="1"/>
              <a:t>Atm. Chem. Phys.</a:t>
            </a:r>
            <a:r>
              <a:rPr lang="en-US"/>
              <a:t>, </a:t>
            </a:r>
            <a:r>
              <a:rPr lang="en-US" b="1"/>
              <a:t>7</a:t>
            </a:r>
            <a:r>
              <a:rPr lang="en-US"/>
              <a:t>, 1973-2002.</a:t>
            </a:r>
          </a:p>
          <a:p>
            <a:pPr eaLnBrk="1" hangingPunct="1"/>
            <a:endParaRPr lang="en-US"/>
          </a:p>
          <a:p>
            <a:pPr eaLnBrk="1" hangingPunct="1"/>
            <a:r>
              <a:rPr lang="en-US"/>
              <a:t>Robock, Alan, Luke Oman, Georgiy L. Stenchikov, Owen B. Toon, Charles Bardeen, and Richard P. Turco, 2007:  Climatic consequences of regional nuclear conflicts.  </a:t>
            </a:r>
            <a:r>
              <a:rPr lang="en-US" i="1"/>
              <a:t>Atm. Chem. Phys.</a:t>
            </a:r>
            <a:r>
              <a:rPr lang="en-US"/>
              <a:t>, </a:t>
            </a:r>
            <a:r>
              <a:rPr lang="en-US" b="1"/>
              <a:t>7</a:t>
            </a:r>
            <a:r>
              <a:rPr lang="en-US"/>
              <a:t>, 2003-2012.</a:t>
            </a:r>
          </a:p>
          <a:p>
            <a:pPr eaLnBrk="1" hangingPunct="1"/>
            <a:endParaRPr lang="en-US"/>
          </a:p>
        </p:txBody>
      </p:sp>
    </p:spTree>
    <p:extLst>
      <p:ext uri="{BB962C8B-B14F-4D97-AF65-F5344CB8AC3E}">
        <p14:creationId xmlns:p14="http://schemas.microsoft.com/office/powerpoint/2010/main" val="372945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1A190EDA-67D1-4AAA-A42A-726E6D0050B3}" type="slidenum">
              <a:rPr lang="en-US" smtClean="0"/>
              <a:pPr/>
              <a:t>16</a:t>
            </a:fld>
            <a:endParaRPr 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US">
                <a:latin typeface="Arial" pitchFamily="34" charset="0"/>
              </a:rPr>
              <a:t>Robock, Alan, Luke Oman, Georgiy L. Stenchikov, Owen B. Toon, Charles Bardeen, and Richard P. Turco, 2007:  Climatic consequences of regional nuclear conflicts.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2003-2012.</a:t>
            </a:r>
          </a:p>
          <a:p>
            <a:pPr eaLnBrk="1" hangingPunct="1"/>
            <a:endParaRPr lang="en-US">
              <a:latin typeface="Arial" pitchFamily="34" charset="0"/>
            </a:endParaRPr>
          </a:p>
        </p:txBody>
      </p:sp>
    </p:spTree>
    <p:extLst>
      <p:ext uri="{BB962C8B-B14F-4D97-AF65-F5344CB8AC3E}">
        <p14:creationId xmlns:p14="http://schemas.microsoft.com/office/powerpoint/2010/main" val="17587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FF3C748-65CC-4C8D-91BF-3792B5A06595}" type="slidenum">
              <a:rPr lang="en-US" smtClean="0"/>
              <a:pPr/>
              <a:t>17</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a:latin typeface="Arial" pitchFamily="34" charset="0"/>
              </a:rPr>
              <a:t>Global average surface air temperature change from the 5 Tg standard case (red) in the context of the climate change of the past 125 years.  Observations are from the GISS analysis (Hansen et al., 2001, updated at http://data.giss.nasa.gov/gistemp/2005/). </a:t>
            </a:r>
          </a:p>
          <a:p>
            <a:pPr eaLnBrk="1" hangingPunct="1"/>
            <a:endParaRPr lang="en-US">
              <a:latin typeface="Arial" pitchFamily="34" charset="0"/>
            </a:endParaRPr>
          </a:p>
          <a:p>
            <a:pPr eaLnBrk="1" hangingPunct="1"/>
            <a:r>
              <a:rPr lang="en-US">
                <a:latin typeface="Arial" pitchFamily="34" charset="0"/>
              </a:rPr>
              <a:t>Robock, Alan, Luke Oman, Georgiy L. Stenchikov, Owen B. Toon, Charles Bardeen, and Richard P. Turco, 2007:  Climatic consequences of regional nuclear conflicts.  </a:t>
            </a:r>
            <a:r>
              <a:rPr lang="en-US" i="1">
                <a:latin typeface="Arial" pitchFamily="34" charset="0"/>
              </a:rPr>
              <a:t>Atm. Chem. Phys.</a:t>
            </a:r>
            <a:r>
              <a:rPr lang="en-US">
                <a:latin typeface="Arial" pitchFamily="34" charset="0"/>
              </a:rPr>
              <a:t>, </a:t>
            </a:r>
            <a:r>
              <a:rPr lang="en-US" b="1">
                <a:latin typeface="Arial" pitchFamily="34" charset="0"/>
              </a:rPr>
              <a:t>7</a:t>
            </a:r>
            <a:r>
              <a:rPr lang="en-US">
                <a:latin typeface="Arial" pitchFamily="34" charset="0"/>
              </a:rPr>
              <a:t>, 2003-2012.</a:t>
            </a:r>
          </a:p>
          <a:p>
            <a:pPr eaLnBrk="1" hangingPunct="1"/>
            <a:endParaRPr lang="en-US">
              <a:latin typeface="Arial" pitchFamily="34" charset="0"/>
            </a:endParaRPr>
          </a:p>
          <a:p>
            <a:pPr eaLnBrk="1" hangingPunct="1"/>
            <a:r>
              <a:rPr lang="en-US">
                <a:latin typeface="Arial" pitchFamily="34" charset="0"/>
              </a:rPr>
              <a:t>Reference:</a:t>
            </a:r>
          </a:p>
          <a:p>
            <a:pPr eaLnBrk="1" hangingPunct="1"/>
            <a:endParaRPr lang="en-US">
              <a:latin typeface="Arial" pitchFamily="34" charset="0"/>
            </a:endParaRPr>
          </a:p>
          <a:p>
            <a:pPr eaLnBrk="1" hangingPunct="1"/>
            <a:r>
              <a:rPr lang="en-US">
                <a:latin typeface="Arial" pitchFamily="34" charset="0"/>
              </a:rPr>
              <a:t>Hansen, J. E., Ruedy, R., Sato, M., Imhoff, M., Lawrence, W., Easterling, D., Peterson, T., and Karl, T., 2001 : A closer look at United States and global surface temperature change, </a:t>
            </a:r>
            <a:r>
              <a:rPr lang="en-US" i="1">
                <a:latin typeface="Arial" pitchFamily="34" charset="0"/>
              </a:rPr>
              <a:t>J. Geophys. Res.</a:t>
            </a:r>
            <a:r>
              <a:rPr lang="en-US">
                <a:latin typeface="Arial" pitchFamily="34" charset="0"/>
              </a:rPr>
              <a:t>, </a:t>
            </a:r>
            <a:r>
              <a:rPr lang="en-US" b="1">
                <a:latin typeface="Arial" pitchFamily="34" charset="0"/>
              </a:rPr>
              <a:t>106</a:t>
            </a:r>
            <a:r>
              <a:rPr lang="en-US">
                <a:latin typeface="Arial" pitchFamily="34" charset="0"/>
              </a:rPr>
              <a:t>, 23,947-23,963, doi:10.1029/2001JD000354. </a:t>
            </a:r>
          </a:p>
        </p:txBody>
      </p:sp>
    </p:spTree>
    <p:extLst>
      <p:ext uri="{BB962C8B-B14F-4D97-AF65-F5344CB8AC3E}">
        <p14:creationId xmlns:p14="http://schemas.microsoft.com/office/powerpoint/2010/main" val="85239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151392-538A-4D4D-9275-EEE5CD622E0C}" type="slidenum">
              <a:rPr lang="en-US" smtClean="0"/>
              <a:pPr>
                <a:defRPr/>
              </a:pPr>
              <a:t>18</a:t>
            </a:fld>
            <a:endParaRPr lang="en-US"/>
          </a:p>
        </p:txBody>
      </p:sp>
    </p:spTree>
    <p:extLst>
      <p:ext uri="{BB962C8B-B14F-4D97-AF65-F5344CB8AC3E}">
        <p14:creationId xmlns:p14="http://schemas.microsoft.com/office/powerpoint/2010/main" val="342215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8946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4B282A9E-9003-4C53-9217-B05318933C75}" type="slidenum">
              <a:rPr lang="en-US" smtClean="0"/>
              <a:pPr/>
              <a:t>23</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r>
              <a:rPr lang="en-US">
                <a:latin typeface="Arial" pitchFamily="34" charset="0"/>
              </a:rPr>
              <a:t>We took advantage of our new modeling capability to go back to the nuclear winter scenarios and re-do the experiments.  Unlike all previous studies, this model was able to consider the atmosphere from the surface up to 80 km (50 miles), explicitly model ocean circulation changes, and conduct multiple simulations for 10 year periods.</a:t>
            </a:r>
          </a:p>
          <a:p>
            <a:pPr eaLnBrk="1" hangingPunct="1"/>
            <a:endParaRPr lang="en-US">
              <a:latin typeface="Arial" pitchFamily="34" charset="0"/>
            </a:endParaRPr>
          </a:p>
          <a:p>
            <a:pPr eaLnBrk="1" hangingPunct="1"/>
            <a:r>
              <a:rPr lang="en-US">
                <a:latin typeface="Arial" pitchFamily="34" charset="0"/>
              </a:rPr>
              <a:t>Robock, Alan, Luke Oman, and Georgiy L. Stenchikov, 2007:  Nuclear winter revisited with a modern climate model and current nuclear arsenals: Still catastrophic consequences.  </a:t>
            </a:r>
            <a:r>
              <a:rPr lang="en-US" i="1">
                <a:latin typeface="Arial" pitchFamily="34" charset="0"/>
              </a:rPr>
              <a:t>J. Geophys. Res.</a:t>
            </a:r>
            <a:r>
              <a:rPr lang="en-US">
                <a:latin typeface="Arial" pitchFamily="34" charset="0"/>
              </a:rPr>
              <a:t>, </a:t>
            </a:r>
            <a:r>
              <a:rPr lang="en-US" b="1">
                <a:latin typeface="Arial" pitchFamily="34" charset="0"/>
              </a:rPr>
              <a:t>112</a:t>
            </a:r>
            <a:r>
              <a:rPr lang="en-US">
                <a:latin typeface="Arial" pitchFamily="34" charset="0"/>
              </a:rPr>
              <a:t>, D13107, doi:10.1029/2006JD008235. </a:t>
            </a:r>
          </a:p>
        </p:txBody>
      </p:sp>
    </p:spTree>
    <p:extLst>
      <p:ext uri="{BB962C8B-B14F-4D97-AF65-F5344CB8AC3E}">
        <p14:creationId xmlns:p14="http://schemas.microsoft.com/office/powerpoint/2010/main" val="34047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77C4AA1-3BB4-4B90-8D7C-A9C30A0E50F9}" type="slidenum">
              <a:rPr lang="en-US" smtClean="0"/>
              <a:pPr/>
              <a:t>24</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62411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CB2E44E0-E183-4A20-909A-D6266E349E9C}" type="slidenum">
              <a:rPr lang="en-US" smtClean="0"/>
              <a:pPr/>
              <a:t>25</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r>
              <a:rPr lang="en-US">
                <a:latin typeface="Arial" pitchFamily="34" charset="0"/>
              </a:rPr>
              <a:t>Surface air temperature changes for the 150 Tg case averaged for June, July, and August of the year after smoke injection.  Effects are largest over land, but there is substantial cooling over oceans, too.  Also shown as a red burst is a location in Ukraine, for which time series of temperature are shown in the next slide. </a:t>
            </a:r>
          </a:p>
          <a:p>
            <a:pPr eaLnBrk="1" hangingPunct="1"/>
            <a:endParaRPr lang="en-US">
              <a:latin typeface="Arial" pitchFamily="34" charset="0"/>
            </a:endParaRPr>
          </a:p>
          <a:p>
            <a:pPr eaLnBrk="1" hangingPunct="1"/>
            <a:r>
              <a:rPr lang="en-US">
                <a:latin typeface="Arial" pitchFamily="34" charset="0"/>
              </a:rPr>
              <a:t>Robock, Alan, Luke Oman, and Georgiy L. Stenchikov, 2007:  Nuclear winter revisited with a modern climate model and current nuclear arsenals: Still catastrophic consequences.  </a:t>
            </a:r>
            <a:r>
              <a:rPr lang="en-US" i="1">
                <a:latin typeface="Arial" pitchFamily="34" charset="0"/>
              </a:rPr>
              <a:t>J. Geophys. Res.</a:t>
            </a:r>
            <a:r>
              <a:rPr lang="en-US">
                <a:latin typeface="Arial" pitchFamily="34" charset="0"/>
              </a:rPr>
              <a:t>, </a:t>
            </a:r>
            <a:r>
              <a:rPr lang="en-US" b="1">
                <a:latin typeface="Arial" pitchFamily="34" charset="0"/>
              </a:rPr>
              <a:t>112</a:t>
            </a:r>
            <a:r>
              <a:rPr lang="en-US">
                <a:latin typeface="Arial" pitchFamily="34" charset="0"/>
              </a:rPr>
              <a:t>, D13107, doi:10.1029/2006JD008235. </a:t>
            </a:r>
          </a:p>
        </p:txBody>
      </p:sp>
    </p:spTree>
    <p:extLst>
      <p:ext uri="{BB962C8B-B14F-4D97-AF65-F5344CB8AC3E}">
        <p14:creationId xmlns:p14="http://schemas.microsoft.com/office/powerpoint/2010/main" val="397997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E4D3DC05-C1BC-4722-B645-5CE5BA5D862D}" type="slidenum">
              <a:rPr lang="en-US" smtClean="0"/>
              <a:pPr/>
              <a:t>2</a:t>
            </a:fld>
            <a:endParaRPr 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a:latin typeface="Arial" pitchFamily="34" charset="0"/>
              </a:rPr>
              <a:t>An Apollo 10 view of Earth (May 18, 1969) from 26,000 nautical miles photographed from the spacecraft during its journey toward the Moon.  You can see Mexico and Baja California in the center of the image.  Above that, clouds cover most of the US, producing needed rainfall for the crops that are growing that year.</a:t>
            </a:r>
          </a:p>
          <a:p>
            <a:pPr eaLnBrk="1" hangingPunct="1"/>
            <a:endParaRPr lang="en-US">
              <a:latin typeface="Arial" pitchFamily="34" charset="0"/>
            </a:endParaRPr>
          </a:p>
          <a:p>
            <a:pPr eaLnBrk="1" hangingPunct="1"/>
            <a:r>
              <a:rPr lang="en-US">
                <a:latin typeface="Arial" pitchFamily="34" charset="0"/>
              </a:rPr>
              <a:t>Photo courtesy of NASA (AS10-34-5013). </a:t>
            </a:r>
          </a:p>
        </p:txBody>
      </p:sp>
    </p:spTree>
    <p:extLst>
      <p:ext uri="{BB962C8B-B14F-4D97-AF65-F5344CB8AC3E}">
        <p14:creationId xmlns:p14="http://schemas.microsoft.com/office/powerpoint/2010/main" val="2174126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4C270DFD-8B93-4E82-89AE-C356DB3E1D32}" type="slidenum">
              <a:rPr lang="en-US" smtClean="0"/>
              <a:pPr/>
              <a:t>26</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r>
              <a:rPr lang="en-US">
                <a:latin typeface="Arial" pitchFamily="34" charset="0"/>
              </a:rPr>
              <a:t>Time series of daily minimum temperature from the control and 150 Tg cases for an important agricultural region shown on the previous slide, Ukraine at 50°N, 30°E.  You will see that the temperature did not exceed freezing in the year of the smoke injection or the next year, and barely exceeded it two years later.  Clearly agriculture would be impossible for the entire period shown.</a:t>
            </a:r>
          </a:p>
          <a:p>
            <a:pPr eaLnBrk="1" hangingPunct="1"/>
            <a:endParaRPr lang="en-US">
              <a:latin typeface="Arial" pitchFamily="34" charset="0"/>
            </a:endParaRPr>
          </a:p>
          <a:p>
            <a:pPr eaLnBrk="1" hangingPunct="1"/>
            <a:r>
              <a:rPr lang="en-US">
                <a:latin typeface="Arial" pitchFamily="34" charset="0"/>
              </a:rPr>
              <a:t>Robock, Alan, Luke Oman, and Georgiy L. Stenchikov, 2007:  Nuclear winter revisited with a modern climate model and current nuclear arsenals: Still catastrophic consequences.  </a:t>
            </a:r>
            <a:r>
              <a:rPr lang="en-US" i="1">
                <a:latin typeface="Arial" pitchFamily="34" charset="0"/>
              </a:rPr>
              <a:t>J. Geophys. Res.</a:t>
            </a:r>
            <a:r>
              <a:rPr lang="en-US">
                <a:latin typeface="Arial" pitchFamily="34" charset="0"/>
              </a:rPr>
              <a:t>, </a:t>
            </a:r>
            <a:r>
              <a:rPr lang="en-US" b="1">
                <a:latin typeface="Arial" pitchFamily="34" charset="0"/>
              </a:rPr>
              <a:t>112</a:t>
            </a:r>
            <a:r>
              <a:rPr lang="en-US">
                <a:latin typeface="Arial" pitchFamily="34" charset="0"/>
              </a:rPr>
              <a:t>, D13107, doi:10.1029/2006JD008235. </a:t>
            </a:r>
          </a:p>
          <a:p>
            <a:pPr eaLnBrk="1" hangingPunct="1"/>
            <a:endParaRPr lang="en-US">
              <a:latin typeface="Arial" pitchFamily="34" charset="0"/>
            </a:endParaRPr>
          </a:p>
        </p:txBody>
      </p:sp>
    </p:spTree>
    <p:extLst>
      <p:ext uri="{BB962C8B-B14F-4D97-AF65-F5344CB8AC3E}">
        <p14:creationId xmlns:p14="http://schemas.microsoft.com/office/powerpoint/2010/main" val="2836076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A6F719C1-8DDA-4F4C-94D2-63C319FDB15B}" type="slidenum">
              <a:rPr lang="en-US" smtClean="0"/>
              <a:pPr/>
              <a:t>38</a:t>
            </a:fld>
            <a:endParaRPr lang="en-US"/>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r>
              <a:rPr lang="en-US">
                <a:latin typeface="Arial" pitchFamily="34" charset="0"/>
              </a:rPr>
              <a:t>Nuclear winter is not a theory we can test in the atmosphere.  (Or if we did test it, it would be too late.)  So how can we test its validity.  It turns out that many aspects of the theory can be tested by examining analogs for parts of the theory – naturally occurring phenomena that correspond to these aspects of the theory.  Here several of these analogs are described.</a:t>
            </a:r>
          </a:p>
          <a:p>
            <a:pPr eaLnBrk="1" hangingPunct="1"/>
            <a:endParaRPr lang="en-US">
              <a:latin typeface="Arial" pitchFamily="34" charset="0"/>
            </a:endParaRPr>
          </a:p>
          <a:p>
            <a:pPr eaLnBrk="1" hangingPunct="1"/>
            <a:r>
              <a:rPr lang="en-US" b="1">
                <a:latin typeface="Arial" pitchFamily="34" charset="0"/>
              </a:rPr>
              <a:t>The seasonal cycle:</a:t>
            </a:r>
            <a:r>
              <a:rPr lang="en-US">
                <a:latin typeface="Arial" pitchFamily="34" charset="0"/>
              </a:rPr>
              <a:t>  This has given the name to nuclear winter.  We all know that when the days get shorter and the angle of the sun makes it less intense that summer turns to winter.</a:t>
            </a:r>
          </a:p>
          <a:p>
            <a:pPr eaLnBrk="1" hangingPunct="1"/>
            <a:endParaRPr lang="en-US">
              <a:latin typeface="Arial" pitchFamily="34" charset="0"/>
            </a:endParaRPr>
          </a:p>
          <a:p>
            <a:pPr eaLnBrk="1" hangingPunct="1"/>
            <a:r>
              <a:rPr lang="en-US" b="1">
                <a:latin typeface="Arial" pitchFamily="34" charset="0"/>
              </a:rPr>
              <a:t>The diurnal cycle:</a:t>
            </a:r>
            <a:r>
              <a:rPr lang="en-US">
                <a:latin typeface="Arial" pitchFamily="34" charset="0"/>
              </a:rPr>
              <a:t>  When the Sun goes down, it gets cold at the surface.  What if the Sun did not come up the next day, but the heat from the surface could escape to space (as would the case with small smoke particles in the atmosphere?</a:t>
            </a:r>
          </a:p>
        </p:txBody>
      </p:sp>
    </p:spTree>
    <p:extLst>
      <p:ext uri="{BB962C8B-B14F-4D97-AF65-F5344CB8AC3E}">
        <p14:creationId xmlns:p14="http://schemas.microsoft.com/office/powerpoint/2010/main" val="106858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4DAAAA-E686-B148-B0BB-43750A0F866C}"/>
              </a:ext>
            </a:extLst>
          </p:cNvPr>
          <p:cNvSpPr>
            <a:spLocks noGrp="1" noChangeArrowheads="1"/>
          </p:cNvSpPr>
          <p:nvPr>
            <p:ph type="sldNum" sz="quarter" idx="5"/>
          </p:nvPr>
        </p:nvSpPr>
        <p:spPr>
          <a:ln/>
        </p:spPr>
        <p:txBody>
          <a:bodyPr/>
          <a:lstStyle/>
          <a:p>
            <a:fld id="{866200DA-37D5-034E-90A9-954645150A86}" type="slidenum">
              <a:rPr lang="en-US" altLang="en-US"/>
              <a:pPr/>
              <a:t>40</a:t>
            </a:fld>
            <a:endParaRPr lang="en-US" altLang="en-US"/>
          </a:p>
        </p:txBody>
      </p:sp>
      <p:sp>
        <p:nvSpPr>
          <p:cNvPr id="33794" name="Rectangle 2">
            <a:extLst>
              <a:ext uri="{FF2B5EF4-FFF2-40B4-BE49-F238E27FC236}">
                <a16:creationId xmlns:a16="http://schemas.microsoft.com/office/drawing/2014/main" id="{6E48D3F2-A153-A348-BCDE-5B32C48158E4}"/>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AC368BA0-3F23-3E49-9BED-25D7C937CE8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4450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91107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023E54D-1082-4483-8821-BFAEDB3A9C48}" type="slidenum">
              <a:rPr lang="en-US" smtClean="0"/>
              <a:pPr/>
              <a:t>59</a:t>
            </a:fld>
            <a:endParaRPr lang="en-US"/>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r>
              <a:rPr lang="en-US">
                <a:latin typeface="Arial" pitchFamily="34" charset="0"/>
              </a:rPr>
              <a:t>I hope we learn the lessons of nuclear winter well enough to keep our beautiful planet looking this way for a long time to come.</a:t>
            </a:r>
          </a:p>
          <a:p>
            <a:pPr eaLnBrk="1" hangingPunct="1"/>
            <a:endParaRPr lang="en-US">
              <a:latin typeface="Arial" pitchFamily="34" charset="0"/>
            </a:endParaRPr>
          </a:p>
          <a:p>
            <a:pPr eaLnBrk="1" hangingPunct="1"/>
            <a:r>
              <a:rPr lang="en-US">
                <a:latin typeface="Arial" pitchFamily="34" charset="0"/>
              </a:rPr>
              <a:t>Apollo 17 photograph of Earth, taken on the way to the Moon, December 17, 1972.</a:t>
            </a:r>
          </a:p>
          <a:p>
            <a:pPr eaLnBrk="1" hangingPunct="1"/>
            <a:endParaRPr lang="en-US">
              <a:latin typeface="Arial" pitchFamily="34" charset="0"/>
            </a:endParaRPr>
          </a:p>
          <a:p>
            <a:pPr eaLnBrk="1" hangingPunct="1"/>
            <a:r>
              <a:rPr lang="en-US">
                <a:latin typeface="Arial" pitchFamily="34" charset="0"/>
              </a:rPr>
              <a:t>Photo from NASA. NASA Photo ID: AS17-148-22727 File Name: 10075945.jpg </a:t>
            </a:r>
          </a:p>
          <a:p>
            <a:pPr eaLnBrk="1" hangingPunct="1"/>
            <a:endParaRPr lang="en-US">
              <a:latin typeface="Arial" pitchFamily="34" charset="0"/>
            </a:endParaRPr>
          </a:p>
          <a:p>
            <a:pPr eaLnBrk="1" hangingPunct="1"/>
            <a:r>
              <a:rPr lang="en-US">
                <a:latin typeface="Arial" pitchFamily="34" charset="0"/>
              </a:rPr>
              <a:t>http://nssdc.gsfc.nasa.gov/image/planetary/earth/apollo17_earth.jpg</a:t>
            </a:r>
          </a:p>
        </p:txBody>
      </p:sp>
    </p:spTree>
    <p:extLst>
      <p:ext uri="{BB962C8B-B14F-4D97-AF65-F5344CB8AC3E}">
        <p14:creationId xmlns:p14="http://schemas.microsoft.com/office/powerpoint/2010/main" val="982083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a:ln/>
        </p:spPr>
      </p:sp>
      <p:sp>
        <p:nvSpPr>
          <p:cNvPr id="457731" name="Notes Placeholder 2"/>
          <p:cNvSpPr>
            <a:spLocks noGrp="1"/>
          </p:cNvSpPr>
          <p:nvPr>
            <p:ph type="body" idx="1"/>
          </p:nvPr>
        </p:nvSpPr>
        <p:spPr>
          <a:noFill/>
          <a:ln/>
        </p:spPr>
        <p:txBody>
          <a:bodyPr/>
          <a:lstStyle/>
          <a:p>
            <a:endParaRPr lang="en-US">
              <a:latin typeface="Arial" pitchFamily="34" charset="0"/>
            </a:endParaRPr>
          </a:p>
        </p:txBody>
      </p:sp>
      <p:sp>
        <p:nvSpPr>
          <p:cNvPr id="457732" name="Slide Number Placeholder 3"/>
          <p:cNvSpPr>
            <a:spLocks noGrp="1"/>
          </p:cNvSpPr>
          <p:nvPr>
            <p:ph type="sldNum" sz="quarter" idx="5"/>
          </p:nvPr>
        </p:nvSpPr>
        <p:spPr>
          <a:noFill/>
        </p:spPr>
        <p:txBody>
          <a:bodyPr/>
          <a:lstStyle/>
          <a:p>
            <a:fld id="{F43FCA7A-F173-4F80-99C6-2E2A3BDD893D}" type="slidenum">
              <a:rPr lang="en-US" smtClean="0"/>
              <a:pPr/>
              <a:t>60</a:t>
            </a:fld>
            <a:endParaRPr lang="en-US"/>
          </a:p>
        </p:txBody>
      </p:sp>
    </p:spTree>
    <p:extLst>
      <p:ext uri="{BB962C8B-B14F-4D97-AF65-F5344CB8AC3E}">
        <p14:creationId xmlns:p14="http://schemas.microsoft.com/office/powerpoint/2010/main" val="129713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E89A214D-056F-416C-9858-427CEAE8ED7B}" type="slidenum">
              <a:rPr lang="en-US" smtClean="0"/>
              <a:pPr/>
              <a:t>3</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latin typeface="Arial" pitchFamily="34" charset="0"/>
              </a:rPr>
              <a:t>This is what the world would look like, however, after a large-scale nuclear holocaust.  Thick clouds of smoke from the resulting fires would initially cover the Northern Hemisphere, making it cold and dark at the Earth</a:t>
            </a:r>
            <a:r>
              <a:rPr lang="ja-JP" altLang="en-US">
                <a:latin typeface="Arial" pitchFamily="34" charset="0"/>
              </a:rPr>
              <a:t>’</a:t>
            </a:r>
            <a:r>
              <a:rPr lang="en-US" altLang="ja-JP">
                <a:latin typeface="Arial" pitchFamily="34" charset="0"/>
              </a:rPr>
              <a:t>s surface.</a:t>
            </a:r>
          </a:p>
          <a:p>
            <a:pPr eaLnBrk="1" hangingPunct="1"/>
            <a:endParaRPr lang="en-US">
              <a:latin typeface="Arial" pitchFamily="34" charset="0"/>
            </a:endParaRPr>
          </a:p>
          <a:p>
            <a:pPr eaLnBrk="1" hangingPunct="1"/>
            <a:r>
              <a:rPr lang="en-US">
                <a:latin typeface="Arial" pitchFamily="34" charset="0"/>
              </a:rPr>
              <a:t>Image used by permission of the National Resources Defense Council.</a:t>
            </a:r>
          </a:p>
        </p:txBody>
      </p:sp>
    </p:spTree>
    <p:extLst>
      <p:ext uri="{BB962C8B-B14F-4D97-AF65-F5344CB8AC3E}">
        <p14:creationId xmlns:p14="http://schemas.microsoft.com/office/powerpoint/2010/main" val="305041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a:latin typeface="Arial" pitchFamily="34" charset="0"/>
            </a:endParaRPr>
          </a:p>
        </p:txBody>
      </p:sp>
      <p:sp>
        <p:nvSpPr>
          <p:cNvPr id="246788" name="Slide Number Placeholder 3"/>
          <p:cNvSpPr>
            <a:spLocks noGrp="1"/>
          </p:cNvSpPr>
          <p:nvPr>
            <p:ph type="sldNum" sz="quarter" idx="5"/>
          </p:nvPr>
        </p:nvSpPr>
        <p:spPr>
          <a:noFill/>
        </p:spPr>
        <p:txBody>
          <a:bodyPr/>
          <a:lstStyle/>
          <a:p>
            <a:fld id="{86679E72-09FB-45A2-A414-448B898850E2}" type="slidenum">
              <a:rPr lang="en-US" smtClean="0"/>
              <a:pPr/>
              <a:t>4</a:t>
            </a:fld>
            <a:endParaRPr lang="en-US"/>
          </a:p>
        </p:txBody>
      </p:sp>
    </p:spTree>
    <p:extLst>
      <p:ext uri="{BB962C8B-B14F-4D97-AF65-F5344CB8AC3E}">
        <p14:creationId xmlns:p14="http://schemas.microsoft.com/office/powerpoint/2010/main" val="315853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a:latin typeface="Arial" pitchFamily="34" charset="0"/>
            </a:endParaRPr>
          </a:p>
        </p:txBody>
      </p:sp>
      <p:sp>
        <p:nvSpPr>
          <p:cNvPr id="247812" name="Slide Number Placeholder 3"/>
          <p:cNvSpPr>
            <a:spLocks noGrp="1"/>
          </p:cNvSpPr>
          <p:nvPr>
            <p:ph type="sldNum" sz="quarter" idx="5"/>
          </p:nvPr>
        </p:nvSpPr>
        <p:spPr>
          <a:noFill/>
        </p:spPr>
        <p:txBody>
          <a:bodyPr/>
          <a:lstStyle/>
          <a:p>
            <a:fld id="{E7A881C4-6CFA-4E35-983D-E1560D291E84}" type="slidenum">
              <a:rPr lang="en-US" smtClean="0"/>
              <a:pPr/>
              <a:t>5</a:t>
            </a:fld>
            <a:endParaRPr lang="en-US"/>
          </a:p>
        </p:txBody>
      </p:sp>
    </p:spTree>
    <p:extLst>
      <p:ext uri="{BB962C8B-B14F-4D97-AF65-F5344CB8AC3E}">
        <p14:creationId xmlns:p14="http://schemas.microsoft.com/office/powerpoint/2010/main" val="43867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dirty="0">
              <a:latin typeface="Arial" pitchFamily="34" charset="0"/>
            </a:endParaRPr>
          </a:p>
        </p:txBody>
      </p:sp>
      <p:sp>
        <p:nvSpPr>
          <p:cNvPr id="249860" name="Slide Number Placeholder 3"/>
          <p:cNvSpPr>
            <a:spLocks noGrp="1"/>
          </p:cNvSpPr>
          <p:nvPr>
            <p:ph type="sldNum" sz="quarter" idx="5"/>
          </p:nvPr>
        </p:nvSpPr>
        <p:spPr>
          <a:noFill/>
        </p:spPr>
        <p:txBody>
          <a:bodyPr/>
          <a:lstStyle/>
          <a:p>
            <a:fld id="{9D5A5B83-8CE8-4A89-9A15-CC4C66232C88}" type="slidenum">
              <a:rPr lang="en-US" smtClean="0"/>
              <a:pPr/>
              <a:t>6</a:t>
            </a:fld>
            <a:endParaRPr lang="en-US"/>
          </a:p>
        </p:txBody>
      </p:sp>
    </p:spTree>
    <p:extLst>
      <p:ext uri="{BB962C8B-B14F-4D97-AF65-F5344CB8AC3E}">
        <p14:creationId xmlns:p14="http://schemas.microsoft.com/office/powerpoint/2010/main" val="118416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FA015C3-FF21-4105-9A6C-FA5E331B9C89}" type="slidenum">
              <a:rPr lang="en-US" smtClean="0"/>
              <a:pPr/>
              <a:t>8</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r>
              <a:rPr lang="en-US">
                <a:latin typeface="Arial" pitchFamily="34" charset="0"/>
              </a:rPr>
              <a:t>This is a photograph of Hiroshima from the US Air Force photo library, showing the city after some roads were cleared off.  As most of the buildings were wood and paper, they all burned in the resulting firestorm.</a:t>
            </a:r>
          </a:p>
          <a:p>
            <a:pPr eaLnBrk="1" hangingPunct="1"/>
            <a:endParaRPr lang="en-US">
              <a:latin typeface="Arial" pitchFamily="34" charset="0"/>
            </a:endParaRPr>
          </a:p>
          <a:p>
            <a:pPr eaLnBrk="1" hangingPunct="1"/>
            <a:r>
              <a:rPr lang="en-US">
                <a:latin typeface="Arial" pitchFamily="34" charset="0"/>
              </a:rPr>
              <a:t>From this and the following examples, we learn that cities can burn, whether ignited by an atomic bomb or </a:t>
            </a:r>
            <a:r>
              <a:rPr lang="ja-JP" altLang="en-US">
                <a:latin typeface="Arial" pitchFamily="34" charset="0"/>
              </a:rPr>
              <a:t>“</a:t>
            </a:r>
            <a:r>
              <a:rPr lang="en-US" altLang="ja-JP">
                <a:latin typeface="Arial" pitchFamily="34" charset="0"/>
              </a:rPr>
              <a:t>conventional weapons.</a:t>
            </a:r>
            <a:r>
              <a:rPr lang="ja-JP" altLang="en-US">
                <a:latin typeface="Arial" pitchFamily="34" charset="0"/>
              </a:rPr>
              <a:t>”</a:t>
            </a:r>
            <a:r>
              <a:rPr lang="en-US" altLang="ja-JP">
                <a:latin typeface="Arial" pitchFamily="34" charset="0"/>
              </a:rPr>
              <a:t>  In fact, in World War II, more people died from </a:t>
            </a:r>
            <a:r>
              <a:rPr lang="ja-JP" altLang="en-US">
                <a:latin typeface="Arial" pitchFamily="34" charset="0"/>
              </a:rPr>
              <a:t>“</a:t>
            </a:r>
            <a:r>
              <a:rPr lang="en-US" altLang="ja-JP">
                <a:latin typeface="Arial" pitchFamily="34" charset="0"/>
              </a:rPr>
              <a:t>conventional firebombing</a:t>
            </a:r>
            <a:r>
              <a:rPr lang="ja-JP" altLang="en-US">
                <a:latin typeface="Arial" pitchFamily="34" charset="0"/>
              </a:rPr>
              <a:t>”</a:t>
            </a:r>
            <a:r>
              <a:rPr lang="en-US" altLang="ja-JP">
                <a:latin typeface="Arial" pitchFamily="34" charset="0"/>
              </a:rPr>
              <a:t> than from nuclear firebombing.</a:t>
            </a:r>
            <a:endParaRPr lang="en-US">
              <a:latin typeface="Arial" pitchFamily="34" charset="0"/>
            </a:endParaRPr>
          </a:p>
        </p:txBody>
      </p:sp>
    </p:spTree>
    <p:extLst>
      <p:ext uri="{BB962C8B-B14F-4D97-AF65-F5344CB8AC3E}">
        <p14:creationId xmlns:p14="http://schemas.microsoft.com/office/powerpoint/2010/main" val="368267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3CCF03CE-711A-4F2B-B908-39454D158522}" type="slidenum">
              <a:rPr lang="en-US" smtClean="0"/>
              <a:pPr/>
              <a:t>11</a:t>
            </a:fld>
            <a:endParaRPr lang="en-US"/>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r>
              <a:rPr lang="en-US" sz="1000">
                <a:latin typeface="Arial" pitchFamily="34" charset="0"/>
              </a:rPr>
              <a:t>Jack London lived in Oakland, across the Bay from San Francisco.  The 1906 earthquake broke water mains and started fires in the city.  Here is his account.  Thus we learn that firestorms can result from burning cities no matter how they are started.  [I always read this to the audience, emphasizing the last part of the last sentence.]</a:t>
            </a:r>
          </a:p>
          <a:p>
            <a:pPr eaLnBrk="1" hangingPunct="1"/>
            <a:endParaRPr lang="en-US" sz="1000">
              <a:latin typeface="Arial" pitchFamily="34" charset="0"/>
            </a:endParaRPr>
          </a:p>
          <a:p>
            <a:pPr eaLnBrk="1" hangingPunct="1"/>
            <a:r>
              <a:rPr lang="en-US" sz="1000">
                <a:latin typeface="Arial" pitchFamily="34" charset="0"/>
              </a:rPr>
              <a:t>Painting from http://www.sfmuseum.org/1906/coulter.html :</a:t>
            </a:r>
          </a:p>
          <a:p>
            <a:pPr eaLnBrk="1" hangingPunct="1"/>
            <a:r>
              <a:rPr lang="en-US" sz="1000">
                <a:latin typeface="Arial" pitchFamily="34" charset="0"/>
              </a:rPr>
              <a:t>Lurid flames sweep San Francisco in William Alexander Coulter</a:t>
            </a:r>
            <a:r>
              <a:rPr lang="ja-JP" altLang="en-US" sz="1000">
                <a:latin typeface="Arial" pitchFamily="34" charset="0"/>
              </a:rPr>
              <a:t>’</a:t>
            </a:r>
            <a:r>
              <a:rPr lang="en-US" altLang="ja-JP" sz="1000">
                <a:latin typeface="Arial" pitchFamily="34" charset="0"/>
              </a:rPr>
              <a:t>s (1849-1936) panorama of the largest maritime rescue in United States history, where more than thirty-thousand people were taken from the shoreline between Fort Mason and the foot of Lombard Street. Mr. Coulter</a:t>
            </a:r>
            <a:r>
              <a:rPr lang="ja-JP" altLang="en-US" sz="1000">
                <a:latin typeface="Arial" pitchFamily="34" charset="0"/>
              </a:rPr>
              <a:t>’</a:t>
            </a:r>
            <a:r>
              <a:rPr lang="en-US" altLang="ja-JP" sz="1000">
                <a:latin typeface="Arial" pitchFamily="34" charset="0"/>
              </a:rPr>
              <a:t>s painting depicts the flotilla of rescue vessels ferrying survivors from the burning city to Sausalito. </a:t>
            </a:r>
          </a:p>
          <a:p>
            <a:pPr eaLnBrk="1" hangingPunct="1"/>
            <a:r>
              <a:rPr lang="en-US" sz="1000">
                <a:latin typeface="Arial" pitchFamily="34" charset="0"/>
              </a:rPr>
              <a:t>Mr. Coulter painted from sketches drawn as he helped during the Dunkirk-like evacuation, and he took certain liberties with the San Francisco skyline to give this magnificent picture balance. </a:t>
            </a:r>
          </a:p>
          <a:p>
            <a:pPr eaLnBrk="1" hangingPunct="1"/>
            <a:r>
              <a:rPr lang="en-US" sz="1000">
                <a:latin typeface="Arial" pitchFamily="34" charset="0"/>
              </a:rPr>
              <a:t>The eye, at first, is drawn to the large sailing ships highlighted against the thick, black smoke which obscured the downtown area. He moved the Hall of Justice near Chinatown to just left of center, the Call Building to just right of center, and depicted the burning of Nob Hill on the far right. True perspective would place almost all of these landmarks within the ominous smoke cloud. </a:t>
            </a:r>
          </a:p>
          <a:p>
            <a:pPr eaLnBrk="1" hangingPunct="1"/>
            <a:r>
              <a:rPr lang="en-US" sz="1000">
                <a:latin typeface="Arial" pitchFamily="34" charset="0"/>
              </a:rPr>
              <a:t>This painting, executed on a 5 X 10-foot windowshade, hung for many years in San Francisco</a:t>
            </a:r>
            <a:r>
              <a:rPr lang="ja-JP" altLang="en-US" sz="1000">
                <a:latin typeface="Arial" pitchFamily="34" charset="0"/>
              </a:rPr>
              <a:t>’</a:t>
            </a:r>
            <a:r>
              <a:rPr lang="en-US" altLang="ja-JP" sz="1000">
                <a:latin typeface="Arial" pitchFamily="34" charset="0"/>
              </a:rPr>
              <a:t>s Commercial Club, and was later sold by Maxwell Galleries, Ltd. </a:t>
            </a:r>
          </a:p>
          <a:p>
            <a:pPr eaLnBrk="1" hangingPunct="1"/>
            <a:r>
              <a:rPr lang="en-US" sz="1000">
                <a:latin typeface="Arial" pitchFamily="34" charset="0"/>
              </a:rPr>
              <a:t>Gladys Hansen</a:t>
            </a:r>
            <a:br>
              <a:rPr lang="en-US" sz="1000">
                <a:latin typeface="Arial" pitchFamily="34" charset="0"/>
              </a:rPr>
            </a:br>
            <a:r>
              <a:rPr lang="en-US" sz="1000">
                <a:latin typeface="Arial" pitchFamily="34" charset="0"/>
              </a:rPr>
              <a:t>From </a:t>
            </a:r>
            <a:r>
              <a:rPr lang="en-US" sz="1000" i="1">
                <a:latin typeface="Arial" pitchFamily="34" charset="0"/>
              </a:rPr>
              <a:t>Denial of Disaster</a:t>
            </a:r>
            <a:r>
              <a:rPr lang="en-US">
                <a:latin typeface="Arial" pitchFamily="34" charset="0"/>
              </a:rPr>
              <a:t> </a:t>
            </a:r>
          </a:p>
        </p:txBody>
      </p:sp>
    </p:spTree>
    <p:extLst>
      <p:ext uri="{BB962C8B-B14F-4D97-AF65-F5344CB8AC3E}">
        <p14:creationId xmlns:p14="http://schemas.microsoft.com/office/powerpoint/2010/main" val="152564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BCF54932-2C62-4926-9565-F415ADC042F4}" type="slidenum">
              <a:rPr lang="en-US" smtClean="0"/>
              <a:pPr/>
              <a:t>12</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r>
              <a:rPr lang="en-US">
                <a:latin typeface="Arial" pitchFamily="34" charset="0"/>
              </a:rPr>
              <a:t>This photograph, taken by George Lawrence from a series of kites five weeks after the great earthquake of April 18, 1906, shows the devastation brought on the city of San Francisco by the quake and subsequent fire. The view is looking over Nob Hill toward business district, South of the Slot, and the distant Mission. The Fairmont Hotel, far left. dwarfs the Call Building. (photo courtesy of Harry Myers). </a:t>
            </a:r>
          </a:p>
          <a:p>
            <a:pPr eaLnBrk="1" hangingPunct="1"/>
            <a:r>
              <a:rPr lang="en-US">
                <a:latin typeface="Arial" pitchFamily="34" charset="0"/>
              </a:rPr>
              <a:t>http://earthquake.usgs.gov/regional/nca/1906/18april/images/sf06.city.html</a:t>
            </a:r>
          </a:p>
        </p:txBody>
      </p:sp>
    </p:spTree>
    <p:extLst>
      <p:ext uri="{BB962C8B-B14F-4D97-AF65-F5344CB8AC3E}">
        <p14:creationId xmlns:p14="http://schemas.microsoft.com/office/powerpoint/2010/main" val="132444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6C08FE92-7F4D-4867-851E-CAA9A43B0F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6EC8F7D-2CAE-43F5-8156-8FEFA98854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7C2B92D-17FF-49B5-BE46-4515EEBD894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401B475-CA05-425D-A5B4-E8419FFE704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a:t>Click to edit Master title style</a:t>
            </a:r>
          </a:p>
        </p:txBody>
      </p:sp>
      <p:sp>
        <p:nvSpPr>
          <p:cNvPr id="3" name="Table Placeholder 2"/>
          <p:cNvSpPr>
            <a:spLocks noGrp="1"/>
          </p:cNvSpPr>
          <p:nvPr>
            <p:ph type="tbl" idx="1"/>
          </p:nvPr>
        </p:nvSpPr>
        <p:spPr>
          <a:xfrm>
            <a:off x="365125" y="1557338"/>
            <a:ext cx="8229600" cy="4525962"/>
          </a:xfrm>
        </p:spPr>
        <p:txBody>
          <a:bodyPr/>
          <a:lstStyle/>
          <a:p>
            <a:pPr lvl="0"/>
            <a:endParaRPr 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black no log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black">
    <p:bg>
      <p:bgPr>
        <a:solidFill>
          <a:srgbClr val="000000"/>
        </a:solidFill>
        <a:effectLst/>
      </p:bgPr>
    </p:bg>
    <p:spTree>
      <p:nvGrpSpPr>
        <p:cNvPr id="1" name=""/>
        <p:cNvGrpSpPr/>
        <p:nvPr/>
      </p:nvGrpSpPr>
      <p:grpSpPr>
        <a:xfrm>
          <a:off x="0" y="0"/>
          <a:ext cx="0" cy="0"/>
          <a:chOff x="0" y="0"/>
          <a:chExt cx="0" cy="0"/>
        </a:xfrm>
      </p:grpSpPr>
      <p:grpSp>
        <p:nvGrpSpPr>
          <p:cNvPr id="2" name="Group 44"/>
          <p:cNvGrpSpPr/>
          <p:nvPr/>
        </p:nvGrpSpPr>
        <p:grpSpPr>
          <a:xfrm>
            <a:off x="142875" y="6120048"/>
            <a:ext cx="2053694" cy="751208"/>
            <a:chOff x="0" y="0"/>
            <a:chExt cx="2920808" cy="1068382"/>
          </a:xfrm>
        </p:grpSpPr>
        <p:pic>
          <p:nvPicPr>
            <p:cNvPr id="42" name="ncar-white-med copy.jpg"/>
            <p:cNvPicPr/>
            <p:nvPr/>
          </p:nvPicPr>
          <p:blipFill>
            <a:blip r:embed="rId2" cstate="print"/>
            <a:srcRect l="32444"/>
            <a:stretch>
              <a:fillRect/>
            </a:stretch>
          </p:blipFill>
          <p:spPr>
            <a:xfrm>
              <a:off x="900988" y="0"/>
              <a:ext cx="2019821" cy="1068383"/>
            </a:xfrm>
            <a:prstGeom prst="rect">
              <a:avLst/>
            </a:prstGeom>
            <a:ln w="12700" cap="flat">
              <a:noFill/>
              <a:miter lim="400000"/>
            </a:ln>
            <a:effectLst/>
          </p:spPr>
        </p:pic>
        <p:pic>
          <p:nvPicPr>
            <p:cNvPr id="43" name="ncar_highres_transparent.png"/>
            <p:cNvPicPr/>
            <p:nvPr/>
          </p:nvPicPr>
          <p:blipFill>
            <a:blip r:embed="rId3" cstate="print"/>
            <a:srcRect r="64849"/>
            <a:stretch>
              <a:fillRect/>
            </a:stretch>
          </p:blipFill>
          <p:spPr>
            <a:xfrm>
              <a:off x="0" y="37120"/>
              <a:ext cx="904416" cy="971305"/>
            </a:xfrm>
            <a:prstGeom prst="rect">
              <a:avLst/>
            </a:prstGeom>
            <a:ln w="12700" cap="flat">
              <a:noFill/>
              <a:miter lim="400000"/>
            </a:ln>
            <a:effectLst/>
          </p:spPr>
        </p:pic>
      </p:grpSp>
      <p:sp>
        <p:nvSpPr>
          <p:cNvPr id="45" name="Shape 45"/>
          <p:cNvSpPr>
            <a:spLocks noGrp="1"/>
          </p:cNvSpPr>
          <p:nvPr>
            <p:ph type="title"/>
          </p:nvPr>
        </p:nvSpPr>
        <p:spPr>
          <a:xfrm>
            <a:off x="669727" y="178594"/>
            <a:ext cx="7804547" cy="1254238"/>
          </a:xfrm>
          <a:prstGeom prst="rect">
            <a:avLst/>
          </a:prstGeom>
        </p:spPr>
        <p:txBody>
          <a:bodyPr lIns="0" tIns="0" rIns="0" bIns="0">
            <a:normAutofit/>
          </a:bodyPr>
          <a:lstStyle>
            <a:lvl1pPr algn="ctr" defTabSz="410751">
              <a:defRPr sz="5600">
                <a:solidFill>
                  <a:srgbClr val="FFFFFF"/>
                </a:solidFill>
                <a:latin typeface="+mn-lt"/>
                <a:ea typeface="+mn-ea"/>
                <a:cs typeface="+mn-cs"/>
                <a:sym typeface="Helvetica Light"/>
              </a:defRPr>
            </a:lvl1pPr>
          </a:lstStyle>
          <a:p>
            <a:pPr lvl="0">
              <a:defRPr sz="1800">
                <a:solidFill>
                  <a:srgbClr val="000000"/>
                </a:solidFill>
              </a:defRPr>
            </a:pPr>
            <a:r>
              <a:rPr sz="5600" dirty="0">
                <a:solidFill>
                  <a:srgbClr val="FFFFFF"/>
                </a:solidFill>
              </a:rPr>
              <a:t>Title Text</a:t>
            </a:r>
          </a:p>
        </p:txBody>
      </p:sp>
      <p:sp>
        <p:nvSpPr>
          <p:cNvPr id="46" name="Shape 46"/>
          <p:cNvSpPr>
            <a:spLocks noGrp="1"/>
          </p:cNvSpPr>
          <p:nvPr>
            <p:ph type="body" idx="1"/>
          </p:nvPr>
        </p:nvSpPr>
        <p:spPr>
          <a:xfrm>
            <a:off x="669727" y="1348383"/>
            <a:ext cx="7804547" cy="4668867"/>
          </a:xfrm>
          <a:prstGeom prst="rect">
            <a:avLst/>
          </a:prstGeom>
        </p:spPr>
        <p:txBody>
          <a:bodyPr lIns="0" tIns="0" rIns="0" bIns="0" anchor="ctr">
            <a:normAutofit/>
          </a:bodyPr>
          <a:lstStyle>
            <a:lvl1pPr marL="312528" indent="-312528" defTabSz="410751">
              <a:spcBef>
                <a:spcPts val="2953"/>
              </a:spcBef>
              <a:buSzPct val="75000"/>
              <a:defRPr sz="2700">
                <a:solidFill>
                  <a:srgbClr val="FFFFFF"/>
                </a:solidFill>
                <a:latin typeface="+mn-lt"/>
                <a:ea typeface="+mn-ea"/>
                <a:cs typeface="+mn-cs"/>
                <a:sym typeface="Helvetica Light"/>
              </a:defRPr>
            </a:lvl1pPr>
            <a:lvl2pPr marL="625056" indent="-312528" defTabSz="410751">
              <a:spcBef>
                <a:spcPts val="2953"/>
              </a:spcBef>
              <a:buSzPct val="75000"/>
              <a:defRPr sz="2700">
                <a:solidFill>
                  <a:srgbClr val="FFFFFF"/>
                </a:solidFill>
                <a:latin typeface="+mn-lt"/>
                <a:ea typeface="+mn-ea"/>
                <a:cs typeface="+mn-cs"/>
                <a:sym typeface="Helvetica Light"/>
              </a:defRPr>
            </a:lvl2pPr>
            <a:lvl3pPr marL="937584" indent="-312528" defTabSz="410751">
              <a:spcBef>
                <a:spcPts val="2953"/>
              </a:spcBef>
              <a:buSzPct val="75000"/>
              <a:defRPr sz="2700">
                <a:solidFill>
                  <a:srgbClr val="FFFFFF"/>
                </a:solidFill>
                <a:latin typeface="+mn-lt"/>
                <a:ea typeface="+mn-ea"/>
                <a:cs typeface="+mn-cs"/>
                <a:sym typeface="Helvetica Light"/>
              </a:defRPr>
            </a:lvl3pPr>
            <a:lvl4pPr marL="1250112" indent="-312528" defTabSz="410751">
              <a:spcBef>
                <a:spcPts val="2953"/>
              </a:spcBef>
              <a:buSzPct val="75000"/>
              <a:defRPr sz="2700">
                <a:solidFill>
                  <a:srgbClr val="FFFFFF"/>
                </a:solidFill>
                <a:latin typeface="+mn-lt"/>
                <a:ea typeface="+mn-ea"/>
                <a:cs typeface="+mn-cs"/>
                <a:sym typeface="Helvetica Light"/>
              </a:defRPr>
            </a:lvl4pPr>
            <a:lvl5pPr marL="1562640" indent="-312528" defTabSz="410751">
              <a:spcBef>
                <a:spcPts val="2953"/>
              </a:spcBef>
              <a:buSzPct val="75000"/>
              <a:defRPr sz="2700">
                <a:solidFill>
                  <a:srgbClr val="FFFFFF"/>
                </a:solidFill>
                <a:latin typeface="+mn-lt"/>
                <a:ea typeface="+mn-ea"/>
                <a:cs typeface="+mn-cs"/>
                <a:sym typeface="Helvetica Light"/>
              </a:defRPr>
            </a:lvl5pPr>
          </a:lstStyle>
          <a:p>
            <a:pPr lvl="0">
              <a:defRPr sz="1800">
                <a:solidFill>
                  <a:srgbClr val="000000"/>
                </a:solidFill>
              </a:defRPr>
            </a:pPr>
            <a:r>
              <a:rPr sz="2700" dirty="0">
                <a:solidFill>
                  <a:srgbClr val="FFFFFF"/>
                </a:solidFill>
              </a:rPr>
              <a:t>Body Level One</a:t>
            </a:r>
          </a:p>
          <a:p>
            <a:pPr lvl="1">
              <a:defRPr sz="1800">
                <a:solidFill>
                  <a:srgbClr val="000000"/>
                </a:solidFill>
              </a:defRPr>
            </a:pPr>
            <a:r>
              <a:rPr sz="2700" dirty="0">
                <a:solidFill>
                  <a:srgbClr val="FFFFFF"/>
                </a:solidFill>
              </a:rPr>
              <a:t>Body Level Two</a:t>
            </a:r>
          </a:p>
          <a:p>
            <a:pPr lvl="2">
              <a:defRPr sz="1800">
                <a:solidFill>
                  <a:srgbClr val="000000"/>
                </a:solidFill>
              </a:defRPr>
            </a:pPr>
            <a:r>
              <a:rPr sz="2700" dirty="0">
                <a:solidFill>
                  <a:srgbClr val="FFFFFF"/>
                </a:solidFill>
              </a:rPr>
              <a:t>Body Level Three</a:t>
            </a:r>
          </a:p>
          <a:p>
            <a:pPr lvl="3">
              <a:defRPr sz="1800">
                <a:solidFill>
                  <a:srgbClr val="000000"/>
                </a:solidFill>
              </a:defRPr>
            </a:pPr>
            <a:r>
              <a:rPr sz="2700" dirty="0">
                <a:solidFill>
                  <a:srgbClr val="FFFFFF"/>
                </a:solidFill>
              </a:rPr>
              <a:t>Body Level Four</a:t>
            </a:r>
          </a:p>
          <a:p>
            <a:pPr lvl="4">
              <a:defRPr sz="1800">
                <a:solidFill>
                  <a:srgbClr val="000000"/>
                </a:solidFill>
              </a:defRPr>
            </a:pPr>
            <a:r>
              <a:rPr sz="2700" dirty="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6E56C29-A35F-4851-82BE-467DC8143B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F7BFD71-DF18-4664-9331-19D28EF0DC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3227D346-B5BD-4ACA-AA23-5A82398D1A8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31017F8A-1B7C-4D07-B0A9-228C136603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4D680432-B083-48F4-A06D-2DAE636294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E126DDE-2868-44DF-93D7-689B81C0EF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8B08863-1061-482B-AB00-28907B68B9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dt" sz="half" idx="2"/>
          </p:nvPr>
        </p:nvSpPr>
        <p:spPr bwMode="auto">
          <a:xfrm>
            <a:off x="2667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390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390148" name="Rectangle 4"/>
          <p:cNvSpPr>
            <a:spLocks noGrp="1" noChangeArrowheads="1"/>
          </p:cNvSpPr>
          <p:nvPr>
            <p:ph type="sldNum" sz="quarter" idx="4"/>
          </p:nvPr>
        </p:nvSpPr>
        <p:spPr bwMode="auto">
          <a:xfrm>
            <a:off x="53340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97B28B35-FF0B-486F-8B3B-A166C39E0CD5}" type="slidenum">
              <a:rPr lang="en-US"/>
              <a:pPr>
                <a:defRPr/>
              </a:pPr>
              <a:t>‹#›</a:t>
            </a:fld>
            <a:endParaRPr lang="en-US"/>
          </a:p>
        </p:txBody>
      </p:sp>
      <p:sp>
        <p:nvSpPr>
          <p:cNvPr id="1029" name="Text Box 5"/>
          <p:cNvSpPr txBox="1">
            <a:spLocks noChangeArrowheads="1"/>
          </p:cNvSpPr>
          <p:nvPr/>
        </p:nvSpPr>
        <p:spPr bwMode="auto">
          <a:xfrm>
            <a:off x="76200" y="6324600"/>
            <a:ext cx="3124200" cy="457200"/>
          </a:xfrm>
          <a:prstGeom prst="rect">
            <a:avLst/>
          </a:prstGeom>
          <a:noFill/>
          <a:ln>
            <a:noFill/>
          </a:ln>
        </p:spPr>
        <p:txBody>
          <a:bodyPr>
            <a:spAutoFit/>
          </a:bodyPr>
          <a:lstStyle/>
          <a:p>
            <a:pPr eaLnBrk="0" hangingPunct="0">
              <a:defRPr/>
            </a:pPr>
            <a:r>
              <a:rPr lang="en-US" sz="1200"/>
              <a:t>Alan Robock</a:t>
            </a:r>
          </a:p>
          <a:p>
            <a:pPr eaLnBrk="0" hangingPunct="0">
              <a:defRPr/>
            </a:pPr>
            <a:r>
              <a:rPr lang="en-US" sz="1200"/>
              <a:t>Department of Environmental Sciences</a:t>
            </a:r>
            <a:endParaRPr lang="en-US">
              <a:latin typeface="Times New Roman" pitchFamily="18" charset="0"/>
            </a:endParaRPr>
          </a:p>
        </p:txBody>
      </p:sp>
      <p:pic>
        <p:nvPicPr>
          <p:cNvPr id="4102" name="Picture 6" descr="RU-HiRes"/>
          <p:cNvPicPr>
            <a:picLocks noChangeAspect="1" noChangeArrowheads="1"/>
          </p:cNvPicPr>
          <p:nvPr/>
        </p:nvPicPr>
        <p:blipFill>
          <a:blip r:embed="rId13" cstate="print"/>
          <a:srcRect l="171" r="3279" b="7372"/>
          <a:stretch>
            <a:fillRect/>
          </a:stretch>
        </p:blipFill>
        <p:spPr bwMode="auto">
          <a:xfrm>
            <a:off x="6942138" y="6186488"/>
            <a:ext cx="2100262" cy="574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5pPr>
      <a:lvl6pPr marL="457200" algn="ctr" rtl="0" fontAlgn="base">
        <a:spcBef>
          <a:spcPct val="0"/>
        </a:spcBef>
        <a:spcAft>
          <a:spcPct val="0"/>
        </a:spcAft>
        <a:defRPr sz="4000">
          <a:solidFill>
            <a:schemeClr val="tx2"/>
          </a:solidFill>
          <a:latin typeface="Comic Sans MS" pitchFamily="66" charset="0"/>
        </a:defRPr>
      </a:lvl6pPr>
      <a:lvl7pPr marL="914400" algn="ctr" rtl="0" fontAlgn="base">
        <a:spcBef>
          <a:spcPct val="0"/>
        </a:spcBef>
        <a:spcAft>
          <a:spcPct val="0"/>
        </a:spcAft>
        <a:defRPr sz="4000">
          <a:solidFill>
            <a:schemeClr val="tx2"/>
          </a:solidFill>
          <a:latin typeface="Comic Sans MS" pitchFamily="66" charset="0"/>
        </a:defRPr>
      </a:lvl7pPr>
      <a:lvl8pPr marL="1371600" algn="ctr" rtl="0" fontAlgn="base">
        <a:spcBef>
          <a:spcPct val="0"/>
        </a:spcBef>
        <a:spcAft>
          <a:spcPct val="0"/>
        </a:spcAft>
        <a:defRPr sz="4000">
          <a:solidFill>
            <a:schemeClr val="tx2"/>
          </a:solidFill>
          <a:latin typeface="Comic Sans MS" pitchFamily="66" charset="0"/>
        </a:defRPr>
      </a:lvl8pPr>
      <a:lvl9pPr marL="1828800" algn="ctr" rtl="0" fontAlgn="base">
        <a:spcBef>
          <a:spcPct val="0"/>
        </a:spcBef>
        <a:spcAft>
          <a:spcPct val="0"/>
        </a:spcAft>
        <a:defRPr sz="4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5122" name="Picture 2" descr="RU_units-banner_red2"/>
          <p:cNvPicPr>
            <a:picLocks noChangeAspect="1" noChangeArrowheads="1"/>
          </p:cNvPicPr>
          <p:nvPr/>
        </p:nvPicPr>
        <p:blipFill>
          <a:blip r:embed="rId16" cstate="print"/>
          <a:srcRect/>
          <a:stretch>
            <a:fillRect/>
          </a:stretch>
        </p:blipFill>
        <p:spPr bwMode="auto">
          <a:xfrm>
            <a:off x="0" y="6238875"/>
            <a:ext cx="9172575" cy="619125"/>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Text Box 9"/>
          <p:cNvSpPr txBox="1">
            <a:spLocks noChangeArrowheads="1"/>
          </p:cNvSpPr>
          <p:nvPr/>
        </p:nvSpPr>
        <p:spPr bwMode="auto">
          <a:xfrm>
            <a:off x="5929313" y="6346825"/>
            <a:ext cx="3124200" cy="457200"/>
          </a:xfrm>
          <a:prstGeom prst="rect">
            <a:avLst/>
          </a:prstGeom>
          <a:noFill/>
          <a:ln>
            <a:noFill/>
          </a:ln>
        </p:spPr>
        <p:txBody>
          <a:bodyPr>
            <a:spAutoFit/>
          </a:bodyPr>
          <a:lstStyle/>
          <a:p>
            <a:pPr algn="r" eaLnBrk="0" hangingPunct="0">
              <a:defRPr/>
            </a:pPr>
            <a:r>
              <a:rPr lang="en-US" sz="1200">
                <a:solidFill>
                  <a:schemeClr val="bg1"/>
                </a:solidFill>
              </a:rPr>
              <a:t>Alan Robock</a:t>
            </a:r>
          </a:p>
          <a:p>
            <a:pPr algn="r" eaLnBrk="0" hangingPunct="0">
              <a:defRPr/>
            </a:pPr>
            <a:r>
              <a:rPr lang="en-US" sz="1200">
                <a:solidFill>
                  <a:schemeClr val="bg1"/>
                </a:solidFill>
              </a:rPr>
              <a:t>Department of Environmental Sciences</a:t>
            </a:r>
            <a:endParaRPr lang="en-US">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56"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 id="2147484958" r:id="rId13"/>
    <p:sldLayoutId id="2147484959" r:id="rId14"/>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ure.com/articles/s43016-022-00573-0" TargetMode="External"/><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physicistscoalition.org/" TargetMode="External"/><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hyperlink" Target="https://www.nationalacademies.org/our-work/independent-study-on-potential-environmental-effects-of-nuclear-war"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climate.envsci.rutgers.edu/nuclear/"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86046" y="1780524"/>
            <a:ext cx="8925463" cy="1938992"/>
          </a:xfrm>
          <a:prstGeom prst="rect">
            <a:avLst/>
          </a:prstGeom>
          <a:noFill/>
          <a:ln w="9525">
            <a:noFill/>
            <a:miter lim="800000"/>
            <a:headEnd/>
            <a:tailEnd/>
          </a:ln>
        </p:spPr>
        <p:txBody>
          <a:bodyPr wrap="square">
            <a:spAutoFit/>
          </a:bodyPr>
          <a:lstStyle/>
          <a:p>
            <a:pPr algn="ctr"/>
            <a:r>
              <a:rPr lang="en-US" sz="6000" b="1" dirty="0">
                <a:solidFill>
                  <a:srgbClr val="FFFF00"/>
                </a:solidFill>
              </a:rPr>
              <a:t>Global Famine</a:t>
            </a:r>
            <a:br>
              <a:rPr lang="en-US" sz="6000" b="1" dirty="0">
                <a:solidFill>
                  <a:srgbClr val="FFFF00"/>
                </a:solidFill>
              </a:rPr>
            </a:br>
            <a:r>
              <a:rPr lang="en-US" sz="6000" b="1" dirty="0">
                <a:solidFill>
                  <a:srgbClr val="FFFF00"/>
                </a:solidFill>
              </a:rPr>
              <a:t>after Nuclear War</a:t>
            </a:r>
          </a:p>
        </p:txBody>
      </p:sp>
      <p:sp>
        <p:nvSpPr>
          <p:cNvPr id="9220" name="Text Box 4"/>
          <p:cNvSpPr txBox="1">
            <a:spLocks noChangeArrowheads="1"/>
          </p:cNvSpPr>
          <p:nvPr/>
        </p:nvSpPr>
        <p:spPr bwMode="auto">
          <a:xfrm>
            <a:off x="2282605" y="6327201"/>
            <a:ext cx="4953000" cy="400110"/>
          </a:xfrm>
          <a:prstGeom prst="rect">
            <a:avLst/>
          </a:prstGeom>
          <a:noFill/>
          <a:ln w="9525">
            <a:noFill/>
            <a:miter lim="800000"/>
            <a:headEnd/>
            <a:tailEnd/>
          </a:ln>
        </p:spPr>
        <p:txBody>
          <a:bodyPr>
            <a:spAutoFit/>
          </a:bodyPr>
          <a:lstStyle/>
          <a:p>
            <a:pPr algn="ctr" eaLnBrk="0" hangingPunct="0"/>
            <a:r>
              <a:rPr lang="en-US" sz="2000" dirty="0" err="1">
                <a:solidFill>
                  <a:schemeClr val="bg1"/>
                </a:solidFill>
              </a:rPr>
              <a:t>robock@envsci.rutgers.edu</a:t>
            </a:r>
            <a:endParaRPr lang="en-US" sz="1800" dirty="0">
              <a:solidFill>
                <a:schemeClr val="bg1"/>
              </a:solidFill>
              <a:latin typeface="Times New Roman" pitchFamily="18" charset="0"/>
            </a:endParaRPr>
          </a:p>
        </p:txBody>
      </p:sp>
      <p:sp>
        <p:nvSpPr>
          <p:cNvPr id="5" name="Text Box 2"/>
          <p:cNvSpPr txBox="1">
            <a:spLocks noChangeArrowheads="1"/>
          </p:cNvSpPr>
          <p:nvPr/>
        </p:nvSpPr>
        <p:spPr bwMode="auto">
          <a:xfrm>
            <a:off x="119331" y="4422819"/>
            <a:ext cx="8686800" cy="1015663"/>
          </a:xfrm>
          <a:prstGeom prst="rect">
            <a:avLst/>
          </a:prstGeom>
          <a:noFill/>
          <a:ln w="9525">
            <a:noFill/>
            <a:miter lim="800000"/>
            <a:headEnd/>
            <a:tailEnd/>
          </a:ln>
          <a:effectLst/>
        </p:spPr>
        <p:txBody>
          <a:bodyPr wrap="square">
            <a:spAutoFit/>
          </a:bodyPr>
          <a:lstStyle/>
          <a:p>
            <a:pPr algn="ctr"/>
            <a:r>
              <a:rPr lang="en-US" sz="2800" b="1" dirty="0">
                <a:solidFill>
                  <a:schemeClr val="bg1"/>
                </a:solidFill>
              </a:rPr>
              <a:t>Alan Robock</a:t>
            </a:r>
          </a:p>
          <a:p>
            <a:pPr algn="ctr"/>
            <a:r>
              <a:rPr lang="en-US" sz="1600" b="1" i="1" dirty="0">
                <a:solidFill>
                  <a:schemeClr val="bg1"/>
                </a:solidFill>
              </a:rPr>
              <a:t>Department of Environmental Sciences</a:t>
            </a:r>
          </a:p>
          <a:p>
            <a:pPr algn="ctr"/>
            <a:r>
              <a:rPr lang="en-US" sz="1600" b="1" i="1" dirty="0">
                <a:solidFill>
                  <a:schemeClr val="bg1"/>
                </a:solidFill>
              </a:rPr>
              <a:t>Rutgers University, New Brunswick, New Jersey  USA</a:t>
            </a:r>
            <a:endParaRPr lang="en-US" b="1" i="1" dirty="0">
              <a:solidFill>
                <a:schemeClr val="bg1"/>
              </a:solidFill>
            </a:endParaRPr>
          </a:p>
        </p:txBody>
      </p:sp>
      <p:pic>
        <p:nvPicPr>
          <p:cNvPr id="6" name="Picture 5"/>
          <p:cNvPicPr>
            <a:picLocks noChangeAspect="1"/>
          </p:cNvPicPr>
          <p:nvPr/>
        </p:nvPicPr>
        <p:blipFill>
          <a:blip r:embed="rId3"/>
          <a:stretch>
            <a:fillRect/>
          </a:stretch>
        </p:blipFill>
        <p:spPr>
          <a:xfrm>
            <a:off x="83756" y="6141785"/>
            <a:ext cx="1824639" cy="636544"/>
          </a:xfrm>
          <a:prstGeom prst="rect">
            <a:avLst/>
          </a:prstGeom>
          <a:ln w="76200" cmpd="sng">
            <a:noFill/>
          </a:ln>
        </p:spPr>
      </p:pic>
      <p:pic>
        <p:nvPicPr>
          <p:cNvPr id="8" name="Picture 10" descr="Home - Future of Life Institute">
            <a:extLst>
              <a:ext uri="{FF2B5EF4-FFF2-40B4-BE49-F238E27FC236}">
                <a16:creationId xmlns:a16="http://schemas.microsoft.com/office/drawing/2014/main" id="{CB52C5D1-0A5A-1868-1D78-FED2AC462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6901" y="6139487"/>
            <a:ext cx="938562" cy="638842"/>
          </a:xfrm>
          <a:prstGeom prst="rect">
            <a:avLst/>
          </a:prstGeom>
          <a:solidFill>
            <a:schemeClr val="bg1"/>
          </a:solidFill>
          <a:ln>
            <a:solidFill>
              <a:schemeClr val="bg1"/>
            </a:solidFill>
          </a:ln>
        </p:spPr>
      </p:pic>
    </p:spTree>
    <p:extLst>
      <p:ext uri="{BB962C8B-B14F-4D97-AF65-F5344CB8AC3E}">
        <p14:creationId xmlns:p14="http://schemas.microsoft.com/office/powerpoint/2010/main" val="5188211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830" t="11018" r="28027" b="21667"/>
          <a:stretch/>
        </p:blipFill>
        <p:spPr>
          <a:xfrm>
            <a:off x="0" y="-23141"/>
            <a:ext cx="9144000" cy="697957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050" t="86960" r="33899" b="7757"/>
          <a:stretch/>
        </p:blipFill>
        <p:spPr>
          <a:xfrm>
            <a:off x="49842" y="71885"/>
            <a:ext cx="3025955" cy="664235"/>
          </a:xfrm>
          <a:prstGeom prst="rect">
            <a:avLst/>
          </a:prstGeom>
        </p:spPr>
      </p:pic>
    </p:spTree>
    <p:extLst>
      <p:ext uri="{BB962C8B-B14F-4D97-AF65-F5344CB8AC3E}">
        <p14:creationId xmlns:p14="http://schemas.microsoft.com/office/powerpoint/2010/main" val="147423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19063" y="3059113"/>
            <a:ext cx="8910637" cy="3198812"/>
          </a:xfrm>
          <a:prstGeom prst="rect">
            <a:avLst/>
          </a:prstGeom>
          <a:noFill/>
          <a:ln w="38100">
            <a:noFill/>
            <a:miter lim="800000"/>
            <a:headEnd/>
            <a:tailEnd/>
          </a:ln>
        </p:spPr>
        <p:txBody>
          <a:bodyPr>
            <a:spAutoFit/>
          </a:bodyPr>
          <a:lstStyle/>
          <a:p>
            <a:pPr defTabSz="457200">
              <a:spcAft>
                <a:spcPct val="20000"/>
              </a:spcAft>
            </a:pPr>
            <a:r>
              <a:rPr lang="en-US" sz="2000" dirty="0"/>
              <a:t>	</a:t>
            </a:r>
            <a:r>
              <a:rPr lang="en-US" sz="1800" dirty="0"/>
              <a:t>Within an hour after the earthquake shock the smoke of San Francisco</a:t>
            </a:r>
            <a:r>
              <a:rPr lang="ja-JP" altLang="en-US" sz="1800" dirty="0"/>
              <a:t>’</a:t>
            </a:r>
            <a:r>
              <a:rPr lang="en-US" altLang="ja-JP" sz="1800" dirty="0"/>
              <a:t>s burning was a lurid tower visible a hundred miles away.  And for three days and nights this lurid tower swayed in the sky, reddening the sun, darkening the day, and filling the land with smoke.</a:t>
            </a:r>
          </a:p>
          <a:p>
            <a:pPr defTabSz="457200"/>
            <a:r>
              <a:rPr lang="en-US" sz="1800" dirty="0"/>
              <a:t>	... I watched the vast conflagration from out on the bay.  It was dead calm.  Not a flicker of wind stirred.  Yet from every side wind was pouring in upon the doomed city.  East, west, north, and south, strong winds were blowing upon the doomed city.  The heated air rising made an enormous suck.  Thus did the fire of itself build its own colossal chimney through the atmosphere.  Day and night this dead calm continued, and yet, near the flames, the wind was often half a gale, so mighty was </a:t>
            </a:r>
            <a:r>
              <a:rPr lang="en-US" sz="1800"/>
              <a:t>the force.</a:t>
            </a:r>
            <a:endParaRPr lang="en-US" sz="1800" dirty="0"/>
          </a:p>
        </p:txBody>
      </p:sp>
      <p:pic>
        <p:nvPicPr>
          <p:cNvPr id="173059" name="Picture 3" descr="SanFranciscoFireCoulter"/>
          <p:cNvPicPr>
            <a:picLocks noChangeAspect="1" noChangeArrowheads="1"/>
          </p:cNvPicPr>
          <p:nvPr/>
        </p:nvPicPr>
        <p:blipFill>
          <a:blip r:embed="rId3" cstate="print"/>
          <a:srcRect b="8868"/>
          <a:stretch>
            <a:fillRect/>
          </a:stretch>
        </p:blipFill>
        <p:spPr bwMode="auto">
          <a:xfrm>
            <a:off x="2368550" y="0"/>
            <a:ext cx="6775450" cy="3082925"/>
          </a:xfrm>
          <a:prstGeom prst="rect">
            <a:avLst/>
          </a:prstGeom>
          <a:noFill/>
          <a:ln w="9525">
            <a:noFill/>
            <a:miter lim="800000"/>
            <a:headEnd/>
            <a:tailEnd/>
          </a:ln>
        </p:spPr>
      </p:pic>
      <p:sp>
        <p:nvSpPr>
          <p:cNvPr id="173060" name="Text Box 4"/>
          <p:cNvSpPr txBox="1">
            <a:spLocks noChangeArrowheads="1"/>
          </p:cNvSpPr>
          <p:nvPr/>
        </p:nvSpPr>
        <p:spPr bwMode="auto">
          <a:xfrm>
            <a:off x="0" y="123825"/>
            <a:ext cx="2355850" cy="2730500"/>
          </a:xfrm>
          <a:prstGeom prst="rect">
            <a:avLst/>
          </a:prstGeom>
          <a:noFill/>
          <a:ln w="38100">
            <a:noFill/>
            <a:miter lim="800000"/>
            <a:headEnd/>
            <a:tailEnd/>
          </a:ln>
        </p:spPr>
        <p:txBody>
          <a:bodyPr>
            <a:spAutoFit/>
          </a:bodyPr>
          <a:lstStyle/>
          <a:p>
            <a:pPr algn="ctr">
              <a:spcAft>
                <a:spcPct val="55000"/>
              </a:spcAft>
            </a:pPr>
            <a:r>
              <a:rPr lang="en-US" sz="2000" dirty="0">
                <a:solidFill>
                  <a:schemeClr val="accent2"/>
                </a:solidFill>
              </a:rPr>
              <a:t>THE STORY OF AN EYEWITNESS</a:t>
            </a:r>
          </a:p>
          <a:p>
            <a:pPr algn="ctr">
              <a:spcAft>
                <a:spcPct val="55000"/>
              </a:spcAft>
            </a:pPr>
            <a:r>
              <a:rPr lang="en-US" sz="2000" dirty="0">
                <a:solidFill>
                  <a:schemeClr val="accent2"/>
                </a:solidFill>
              </a:rPr>
              <a:t>By Jack London</a:t>
            </a:r>
            <a:endParaRPr lang="en-US" sz="2000" i="1" dirty="0">
              <a:solidFill>
                <a:schemeClr val="accent2"/>
              </a:solidFill>
            </a:endParaRPr>
          </a:p>
          <a:p>
            <a:pPr algn="ctr">
              <a:spcAft>
                <a:spcPct val="55000"/>
              </a:spcAft>
            </a:pPr>
            <a:r>
              <a:rPr lang="en-US" sz="2000" i="1" dirty="0">
                <a:solidFill>
                  <a:schemeClr val="accent2"/>
                </a:solidFill>
              </a:rPr>
              <a:t>Collier's,</a:t>
            </a:r>
            <a:r>
              <a:rPr lang="en-US" sz="2000" dirty="0">
                <a:solidFill>
                  <a:schemeClr val="accent2"/>
                </a:solidFill>
              </a:rPr>
              <a:t> the National Weekly</a:t>
            </a:r>
          </a:p>
          <a:p>
            <a:pPr algn="ctr">
              <a:spcAft>
                <a:spcPct val="55000"/>
              </a:spcAft>
            </a:pPr>
            <a:r>
              <a:rPr lang="en-US" sz="2000" dirty="0">
                <a:solidFill>
                  <a:schemeClr val="accent2"/>
                </a:solidFill>
              </a:rPr>
              <a:t>May 5, 1906</a:t>
            </a:r>
            <a:endParaRPr lang="en-US" sz="2000" dirty="0"/>
          </a:p>
        </p:txBody>
      </p:sp>
    </p:spTree>
    <p:extLst>
      <p:ext uri="{BB962C8B-B14F-4D97-AF65-F5344CB8AC3E}">
        <p14:creationId xmlns:p14="http://schemas.microsoft.com/office/powerpoint/2010/main" val="13487931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Fearthquake1906"/>
          <p:cNvPicPr>
            <a:picLocks noChangeAspect="1" noChangeArrowheads="1"/>
          </p:cNvPicPr>
          <p:nvPr/>
        </p:nvPicPr>
        <p:blipFill>
          <a:blip r:embed="rId3" cstate="print"/>
          <a:srcRect l="536" t="7108" r="873"/>
          <a:stretch>
            <a:fillRect/>
          </a:stretch>
        </p:blipFill>
        <p:spPr bwMode="auto">
          <a:xfrm>
            <a:off x="604838" y="42863"/>
            <a:ext cx="7888287" cy="5353050"/>
          </a:xfrm>
          <a:prstGeom prst="rect">
            <a:avLst/>
          </a:prstGeom>
          <a:noFill/>
          <a:ln w="9525">
            <a:noFill/>
            <a:miter lim="800000"/>
            <a:headEnd/>
            <a:tailEnd/>
          </a:ln>
        </p:spPr>
      </p:pic>
      <p:sp>
        <p:nvSpPr>
          <p:cNvPr id="174083" name="Text Box 3"/>
          <p:cNvSpPr txBox="1">
            <a:spLocks noChangeArrowheads="1"/>
          </p:cNvSpPr>
          <p:nvPr/>
        </p:nvSpPr>
        <p:spPr bwMode="auto">
          <a:xfrm>
            <a:off x="425450" y="5399088"/>
            <a:ext cx="8369300" cy="825500"/>
          </a:xfrm>
          <a:prstGeom prst="rect">
            <a:avLst/>
          </a:prstGeom>
          <a:noFill/>
          <a:ln w="38100">
            <a:noFill/>
            <a:miter lim="800000"/>
            <a:headEnd/>
            <a:tailEnd/>
          </a:ln>
        </p:spPr>
        <p:txBody>
          <a:bodyPr>
            <a:spAutoFit/>
          </a:bodyPr>
          <a:lstStyle/>
          <a:p>
            <a:pPr>
              <a:spcBef>
                <a:spcPct val="50000"/>
              </a:spcBef>
            </a:pPr>
            <a:r>
              <a:rPr lang="en-US" sz="1600"/>
              <a:t>This photograph, taken from a series of kites five weeks after the great earthquake of April 18, 1906, shows the devastation brought on the city of San Francisco by the quake and subsequent fire.  (photo courtesy of Harry Myers)</a:t>
            </a:r>
          </a:p>
        </p:txBody>
      </p:sp>
    </p:spTree>
    <p:extLst>
      <p:ext uri="{BB962C8B-B14F-4D97-AF65-F5344CB8AC3E}">
        <p14:creationId xmlns:p14="http://schemas.microsoft.com/office/powerpoint/2010/main" val="16801808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Kashmir_map.jpg"/>
          <p:cNvPicPr>
            <a:picLocks noChangeAspect="1"/>
          </p:cNvPicPr>
          <p:nvPr/>
        </p:nvPicPr>
        <p:blipFill>
          <a:blip r:embed="rId3" cstate="print"/>
          <a:srcRect/>
          <a:stretch>
            <a:fillRect/>
          </a:stretch>
        </p:blipFill>
        <p:spPr bwMode="auto">
          <a:xfrm>
            <a:off x="149225" y="223838"/>
            <a:ext cx="5013325" cy="5765800"/>
          </a:xfrm>
          <a:prstGeom prst="rect">
            <a:avLst/>
          </a:prstGeom>
          <a:noFill/>
          <a:ln w="9525">
            <a:noFill/>
            <a:miter lim="800000"/>
            <a:headEnd/>
            <a:tailEnd/>
          </a:ln>
        </p:spPr>
      </p:pic>
      <p:sp>
        <p:nvSpPr>
          <p:cNvPr id="103427" name="Text Box 3"/>
          <p:cNvSpPr txBox="1">
            <a:spLocks noChangeArrowheads="1"/>
          </p:cNvSpPr>
          <p:nvPr/>
        </p:nvSpPr>
        <p:spPr bwMode="auto">
          <a:xfrm>
            <a:off x="5405438" y="685800"/>
            <a:ext cx="3600450" cy="4293483"/>
          </a:xfrm>
          <a:prstGeom prst="rect">
            <a:avLst/>
          </a:prstGeom>
          <a:noFill/>
          <a:ln>
            <a:noFill/>
          </a:ln>
        </p:spPr>
        <p:txBody>
          <a:bodyPr>
            <a:spAutoFit/>
          </a:bodyPr>
          <a:lstStyle>
            <a:lvl1pPr marL="342900" indent="-342900"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marL="55563" indent="-55563" algn="ctr" eaLnBrk="1" hangingPunct="1">
              <a:spcAft>
                <a:spcPct val="50000"/>
              </a:spcAft>
              <a:defRPr/>
            </a:pPr>
            <a:r>
              <a:rPr lang="en-US" sz="3000" dirty="0"/>
              <a:t>What if India and Pakistan had a nuclear war?</a:t>
            </a:r>
          </a:p>
          <a:p>
            <a:pPr marL="55563" indent="-55563" algn="ctr" eaLnBrk="1" hangingPunct="1">
              <a:spcAft>
                <a:spcPct val="50000"/>
              </a:spcAft>
              <a:defRPr/>
            </a:pPr>
            <a:r>
              <a:rPr lang="en-US" sz="2800" dirty="0">
                <a:solidFill>
                  <a:schemeClr val="accent6"/>
                </a:solidFill>
              </a:rPr>
              <a:t>Imagine a skirmish in Kashmir escalating, due to poor communication, misunderstanding, panic, and fear.</a:t>
            </a:r>
          </a:p>
        </p:txBody>
      </p:sp>
      <p:sp>
        <p:nvSpPr>
          <p:cNvPr id="103428" name="TextBox 3"/>
          <p:cNvSpPr txBox="1">
            <a:spLocks noChangeArrowheads="1"/>
          </p:cNvSpPr>
          <p:nvPr/>
        </p:nvSpPr>
        <p:spPr bwMode="auto">
          <a:xfrm>
            <a:off x="1891133" y="6305970"/>
            <a:ext cx="5498830" cy="246221"/>
          </a:xfrm>
          <a:prstGeom prst="rect">
            <a:avLst/>
          </a:prstGeom>
          <a:noFill/>
          <a:ln w="9525">
            <a:noFill/>
            <a:miter lim="800000"/>
            <a:headEnd/>
            <a:tailEnd/>
          </a:ln>
        </p:spPr>
        <p:txBody>
          <a:bodyPr wrap="square">
            <a:spAutoFit/>
          </a:bodyPr>
          <a:lstStyle/>
          <a:p>
            <a:r>
              <a:rPr lang="en-US" sz="1000" dirty="0">
                <a:solidFill>
                  <a:srgbClr val="FFFF00"/>
                </a:solidFill>
              </a:rPr>
              <a:t>http://upload.wikimedia.org/wikipedia/commons/0/0e/Kashmir_map.jpg</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71436" y="457200"/>
            <a:ext cx="8656869" cy="5447645"/>
          </a:xfrm>
          <a:prstGeom prst="rect">
            <a:avLst/>
          </a:prstGeom>
          <a:noFill/>
          <a:ln w="38100">
            <a:noFill/>
            <a:miter lim="800000"/>
            <a:headEnd/>
            <a:tailEnd/>
          </a:ln>
        </p:spPr>
        <p:txBody>
          <a:bodyPr wrap="square">
            <a:spAutoFit/>
          </a:bodyPr>
          <a:lstStyle/>
          <a:p>
            <a:pPr algn="ctr">
              <a:spcBef>
                <a:spcPct val="50000"/>
              </a:spcBef>
            </a:pPr>
            <a:r>
              <a:rPr lang="en-US" b="1" dirty="0"/>
              <a:t>What would be the consequences of a regional nuclear war using 100 15-kT (Hiroshima-size) weapons?</a:t>
            </a:r>
          </a:p>
          <a:p>
            <a:pPr>
              <a:spcBef>
                <a:spcPct val="50000"/>
              </a:spcBef>
            </a:pPr>
            <a:r>
              <a:rPr lang="en-US" dirty="0"/>
              <a:t>This would be only 0.03% of the current world arsenal.</a:t>
            </a:r>
          </a:p>
          <a:p>
            <a:pPr>
              <a:spcBef>
                <a:spcPct val="50000"/>
              </a:spcBef>
            </a:pPr>
            <a:r>
              <a:rPr lang="en-US" b="1" dirty="0"/>
              <a:t>Scenario:</a:t>
            </a:r>
            <a:r>
              <a:rPr lang="en-US" dirty="0"/>
              <a:t>  Weapons dropped on the 50 targets in each country that would produce the maximum smoke.</a:t>
            </a:r>
          </a:p>
          <a:p>
            <a:pPr>
              <a:spcBef>
                <a:spcPct val="50000"/>
              </a:spcBef>
            </a:pPr>
            <a:r>
              <a:rPr lang="en-US" dirty="0">
                <a:solidFill>
                  <a:schemeClr val="hlink"/>
                </a:solidFill>
              </a:rPr>
              <a:t>27,000,000 people would die from direct effects, half of the total fatalities from all of World War II.</a:t>
            </a:r>
          </a:p>
          <a:p>
            <a:pPr>
              <a:spcBef>
                <a:spcPct val="50000"/>
              </a:spcBef>
            </a:pPr>
            <a:r>
              <a:rPr lang="en-US" dirty="0">
                <a:solidFill>
                  <a:schemeClr val="hlink"/>
                </a:solidFill>
              </a:rPr>
              <a:t>Portions of megacities attacked with nuclear devices or exposed to fallout of long-lived isotopes would likely be abandoned indefinitely. </a:t>
            </a:r>
          </a:p>
          <a:p>
            <a:pPr>
              <a:spcBef>
                <a:spcPct val="50000"/>
              </a:spcBef>
            </a:pPr>
            <a:r>
              <a:rPr lang="en-US" dirty="0">
                <a:solidFill>
                  <a:schemeClr val="hlink"/>
                </a:solidFill>
              </a:rPr>
              <a:t>5 million tons of smoke injected into the upper atmosphere, accounting for fuel loading, emission factors and rainout.</a:t>
            </a:r>
          </a:p>
        </p:txBody>
      </p:sp>
      <p:sp>
        <p:nvSpPr>
          <p:cNvPr id="3" name="TextBox 2"/>
          <p:cNvSpPr txBox="1"/>
          <p:nvPr/>
        </p:nvSpPr>
        <p:spPr>
          <a:xfrm>
            <a:off x="0" y="6233884"/>
            <a:ext cx="9144000" cy="738664"/>
          </a:xfrm>
          <a:prstGeom prst="rect">
            <a:avLst/>
          </a:prstGeom>
          <a:solidFill>
            <a:srgbClr val="99CCFF"/>
          </a:solidFill>
        </p:spPr>
        <p:txBody>
          <a:bodyPr wrap="square" rtlCol="0">
            <a:spAutoFit/>
          </a:bodyPr>
          <a:lstStyle/>
          <a:p>
            <a:pPr marL="231775"/>
            <a:r>
              <a:rPr lang="en-US" sz="1400" dirty="0"/>
              <a:t>Robock, Alan, Luke Oman, Georgiy L. Stenchikov, Owen B. Toon, Charles Bardeen, and Richard P. Turco, 2007:  Climatic consequences of regional nuclear conflicts.  </a:t>
            </a:r>
            <a:r>
              <a:rPr lang="en-US" sz="1400" i="1" dirty="0"/>
              <a:t>Atm. Chem. Phys.</a:t>
            </a:r>
            <a:r>
              <a:rPr lang="en-US" sz="1400" dirty="0"/>
              <a:t>, </a:t>
            </a:r>
            <a:r>
              <a:rPr lang="en-US" sz="1400" b="1" dirty="0"/>
              <a:t>7</a:t>
            </a:r>
            <a:r>
              <a:rPr lang="en-US" sz="1400" dirty="0"/>
              <a:t>, 2003-2012. </a:t>
            </a:r>
          </a:p>
          <a:p>
            <a:endParaRPr lang="en-US" sz="1400"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71475" y="457200"/>
            <a:ext cx="84439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t>What would be the consequences of a regional nuclear war using 100 15-kT (Hiroshima-size) weapons?</a:t>
            </a:r>
            <a:endParaRPr lang="en-US">
              <a:solidFill>
                <a:schemeClr val="accent2"/>
              </a:solidFill>
            </a:endParaRPr>
          </a:p>
        </p:txBody>
      </p:sp>
      <p:sp>
        <p:nvSpPr>
          <p:cNvPr id="66563" name="Text Box 3"/>
          <p:cNvSpPr txBox="1">
            <a:spLocks noChangeArrowheads="1"/>
          </p:cNvSpPr>
          <p:nvPr/>
        </p:nvSpPr>
        <p:spPr bwMode="auto">
          <a:xfrm>
            <a:off x="322263" y="1536700"/>
            <a:ext cx="8572500" cy="433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Aft>
                <a:spcPct val="50000"/>
              </a:spcAft>
            </a:pPr>
            <a:r>
              <a:rPr lang="en-US" dirty="0"/>
              <a:t>We use the NASA GISS ModelE atmosphere-ocean general circulation model.</a:t>
            </a:r>
          </a:p>
          <a:p>
            <a:pPr eaLnBrk="1" hangingPunct="1">
              <a:spcAft>
                <a:spcPct val="50000"/>
              </a:spcAft>
            </a:pPr>
            <a:r>
              <a:rPr lang="en-US" dirty="0"/>
              <a:t>- 4ºx5º </a:t>
            </a:r>
            <a:r>
              <a:rPr lang="en-US" dirty="0" err="1"/>
              <a:t>lat-lon</a:t>
            </a:r>
            <a:r>
              <a:rPr lang="en-US" dirty="0"/>
              <a:t> horizontal resolution </a:t>
            </a:r>
          </a:p>
          <a:p>
            <a:pPr eaLnBrk="1" hangingPunct="1">
              <a:spcAft>
                <a:spcPct val="50000"/>
              </a:spcAft>
            </a:pPr>
            <a:r>
              <a:rPr lang="en-US" dirty="0"/>
              <a:t>- 23 vertical levels including stratosphere and mesosphere, extending 0-80 km, 13 layers in ocean</a:t>
            </a:r>
          </a:p>
          <a:p>
            <a:pPr eaLnBrk="1" hangingPunct="1">
              <a:spcAft>
                <a:spcPct val="50000"/>
              </a:spcAft>
            </a:pPr>
            <a:r>
              <a:rPr lang="en-US" dirty="0"/>
              <a:t>- 5 Tg of smoke into the 300-150 mb layer (upper troposphere) at 30ºN, 70ºE on May 15</a:t>
            </a:r>
          </a:p>
          <a:p>
            <a:pPr eaLnBrk="1" hangingPunct="1">
              <a:spcAft>
                <a:spcPct val="50000"/>
              </a:spcAft>
            </a:pPr>
            <a:r>
              <a:rPr lang="en-US" dirty="0"/>
              <a:t>- 30-yr control run</a:t>
            </a:r>
          </a:p>
          <a:p>
            <a:pPr eaLnBrk="1" hangingPunct="1"/>
            <a:r>
              <a:rPr lang="en-US" dirty="0"/>
              <a:t>- 3-member ensemble for 10 </a:t>
            </a:r>
            <a:r>
              <a:rPr lang="en-US" dirty="0" err="1"/>
              <a:t>yr</a:t>
            </a:r>
            <a:endParaRPr lang="en-US" dirty="0"/>
          </a:p>
        </p:txBody>
      </p:sp>
      <p:sp>
        <p:nvSpPr>
          <p:cNvPr id="4" name="TextBox 3"/>
          <p:cNvSpPr txBox="1"/>
          <p:nvPr/>
        </p:nvSpPr>
        <p:spPr>
          <a:xfrm>
            <a:off x="0" y="6233884"/>
            <a:ext cx="9144000" cy="738664"/>
          </a:xfrm>
          <a:prstGeom prst="rect">
            <a:avLst/>
          </a:prstGeom>
          <a:solidFill>
            <a:srgbClr val="99CCFF"/>
          </a:solidFill>
        </p:spPr>
        <p:txBody>
          <a:bodyPr wrap="square" rtlCol="0">
            <a:spAutoFit/>
          </a:bodyPr>
          <a:lstStyle/>
          <a:p>
            <a:pPr marL="231775"/>
            <a:r>
              <a:rPr lang="en-US" sz="1400" dirty="0"/>
              <a:t>Robock, Alan, Luke Oman, Georgiy L. Stenchikov, Owen B. Toon, Charles Bardeen, and Richard P. Turco, 2007:  Climatic consequences of regional nuclear conflicts.  </a:t>
            </a:r>
            <a:r>
              <a:rPr lang="en-US" sz="1400" i="1" dirty="0"/>
              <a:t>Atm. Chem. Phys.</a:t>
            </a:r>
            <a:r>
              <a:rPr lang="en-US" sz="1400" dirty="0"/>
              <a:t>, </a:t>
            </a:r>
            <a:r>
              <a:rPr lang="en-US" sz="1400" b="1" dirty="0"/>
              <a:t>7</a:t>
            </a:r>
            <a:r>
              <a:rPr lang="en-US" sz="1400" dirty="0"/>
              <a:t>, 2003-2012. </a:t>
            </a:r>
          </a:p>
          <a:p>
            <a:endParaRPr lang="en-US" sz="1400" dirty="0"/>
          </a:p>
        </p:txBody>
      </p:sp>
    </p:spTree>
    <p:extLst>
      <p:ext uri="{BB962C8B-B14F-4D97-AF65-F5344CB8AC3E}">
        <p14:creationId xmlns:p14="http://schemas.microsoft.com/office/powerpoint/2010/main" val="34376580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0" y="6069013"/>
            <a:ext cx="9144000" cy="641350"/>
          </a:xfrm>
          <a:prstGeom prst="rect">
            <a:avLst/>
          </a:prstGeom>
          <a:solidFill>
            <a:srgbClr val="99CCFF"/>
          </a:solidFill>
          <a:ln w="38100">
            <a:noFill/>
            <a:miter lim="800000"/>
            <a:headEnd/>
            <a:tailEnd/>
          </a:ln>
        </p:spPr>
        <p:txBody>
          <a:bodyPr>
            <a:spAutoFit/>
          </a:bodyPr>
          <a:lstStyle/>
          <a:p>
            <a:pPr algn="ctr">
              <a:spcBef>
                <a:spcPct val="50000"/>
              </a:spcBef>
            </a:pPr>
            <a:r>
              <a:rPr lang="en-US" sz="1800"/>
              <a:t>Daily smoke loading from one ensemble member.</a:t>
            </a:r>
            <a:br>
              <a:rPr lang="en-US" sz="1800"/>
            </a:br>
            <a:r>
              <a:rPr lang="en-US" sz="1800"/>
              <a:t>Absorption optical depth of 0.1 means that 90% of radiation reaches the surface.</a:t>
            </a:r>
          </a:p>
        </p:txBody>
      </p:sp>
      <p:pic>
        <p:nvPicPr>
          <p:cNvPr id="107523" name="Picture 3" descr="BCabsoptdailyheight"/>
          <p:cNvPicPr>
            <a:picLocks noChangeAspect="1" noChangeArrowheads="1" noCrop="1"/>
          </p:cNvPicPr>
          <p:nvPr/>
        </p:nvPicPr>
        <p:blipFill>
          <a:blip r:embed="rId3" cstate="print"/>
          <a:srcRect/>
          <a:stretch>
            <a:fillRect/>
          </a:stretch>
        </p:blipFill>
        <p:spPr bwMode="auto">
          <a:xfrm>
            <a:off x="0" y="-847725"/>
            <a:ext cx="9144000" cy="6858000"/>
          </a:xfrm>
          <a:prstGeom prst="rect">
            <a:avLst/>
          </a:prstGeom>
          <a:noFill/>
          <a:ln w="9525">
            <a:noFill/>
            <a:miter lim="800000"/>
            <a:headEnd/>
            <a:tailEnd/>
          </a:ln>
        </p:spPr>
      </p:pic>
      <p:sp>
        <p:nvSpPr>
          <p:cNvPr id="4" name="TextBox 3"/>
          <p:cNvSpPr txBox="1"/>
          <p:nvPr/>
        </p:nvSpPr>
        <p:spPr>
          <a:xfrm>
            <a:off x="7315198" y="5725891"/>
            <a:ext cx="1778000" cy="276999"/>
          </a:xfrm>
          <a:prstGeom prst="rect">
            <a:avLst/>
          </a:prstGeom>
          <a:noFill/>
        </p:spPr>
        <p:txBody>
          <a:bodyPr wrap="square" rtlCol="0">
            <a:spAutoFit/>
          </a:bodyPr>
          <a:lstStyle/>
          <a:p>
            <a:r>
              <a:rPr lang="en-US" sz="1200" dirty="0"/>
              <a:t>Robock et al., 2007a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3" cstate="print"/>
          <a:srcRect/>
          <a:stretch>
            <a:fillRect/>
          </a:stretch>
        </p:blipFill>
        <p:spPr bwMode="auto">
          <a:xfrm>
            <a:off x="0" y="107950"/>
            <a:ext cx="9144000" cy="5907088"/>
          </a:xfrm>
          <a:prstGeom prst="rect">
            <a:avLst/>
          </a:prstGeom>
          <a:noFill/>
          <a:ln w="38100">
            <a:noFill/>
            <a:miter lim="800000"/>
            <a:headEnd/>
            <a:tailEnd type="none" w="lg" len="lg"/>
          </a:ln>
        </p:spPr>
      </p:pic>
      <p:sp>
        <p:nvSpPr>
          <p:cNvPr id="223241" name="Text Box 9"/>
          <p:cNvSpPr txBox="1">
            <a:spLocks noChangeArrowheads="1"/>
          </p:cNvSpPr>
          <p:nvPr/>
        </p:nvSpPr>
        <p:spPr bwMode="auto">
          <a:xfrm>
            <a:off x="1225550" y="4654550"/>
            <a:ext cx="6437313" cy="339725"/>
          </a:xfrm>
          <a:prstGeom prst="rect">
            <a:avLst/>
          </a:prstGeom>
          <a:solidFill>
            <a:schemeClr val="bg1"/>
          </a:solidFill>
          <a:ln w="38100">
            <a:solidFill>
              <a:schemeClr val="tx1"/>
            </a:solidFill>
            <a:miter lim="800000"/>
            <a:headEnd/>
            <a:tailEnd/>
          </a:ln>
        </p:spPr>
        <p:txBody>
          <a:bodyPr lIns="0" rIns="0">
            <a:spAutoFit/>
          </a:bodyPr>
          <a:lstStyle/>
          <a:p>
            <a:pPr algn="ctr">
              <a:spcBef>
                <a:spcPct val="50000"/>
              </a:spcBef>
            </a:pPr>
            <a:r>
              <a:rPr lang="en-US" sz="1600" b="1">
                <a:solidFill>
                  <a:srgbClr val="FF0000"/>
                </a:solidFill>
              </a:rPr>
              <a:t>Global climate change unprecedented in recorded human history </a:t>
            </a:r>
          </a:p>
        </p:txBody>
      </p:sp>
      <p:sp>
        <p:nvSpPr>
          <p:cNvPr id="4" name="TextBox 3"/>
          <p:cNvSpPr txBox="1"/>
          <p:nvPr/>
        </p:nvSpPr>
        <p:spPr>
          <a:xfrm>
            <a:off x="7315198" y="6001657"/>
            <a:ext cx="1778000" cy="276999"/>
          </a:xfrm>
          <a:prstGeom prst="rect">
            <a:avLst/>
          </a:prstGeom>
          <a:noFill/>
        </p:spPr>
        <p:txBody>
          <a:bodyPr wrap="square" rtlCol="0">
            <a:spAutoFit/>
          </a:bodyPr>
          <a:lstStyle/>
          <a:p>
            <a:r>
              <a:rPr lang="en-US" sz="1200" dirty="0"/>
              <a:t>Robock et al., 2007a</a:t>
            </a:r>
          </a:p>
        </p:txBody>
      </p:sp>
    </p:spTree>
    <p:extLst>
      <p:ext uri="{BB962C8B-B14F-4D97-AF65-F5344CB8AC3E}">
        <p14:creationId xmlns:p14="http://schemas.microsoft.com/office/powerpoint/2010/main" val="3052210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330" y="0"/>
            <a:ext cx="8753810" cy="6217087"/>
          </a:xfrm>
          <a:prstGeom prst="rect">
            <a:avLst/>
          </a:prstGeom>
          <a:noFill/>
        </p:spPr>
        <p:txBody>
          <a:bodyPr wrap="square" rtlCol="0">
            <a:spAutoFit/>
          </a:bodyPr>
          <a:lstStyle/>
          <a:p>
            <a:pPr algn="ctr">
              <a:spcAft>
                <a:spcPts val="1200"/>
              </a:spcAft>
            </a:pPr>
            <a:r>
              <a:rPr lang="en-US" b="1" dirty="0">
                <a:solidFill>
                  <a:srgbClr val="800000"/>
                </a:solidFill>
              </a:rPr>
              <a:t>Three other climate models simulated the impacts of 5 million tons of smoke injected into the upper atmosphere from fires from nuclear attacks.</a:t>
            </a:r>
            <a:endParaRPr lang="en-US" dirty="0"/>
          </a:p>
          <a:p>
            <a:pPr marL="339725" indent="-339725">
              <a:spcAft>
                <a:spcPts val="1200"/>
              </a:spcAft>
            </a:pPr>
            <a:r>
              <a:rPr lang="en-US" sz="1800" dirty="0" err="1"/>
              <a:t>Stenke</a:t>
            </a:r>
            <a:r>
              <a:rPr lang="en-US" sz="1800" dirty="0"/>
              <a:t>, Andrea, et al., 2013:  Climate and chemistry effects of a regional scale nuclear conflict,</a:t>
            </a:r>
            <a:r>
              <a:rPr lang="en-US" sz="1800" b="1" dirty="0"/>
              <a:t> </a:t>
            </a:r>
            <a:r>
              <a:rPr lang="en-US" sz="1800" i="1" dirty="0"/>
              <a:t>Atmos. Chem. Phys.</a:t>
            </a:r>
            <a:r>
              <a:rPr lang="en-US" sz="1800" dirty="0"/>
              <a:t>, </a:t>
            </a:r>
            <a:r>
              <a:rPr lang="en-US" sz="1800" b="1" dirty="0"/>
              <a:t>13</a:t>
            </a:r>
            <a:r>
              <a:rPr lang="en-US" sz="1800" dirty="0"/>
              <a:t>, 9713-9729, doi:10.5194/acp-13-9713-2013.</a:t>
            </a:r>
          </a:p>
          <a:p>
            <a:pPr marL="339725" indent="-339725">
              <a:spcAft>
                <a:spcPts val="1200"/>
              </a:spcAft>
            </a:pPr>
            <a:r>
              <a:rPr lang="en-US" sz="1800" dirty="0"/>
              <a:t>Mills, Michael J., Owen B. </a:t>
            </a:r>
            <a:r>
              <a:rPr lang="en-US" sz="1800" dirty="0" err="1"/>
              <a:t>Toon</a:t>
            </a:r>
            <a:r>
              <a:rPr lang="en-US" sz="1800" dirty="0"/>
              <a:t>, Julia Lee-Taylor, and Alan Robock, 2014:  Multi-decadal global cooling and unprecedented ozone loss following a regional nuclear conflict. </a:t>
            </a:r>
            <a:r>
              <a:rPr lang="en-US" sz="1800" i="1" dirty="0"/>
              <a:t>Earth’s Future</a:t>
            </a:r>
            <a:r>
              <a:rPr lang="en-US" sz="1800" dirty="0"/>
              <a:t>, </a:t>
            </a:r>
            <a:r>
              <a:rPr lang="en-US" sz="1800" b="1" dirty="0"/>
              <a:t>2</a:t>
            </a:r>
            <a:r>
              <a:rPr lang="en-US" sz="1800" dirty="0"/>
              <a:t>, 161-176, doi:10.1002/2013EF000205.</a:t>
            </a:r>
          </a:p>
          <a:p>
            <a:pPr marL="339725" indent="-339725">
              <a:spcAft>
                <a:spcPts val="1200"/>
              </a:spcAft>
            </a:pPr>
            <a:r>
              <a:rPr lang="en-US" sz="1800" dirty="0" err="1"/>
              <a:t>Wagman</a:t>
            </a:r>
            <a:r>
              <a:rPr lang="en-US" sz="1800" dirty="0"/>
              <a:t>, Benjamin M., Katherine A. Lundquist, Qi Tang, Lee G. </a:t>
            </a:r>
            <a:r>
              <a:rPr lang="en-US" sz="1800" dirty="0" err="1"/>
              <a:t>Glascoe</a:t>
            </a:r>
            <a:r>
              <a:rPr lang="en-US" sz="1800" dirty="0"/>
              <a:t>, and David C. Bader, 2020: Examining the climate effects of a regional nuclear weapons exchange using a multiscale atmospheric modeling approach. </a:t>
            </a:r>
            <a:r>
              <a:rPr lang="en-US" sz="1800" i="1" dirty="0"/>
              <a:t>J. </a:t>
            </a:r>
            <a:r>
              <a:rPr lang="en-US" sz="1800" i="1" dirty="0" err="1"/>
              <a:t>Geophys</a:t>
            </a:r>
            <a:r>
              <a:rPr lang="en-US" sz="1800" i="1" dirty="0"/>
              <a:t>. Res. Atmos.</a:t>
            </a:r>
            <a:r>
              <a:rPr lang="en-US" sz="1800" dirty="0"/>
              <a:t>, </a:t>
            </a:r>
            <a:r>
              <a:rPr lang="en-US" sz="1800" b="1" dirty="0"/>
              <a:t>125</a:t>
            </a:r>
            <a:r>
              <a:rPr lang="en-US" sz="1800" dirty="0"/>
              <a:t>, e2020JD033056, doi:10.1029/2020JD033056</a:t>
            </a:r>
            <a:endParaRPr lang="en-US" dirty="0"/>
          </a:p>
          <a:p>
            <a:pPr algn="ctr">
              <a:spcAft>
                <a:spcPts val="1200"/>
              </a:spcAft>
            </a:pPr>
            <a:r>
              <a:rPr lang="en-US" b="1" u="sng" dirty="0">
                <a:solidFill>
                  <a:srgbClr val="800000"/>
                </a:solidFill>
              </a:rPr>
              <a:t>All find global cooling for more than a decade, unprecedented in recorded human history.</a:t>
            </a:r>
          </a:p>
          <a:p>
            <a:pPr algn="ctr"/>
            <a:r>
              <a:rPr lang="en-US" dirty="0">
                <a:solidFill>
                  <a:srgbClr val="800000"/>
                </a:solidFill>
              </a:rPr>
              <a:t>(This is from “only” 100 15-kt bombs,</a:t>
            </a:r>
            <a:br>
              <a:rPr lang="en-US" dirty="0">
                <a:solidFill>
                  <a:srgbClr val="800000"/>
                </a:solidFill>
              </a:rPr>
            </a:br>
            <a:r>
              <a:rPr lang="en-US" dirty="0">
                <a:solidFill>
                  <a:srgbClr val="800000"/>
                </a:solidFill>
              </a:rPr>
              <a:t>much less than 1% of the global nuclear arsenal.)</a:t>
            </a:r>
          </a:p>
        </p:txBody>
      </p:sp>
    </p:spTree>
    <p:extLst>
      <p:ext uri="{BB962C8B-B14F-4D97-AF65-F5344CB8AC3E}">
        <p14:creationId xmlns:p14="http://schemas.microsoft.com/office/powerpoint/2010/main" val="3174287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h3zm.soot.BW.10fps.gif"/>
          <p:cNvPicPr>
            <a:picLocks noChangeAspect="1"/>
          </p:cNvPicPr>
          <p:nvPr/>
        </p:nvPicPr>
        <p:blipFill>
          <a:blip r:embed="rId3" cstate="print"/>
          <a:stretch>
            <a:fillRect/>
          </a:stretch>
        </p:blipFill>
        <p:spPr>
          <a:xfrm>
            <a:off x="0" y="207736"/>
            <a:ext cx="9166119" cy="6093085"/>
          </a:xfrm>
          <a:prstGeom prst="rect">
            <a:avLst/>
          </a:prstGeom>
          <a:solidFill>
            <a:schemeClr val="bg1"/>
          </a:solidFill>
          <a:ln>
            <a:noFill/>
          </a:ln>
        </p:spPr>
      </p:pic>
      <p:sp>
        <p:nvSpPr>
          <p:cNvPr id="2" name="Title 1"/>
          <p:cNvSpPr>
            <a:spLocks noGrp="1"/>
          </p:cNvSpPr>
          <p:nvPr>
            <p:ph type="title" idx="4294967295"/>
          </p:nvPr>
        </p:nvSpPr>
        <p:spPr>
          <a:xfrm>
            <a:off x="403679" y="-1126"/>
            <a:ext cx="7238092" cy="646112"/>
          </a:xfrm>
          <a:solidFill>
            <a:schemeClr val="bg1"/>
          </a:solidFill>
        </p:spPr>
        <p:txBody>
          <a:bodyPr>
            <a:noAutofit/>
          </a:bodyPr>
          <a:lstStyle/>
          <a:p>
            <a:pPr algn="ctr"/>
            <a:r>
              <a:rPr lang="en-US" sz="3200" dirty="0">
                <a:solidFill>
                  <a:schemeClr val="tx1"/>
                </a:solidFill>
              </a:rPr>
              <a:t>Black carbon mass mixing ratio</a:t>
            </a:r>
          </a:p>
        </p:txBody>
      </p:sp>
      <p:sp>
        <p:nvSpPr>
          <p:cNvPr id="4" name="TextBox 3"/>
          <p:cNvSpPr txBox="1"/>
          <p:nvPr/>
        </p:nvSpPr>
        <p:spPr>
          <a:xfrm>
            <a:off x="7577295" y="5749887"/>
            <a:ext cx="1146147" cy="61555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26788" rtlCol="0" anchor="ctr">
            <a:spAutoFit/>
          </a:bodyPr>
          <a:lstStyle/>
          <a:p>
            <a:pPr algn="ctr" defTabSz="410751" fontAlgn="auto" latinLnBrk="1" hangingPunct="0">
              <a:spcBef>
                <a:spcPts val="0"/>
              </a:spcBef>
              <a:spcAft>
                <a:spcPts val="0"/>
              </a:spcAft>
            </a:pPr>
            <a:r>
              <a:rPr lang="en-US" sz="2000" dirty="0">
                <a:latin typeface="+mn-lt"/>
                <a:ea typeface="+mn-ea"/>
                <a:sym typeface="Helvetica Light"/>
              </a:rPr>
              <a:t>kg BC per</a:t>
            </a:r>
          </a:p>
          <a:p>
            <a:pPr algn="ctr" defTabSz="410751" fontAlgn="auto" latinLnBrk="1" hangingPunct="0">
              <a:spcBef>
                <a:spcPts val="0"/>
              </a:spcBef>
              <a:spcAft>
                <a:spcPts val="0"/>
              </a:spcAft>
            </a:pPr>
            <a:r>
              <a:rPr lang="en-US" sz="2000" baseline="0" dirty="0"/>
              <a:t>10</a:t>
            </a:r>
            <a:r>
              <a:rPr lang="en-US" sz="2000" baseline="30000" dirty="0"/>
              <a:t>9</a:t>
            </a:r>
            <a:r>
              <a:rPr lang="en-US" sz="2000" dirty="0"/>
              <a:t> kg air</a:t>
            </a:r>
            <a:endParaRPr lang="en-US" sz="2000" dirty="0">
              <a:latin typeface="+mn-lt"/>
              <a:ea typeface="+mn-ea"/>
              <a:sym typeface="Helvetica Light"/>
            </a:endParaRPr>
          </a:p>
        </p:txBody>
      </p:sp>
      <p:sp>
        <p:nvSpPr>
          <p:cNvPr id="6" name="TextBox 5"/>
          <p:cNvSpPr txBox="1"/>
          <p:nvPr/>
        </p:nvSpPr>
        <p:spPr>
          <a:xfrm>
            <a:off x="2028815" y="4917238"/>
            <a:ext cx="1894746" cy="441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dirty="0">
                <a:solidFill>
                  <a:srgbClr val="FF0000"/>
                </a:solidFill>
                <a:latin typeface="+mn-lt"/>
                <a:ea typeface="+mn-ea"/>
                <a:sym typeface="Helvetica Light"/>
              </a:rPr>
              <a:t>Troposphere</a:t>
            </a:r>
          </a:p>
        </p:txBody>
      </p:sp>
      <p:sp>
        <p:nvSpPr>
          <p:cNvPr id="7" name="TextBox 6"/>
          <p:cNvSpPr txBox="1"/>
          <p:nvPr/>
        </p:nvSpPr>
        <p:spPr>
          <a:xfrm>
            <a:off x="1253626" y="3566106"/>
            <a:ext cx="2066268" cy="4568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dirty="0">
                <a:solidFill>
                  <a:srgbClr val="FF0000"/>
                </a:solidFill>
              </a:rPr>
              <a:t>Strat</a:t>
            </a:r>
            <a:r>
              <a:rPr lang="en-US" dirty="0">
                <a:solidFill>
                  <a:srgbClr val="FF0000"/>
                </a:solidFill>
                <a:latin typeface="+mn-lt"/>
                <a:ea typeface="+mn-ea"/>
                <a:sym typeface="Helvetica Light"/>
              </a:rPr>
              <a:t>osphere</a:t>
            </a:r>
          </a:p>
        </p:txBody>
      </p:sp>
      <p:sp>
        <p:nvSpPr>
          <p:cNvPr id="9" name="TextBox 8"/>
          <p:cNvSpPr txBox="1"/>
          <p:nvPr/>
        </p:nvSpPr>
        <p:spPr>
          <a:xfrm>
            <a:off x="1386674" y="1794750"/>
            <a:ext cx="1800169" cy="441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dirty="0">
                <a:solidFill>
                  <a:srgbClr val="FF0000"/>
                </a:solidFill>
              </a:rPr>
              <a:t>Mes</a:t>
            </a:r>
            <a:r>
              <a:rPr lang="en-US" dirty="0">
                <a:solidFill>
                  <a:srgbClr val="FF0000"/>
                </a:solidFill>
                <a:latin typeface="+mn-lt"/>
                <a:ea typeface="+mn-ea"/>
                <a:sym typeface="Helvetica Light"/>
              </a:rPr>
              <a:t>osphere</a:t>
            </a:r>
          </a:p>
        </p:txBody>
      </p:sp>
      <p:sp>
        <p:nvSpPr>
          <p:cNvPr id="12" name="Rectangle 11"/>
          <p:cNvSpPr/>
          <p:nvPr/>
        </p:nvSpPr>
        <p:spPr>
          <a:xfrm>
            <a:off x="483711" y="5680977"/>
            <a:ext cx="5841741" cy="3491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latinLnBrk="1" hangingPunct="0">
              <a:spcBef>
                <a:spcPts val="0"/>
              </a:spcBef>
              <a:spcAft>
                <a:spcPts val="0"/>
              </a:spcAft>
            </a:pPr>
            <a:endParaRPr lang="en-US" sz="1800" dirty="0">
              <a:latin typeface="+mn-lt"/>
              <a:ea typeface="+mn-ea"/>
              <a:sym typeface="Helvetica Light"/>
            </a:endParaRPr>
          </a:p>
        </p:txBody>
      </p:sp>
      <p:sp>
        <p:nvSpPr>
          <p:cNvPr id="17" name="TextBox 16"/>
          <p:cNvSpPr txBox="1"/>
          <p:nvPr/>
        </p:nvSpPr>
        <p:spPr>
          <a:xfrm>
            <a:off x="1817467" y="5535353"/>
            <a:ext cx="4574967" cy="564574"/>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defTabSz="410751" fontAlgn="auto" latinLnBrk="1" hangingPunct="0">
              <a:spcBef>
                <a:spcPts val="0"/>
              </a:spcBef>
              <a:spcAft>
                <a:spcPts val="0"/>
              </a:spcAft>
            </a:pPr>
            <a:r>
              <a:rPr lang="en-US" sz="1600" dirty="0"/>
              <a:t>60ºS        30ºS      Equator      30ºN         60ºN</a:t>
            </a:r>
          </a:p>
          <a:p>
            <a:pPr defTabSz="410751" fontAlgn="auto" latinLnBrk="1" hangingPunct="0">
              <a:spcBef>
                <a:spcPts val="0"/>
              </a:spcBef>
              <a:spcAft>
                <a:spcPts val="0"/>
              </a:spcAft>
            </a:pPr>
            <a:endParaRPr lang="en-US" sz="1600" dirty="0">
              <a:sym typeface="Helvetica Light"/>
            </a:endParaRPr>
          </a:p>
        </p:txBody>
      </p:sp>
      <p:sp>
        <p:nvSpPr>
          <p:cNvPr id="20" name="TextBox 19"/>
          <p:cNvSpPr txBox="1"/>
          <p:nvPr/>
        </p:nvSpPr>
        <p:spPr>
          <a:xfrm rot="16200000">
            <a:off x="6579570" y="3345266"/>
            <a:ext cx="1670326" cy="34384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0" rIns="35717" bIns="35717" numCol="1" spcCol="26788" rtlCol="0" anchor="ctr">
            <a:spAutoFit/>
          </a:bodyPr>
          <a:lstStyle/>
          <a:p>
            <a:pPr algn="ctr" defTabSz="410751" fontAlgn="auto" latinLnBrk="1" hangingPunct="0">
              <a:spcBef>
                <a:spcPts val="0"/>
              </a:spcBef>
              <a:spcAft>
                <a:spcPts val="0"/>
              </a:spcAft>
            </a:pPr>
            <a:r>
              <a:rPr lang="en-US" sz="2000" dirty="0"/>
              <a:t>Al</a:t>
            </a:r>
            <a:r>
              <a:rPr lang="en-US" sz="2000" dirty="0">
                <a:latin typeface="+mn-lt"/>
                <a:ea typeface="+mn-ea"/>
                <a:sym typeface="Helvetica Light"/>
              </a:rPr>
              <a:t>titude (km)</a:t>
            </a:r>
          </a:p>
        </p:txBody>
      </p:sp>
      <p:sp>
        <p:nvSpPr>
          <p:cNvPr id="23" name="TextBox 22"/>
          <p:cNvSpPr txBox="1"/>
          <p:nvPr/>
        </p:nvSpPr>
        <p:spPr>
          <a:xfrm>
            <a:off x="6978203" y="1257588"/>
            <a:ext cx="266098" cy="385490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26788" rtlCol="0" anchor="ctr">
            <a:spAutoFit/>
          </a:bodyPr>
          <a:lstStyle/>
          <a:p>
            <a:pPr algn="ctr" defTabSz="410751" fontAlgn="auto" latinLnBrk="1" hangingPunct="0">
              <a:spcBef>
                <a:spcPts val="1336"/>
              </a:spcBef>
              <a:spcAft>
                <a:spcPts val="0"/>
              </a:spcAft>
            </a:pPr>
            <a:r>
              <a:rPr lang="en-US" sz="1700" dirty="0"/>
              <a:t>90</a:t>
            </a:r>
          </a:p>
          <a:p>
            <a:pPr algn="ctr" defTabSz="410751" fontAlgn="auto" latinLnBrk="1" hangingPunct="0">
              <a:spcBef>
                <a:spcPts val="1336"/>
              </a:spcBef>
              <a:spcAft>
                <a:spcPts val="0"/>
              </a:spcAft>
            </a:pPr>
            <a:r>
              <a:rPr lang="en-US" sz="1700" dirty="0"/>
              <a:t>80</a:t>
            </a:r>
          </a:p>
          <a:p>
            <a:pPr algn="ctr" defTabSz="410751" fontAlgn="auto" latinLnBrk="1" hangingPunct="0">
              <a:spcBef>
                <a:spcPts val="1336"/>
              </a:spcBef>
              <a:spcAft>
                <a:spcPts val="0"/>
              </a:spcAft>
            </a:pPr>
            <a:r>
              <a:rPr lang="en-US" sz="1700" dirty="0"/>
              <a:t>70</a:t>
            </a:r>
          </a:p>
          <a:p>
            <a:pPr algn="ctr" defTabSz="410751" fontAlgn="auto" latinLnBrk="1" hangingPunct="0">
              <a:spcBef>
                <a:spcPts val="1336"/>
              </a:spcBef>
              <a:spcAft>
                <a:spcPts val="0"/>
              </a:spcAft>
            </a:pPr>
            <a:r>
              <a:rPr lang="en-US" sz="1700" dirty="0"/>
              <a:t>60</a:t>
            </a:r>
          </a:p>
          <a:p>
            <a:pPr algn="ctr" defTabSz="410751" fontAlgn="auto" latinLnBrk="1" hangingPunct="0">
              <a:spcBef>
                <a:spcPts val="1336"/>
              </a:spcBef>
              <a:spcAft>
                <a:spcPts val="0"/>
              </a:spcAft>
            </a:pPr>
            <a:r>
              <a:rPr lang="en-US" sz="1700" dirty="0"/>
              <a:t>50</a:t>
            </a:r>
          </a:p>
          <a:p>
            <a:pPr algn="ctr" defTabSz="410751" fontAlgn="auto" latinLnBrk="1" hangingPunct="0">
              <a:spcBef>
                <a:spcPts val="1336"/>
              </a:spcBef>
              <a:spcAft>
                <a:spcPts val="0"/>
              </a:spcAft>
            </a:pPr>
            <a:r>
              <a:rPr lang="en-US" sz="1700" dirty="0"/>
              <a:t>40</a:t>
            </a:r>
          </a:p>
          <a:p>
            <a:pPr algn="ctr" defTabSz="410751" fontAlgn="auto" latinLnBrk="1" hangingPunct="0">
              <a:spcBef>
                <a:spcPts val="1336"/>
              </a:spcBef>
              <a:spcAft>
                <a:spcPts val="0"/>
              </a:spcAft>
            </a:pPr>
            <a:r>
              <a:rPr lang="en-US" sz="1700" dirty="0"/>
              <a:t>30</a:t>
            </a:r>
            <a:endParaRPr lang="en-US" sz="1700" dirty="0">
              <a:sym typeface="Helvetica Light"/>
            </a:endParaRPr>
          </a:p>
          <a:p>
            <a:pPr algn="ctr" defTabSz="410751" fontAlgn="auto" latinLnBrk="1" hangingPunct="0">
              <a:spcBef>
                <a:spcPts val="1336"/>
              </a:spcBef>
              <a:spcAft>
                <a:spcPts val="0"/>
              </a:spcAft>
            </a:pPr>
            <a:r>
              <a:rPr lang="en-US" sz="1700" dirty="0"/>
              <a:t>20</a:t>
            </a:r>
            <a:endParaRPr lang="en-US" sz="1700" dirty="0">
              <a:sym typeface="Helvetica Light"/>
            </a:endParaRPr>
          </a:p>
          <a:p>
            <a:pPr algn="ctr" defTabSz="410751" fontAlgn="auto" latinLnBrk="1" hangingPunct="0">
              <a:spcBef>
                <a:spcPts val="1336"/>
              </a:spcBef>
              <a:spcAft>
                <a:spcPts val="0"/>
              </a:spcAft>
            </a:pPr>
            <a:r>
              <a:rPr lang="en-US" sz="1700" dirty="0"/>
              <a:t>10</a:t>
            </a:r>
            <a:endParaRPr lang="en-US" sz="1700" dirty="0">
              <a:sym typeface="Helvetica Light"/>
            </a:endParaRPr>
          </a:p>
        </p:txBody>
      </p:sp>
      <p:sp>
        <p:nvSpPr>
          <p:cNvPr id="21" name="Arc 20"/>
          <p:cNvSpPr/>
          <p:nvPr/>
        </p:nvSpPr>
        <p:spPr>
          <a:xfrm>
            <a:off x="883876" y="2852914"/>
            <a:ext cx="6214457" cy="1223584"/>
          </a:xfrm>
          <a:prstGeom prst="arc">
            <a:avLst>
              <a:gd name="adj1" fmla="val 11079289"/>
              <a:gd name="adj2" fmla="val 21329709"/>
            </a:avLst>
          </a:prstGeom>
          <a:noFill/>
          <a:ln w="25400" cap="flat">
            <a:solidFill>
              <a:srgbClr val="FF0000"/>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91" tIns="32145" rIns="64291" bIns="32145" numCol="1" spcCol="26788" rtlCol="0" anchor="t">
            <a:noAutofit/>
          </a:bodyPr>
          <a:lstStyle/>
          <a:p>
            <a:pPr defTabSz="642915" fontAlgn="auto" latinLnBrk="1" hangingPunct="0">
              <a:spcBef>
                <a:spcPts val="0"/>
              </a:spcBef>
              <a:spcAft>
                <a:spcPts val="0"/>
              </a:spcAft>
            </a:pPr>
            <a:endParaRPr lang="en-US" sz="1300" dirty="0"/>
          </a:p>
        </p:txBody>
      </p:sp>
      <p:sp>
        <p:nvSpPr>
          <p:cNvPr id="25" name="TextBox 24"/>
          <p:cNvSpPr txBox="1"/>
          <p:nvPr/>
        </p:nvSpPr>
        <p:spPr>
          <a:xfrm>
            <a:off x="8087122" y="878225"/>
            <a:ext cx="678270" cy="465512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4647" tIns="0" rIns="0" bIns="0" numCol="1" spcCol="26788" rtlCol="0" anchor="ctr">
            <a:spAutoFit/>
          </a:bodyPr>
          <a:lstStyle/>
          <a:p>
            <a:pPr defTabSz="410751" fontAlgn="auto" latinLnBrk="1" hangingPunct="0">
              <a:spcBef>
                <a:spcPts val="1200"/>
              </a:spcBef>
              <a:spcAft>
                <a:spcPts val="300"/>
              </a:spcAft>
            </a:pPr>
            <a:r>
              <a:rPr lang="en-US" sz="1500" dirty="0"/>
              <a:t>100</a:t>
            </a:r>
          </a:p>
          <a:p>
            <a:pPr defTabSz="410751" fontAlgn="auto" latinLnBrk="1" hangingPunct="0">
              <a:spcBef>
                <a:spcPts val="1200"/>
              </a:spcBef>
              <a:spcAft>
                <a:spcPts val="300"/>
              </a:spcAft>
            </a:pPr>
            <a:r>
              <a:rPr lang="en-US" sz="1500" dirty="0"/>
              <a:t>32</a:t>
            </a:r>
          </a:p>
          <a:p>
            <a:pPr defTabSz="410751" fontAlgn="auto" latinLnBrk="1" hangingPunct="0">
              <a:spcBef>
                <a:spcPts val="1200"/>
              </a:spcBef>
              <a:spcAft>
                <a:spcPts val="300"/>
              </a:spcAft>
            </a:pPr>
            <a:r>
              <a:rPr lang="en-US" sz="1500" dirty="0"/>
              <a:t>10</a:t>
            </a:r>
          </a:p>
          <a:p>
            <a:pPr defTabSz="410751" fontAlgn="auto" latinLnBrk="1" hangingPunct="0">
              <a:spcBef>
                <a:spcPts val="1200"/>
              </a:spcBef>
              <a:spcAft>
                <a:spcPts val="300"/>
              </a:spcAft>
            </a:pPr>
            <a:r>
              <a:rPr lang="en-US" sz="1500" dirty="0"/>
              <a:t>3.2</a:t>
            </a:r>
          </a:p>
          <a:p>
            <a:pPr defTabSz="410751" fontAlgn="auto" latinLnBrk="1" hangingPunct="0">
              <a:spcBef>
                <a:spcPts val="1200"/>
              </a:spcBef>
              <a:spcAft>
                <a:spcPts val="300"/>
              </a:spcAft>
            </a:pPr>
            <a:r>
              <a:rPr lang="en-US" sz="1500" dirty="0"/>
              <a:t>1</a:t>
            </a:r>
          </a:p>
          <a:p>
            <a:pPr defTabSz="410751" fontAlgn="auto" latinLnBrk="1" hangingPunct="0">
              <a:spcBef>
                <a:spcPts val="1200"/>
              </a:spcBef>
              <a:spcAft>
                <a:spcPts val="300"/>
              </a:spcAft>
            </a:pPr>
            <a:r>
              <a:rPr lang="en-US" sz="1500" dirty="0"/>
              <a:t>0.32</a:t>
            </a:r>
          </a:p>
          <a:p>
            <a:pPr defTabSz="410751" fontAlgn="auto" latinLnBrk="1" hangingPunct="0">
              <a:spcBef>
                <a:spcPts val="1200"/>
              </a:spcBef>
              <a:spcAft>
                <a:spcPts val="300"/>
              </a:spcAft>
            </a:pPr>
            <a:r>
              <a:rPr lang="en-US" sz="1500" dirty="0"/>
              <a:t>0.1</a:t>
            </a:r>
            <a:endParaRPr lang="en-US" sz="1500" dirty="0">
              <a:sym typeface="Helvetica Light"/>
            </a:endParaRPr>
          </a:p>
          <a:p>
            <a:pPr defTabSz="410751" fontAlgn="auto" latinLnBrk="1" hangingPunct="0">
              <a:spcBef>
                <a:spcPts val="1200"/>
              </a:spcBef>
              <a:spcAft>
                <a:spcPts val="300"/>
              </a:spcAft>
            </a:pPr>
            <a:r>
              <a:rPr lang="en-US" sz="1500" dirty="0"/>
              <a:t>0.032</a:t>
            </a:r>
            <a:endParaRPr lang="en-US" sz="1500" dirty="0">
              <a:sym typeface="Helvetica Light"/>
            </a:endParaRPr>
          </a:p>
          <a:p>
            <a:pPr defTabSz="410751" fontAlgn="auto" latinLnBrk="1" hangingPunct="0">
              <a:spcBef>
                <a:spcPts val="1200"/>
              </a:spcBef>
              <a:spcAft>
                <a:spcPts val="300"/>
              </a:spcAft>
            </a:pPr>
            <a:r>
              <a:rPr lang="en-US" sz="1500" dirty="0"/>
              <a:t>0.01</a:t>
            </a:r>
          </a:p>
          <a:p>
            <a:pPr defTabSz="410751" fontAlgn="auto" latinLnBrk="1" hangingPunct="0">
              <a:spcBef>
                <a:spcPts val="1200"/>
              </a:spcBef>
              <a:spcAft>
                <a:spcPts val="300"/>
              </a:spcAft>
            </a:pPr>
            <a:r>
              <a:rPr lang="en-US" sz="1500" dirty="0">
                <a:sym typeface="Helvetica Light"/>
              </a:rPr>
              <a:t>0.0032</a:t>
            </a:r>
          </a:p>
          <a:p>
            <a:pPr defTabSz="410751" fontAlgn="auto" latinLnBrk="1" hangingPunct="0">
              <a:spcBef>
                <a:spcPts val="1200"/>
              </a:spcBef>
              <a:spcAft>
                <a:spcPts val="300"/>
              </a:spcAft>
            </a:pPr>
            <a:r>
              <a:rPr lang="en-US" sz="1500" dirty="0"/>
              <a:t>0.001</a:t>
            </a:r>
            <a:endParaRPr lang="en-US" sz="1500" dirty="0">
              <a:sym typeface="Helvetica Light"/>
            </a:endParaRPr>
          </a:p>
        </p:txBody>
      </p:sp>
      <p:grpSp>
        <p:nvGrpSpPr>
          <p:cNvPr id="3" name="Group 30"/>
          <p:cNvGrpSpPr/>
          <p:nvPr/>
        </p:nvGrpSpPr>
        <p:grpSpPr>
          <a:xfrm>
            <a:off x="1097652" y="4572383"/>
            <a:ext cx="5781052" cy="724006"/>
            <a:chOff x="1561106" y="6397104"/>
            <a:chExt cx="8221940" cy="1029697"/>
          </a:xfrm>
          <a:noFill/>
        </p:grpSpPr>
        <p:sp>
          <p:nvSpPr>
            <p:cNvPr id="32" name="Arc 31"/>
            <p:cNvSpPr/>
            <p:nvPr/>
          </p:nvSpPr>
          <p:spPr>
            <a:xfrm>
              <a:off x="4280880" y="6397104"/>
              <a:ext cx="2783782" cy="1029697"/>
            </a:xfrm>
            <a:prstGeom prst="arc">
              <a:avLst>
                <a:gd name="adj1" fmla="val 11177116"/>
                <a:gd name="adj2" fmla="val 21229061"/>
              </a:avLst>
            </a:prstGeom>
            <a:grpFill/>
            <a:ln w="25400" cap="flat">
              <a:solidFill>
                <a:srgbClr val="FF0000"/>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642915" fontAlgn="auto" latinLnBrk="1" hangingPunct="0">
                <a:spcBef>
                  <a:spcPts val="0"/>
                </a:spcBef>
                <a:spcAft>
                  <a:spcPts val="0"/>
                </a:spcAft>
              </a:pPr>
              <a:endParaRPr lang="en-US" sz="1300" dirty="0"/>
            </a:p>
          </p:txBody>
        </p:sp>
        <p:cxnSp>
          <p:nvCxnSpPr>
            <p:cNvPr id="33" name="Straight Connector 32"/>
            <p:cNvCxnSpPr>
              <a:stCxn id="32" idx="0"/>
            </p:cNvCxnSpPr>
            <p:nvPr/>
          </p:nvCxnSpPr>
          <p:spPr>
            <a:xfrm flipH="1">
              <a:off x="1561106" y="6765024"/>
              <a:ext cx="2777657" cy="392246"/>
            </a:xfrm>
            <a:prstGeom prst="line">
              <a:avLst/>
            </a:prstGeom>
            <a:grpFill/>
            <a:ln w="25400" cap="flat">
              <a:solidFill>
                <a:srgbClr val="FF0000"/>
              </a:solidFill>
              <a:prstDash val="sysDash"/>
              <a:miter lim="400000"/>
            </a:ln>
            <a:effectLst/>
          </p:spPr>
          <p:style>
            <a:lnRef idx="0">
              <a:scrgbClr r="0" g="0" b="0"/>
            </a:lnRef>
            <a:fillRef idx="0">
              <a:scrgbClr r="0" g="0" b="0"/>
            </a:fillRef>
            <a:effectRef idx="0">
              <a:scrgbClr r="0" g="0" b="0"/>
            </a:effectRef>
            <a:fontRef idx="none"/>
          </p:style>
        </p:cxnSp>
        <p:cxnSp>
          <p:nvCxnSpPr>
            <p:cNvPr id="34" name="Straight Connector 33"/>
            <p:cNvCxnSpPr/>
            <p:nvPr/>
          </p:nvCxnSpPr>
          <p:spPr>
            <a:xfrm>
              <a:off x="7005389" y="6775786"/>
              <a:ext cx="2777657" cy="392246"/>
            </a:xfrm>
            <a:prstGeom prst="line">
              <a:avLst/>
            </a:prstGeom>
            <a:grpFill/>
            <a:ln w="25400" cap="flat">
              <a:solidFill>
                <a:srgbClr val="FF0000"/>
              </a:solidFill>
              <a:prstDash val="sysDash"/>
              <a:miter lim="400000"/>
            </a:ln>
            <a:effectLst/>
          </p:spPr>
          <p:style>
            <a:lnRef idx="0">
              <a:scrgbClr r="0" g="0" b="0"/>
            </a:lnRef>
            <a:fillRef idx="0">
              <a:scrgbClr r="0" g="0" b="0"/>
            </a:fillRef>
            <a:effectRef idx="0">
              <a:scrgbClr r="0" g="0" b="0"/>
            </a:effectRef>
            <a:fontRef idx="none"/>
          </p:style>
        </p:cxnSp>
      </p:grpSp>
      <p:sp>
        <p:nvSpPr>
          <p:cNvPr id="24" name="TextBox 23"/>
          <p:cNvSpPr txBox="1"/>
          <p:nvPr/>
        </p:nvSpPr>
        <p:spPr>
          <a:xfrm>
            <a:off x="2931885" y="6370804"/>
            <a:ext cx="2561772" cy="400110"/>
          </a:xfrm>
          <a:prstGeom prst="rect">
            <a:avLst/>
          </a:prstGeom>
          <a:noFill/>
        </p:spPr>
        <p:txBody>
          <a:bodyPr wrap="square" rtlCol="0">
            <a:spAutoFit/>
          </a:bodyPr>
          <a:lstStyle/>
          <a:p>
            <a:pPr algn="ctr"/>
            <a:r>
              <a:rPr lang="en-US" sz="2000" dirty="0">
                <a:solidFill>
                  <a:srgbClr val="FFFF00"/>
                </a:solidFill>
              </a:rPr>
              <a:t>Mills et al. (2014)</a:t>
            </a:r>
          </a:p>
        </p:txBody>
      </p:sp>
      <p:sp>
        <p:nvSpPr>
          <p:cNvPr id="27" name="TextBox 26"/>
          <p:cNvSpPr txBox="1"/>
          <p:nvPr/>
        </p:nvSpPr>
        <p:spPr>
          <a:xfrm>
            <a:off x="420912" y="5902028"/>
            <a:ext cx="6988627" cy="34384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0" rIns="35717" bIns="35717" numCol="1" spcCol="26788" rtlCol="0" anchor="ctr">
            <a:spAutoFit/>
          </a:bodyPr>
          <a:lstStyle/>
          <a:p>
            <a:pPr algn="ctr" defTabSz="410751" fontAlgn="auto" latinLnBrk="1" hangingPunct="0">
              <a:spcBef>
                <a:spcPts val="0"/>
              </a:spcBef>
              <a:spcAft>
                <a:spcPts val="0"/>
              </a:spcAft>
            </a:pPr>
            <a:r>
              <a:rPr lang="en-US" sz="2000" dirty="0">
                <a:latin typeface="+mn-lt"/>
                <a:ea typeface="+mn-ea"/>
                <a:sym typeface="Helvetica Light"/>
              </a:rPr>
              <a:t>Latitude</a:t>
            </a:r>
          </a:p>
        </p:txBody>
      </p:sp>
      <p:sp>
        <p:nvSpPr>
          <p:cNvPr id="19" name="TextBox 18"/>
          <p:cNvSpPr txBox="1"/>
          <p:nvPr/>
        </p:nvSpPr>
        <p:spPr>
          <a:xfrm>
            <a:off x="788046" y="5434861"/>
            <a:ext cx="681273" cy="5953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sz="1700" dirty="0"/>
              <a:t>South</a:t>
            </a:r>
          </a:p>
          <a:p>
            <a:pPr algn="ctr" defTabSz="410751" fontAlgn="auto" latinLnBrk="1" hangingPunct="0">
              <a:spcBef>
                <a:spcPts val="0"/>
              </a:spcBef>
              <a:spcAft>
                <a:spcPts val="0"/>
              </a:spcAft>
            </a:pPr>
            <a:r>
              <a:rPr lang="en-US" sz="1700" dirty="0">
                <a:sym typeface="Helvetica Light"/>
              </a:rPr>
              <a:t>pole</a:t>
            </a:r>
          </a:p>
        </p:txBody>
      </p:sp>
      <p:sp>
        <p:nvSpPr>
          <p:cNvPr id="18" name="TextBox 17"/>
          <p:cNvSpPr txBox="1"/>
          <p:nvPr/>
        </p:nvSpPr>
        <p:spPr>
          <a:xfrm>
            <a:off x="6520007" y="5423391"/>
            <a:ext cx="694097" cy="5953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fontAlgn="auto" latinLnBrk="1" hangingPunct="0">
              <a:spcBef>
                <a:spcPts val="0"/>
              </a:spcBef>
              <a:spcAft>
                <a:spcPts val="0"/>
              </a:spcAft>
            </a:pPr>
            <a:r>
              <a:rPr lang="en-US" sz="1700" dirty="0"/>
              <a:t>North</a:t>
            </a:r>
          </a:p>
          <a:p>
            <a:pPr algn="ctr" defTabSz="410751" fontAlgn="auto" latinLnBrk="1" hangingPunct="0">
              <a:spcBef>
                <a:spcPts val="0"/>
              </a:spcBef>
              <a:spcAft>
                <a:spcPts val="0"/>
              </a:spcAft>
            </a:pPr>
            <a:r>
              <a:rPr lang="en-US" sz="1700" dirty="0">
                <a:sym typeface="Helvetica Light"/>
              </a:rPr>
              <a:t>pole</a:t>
            </a:r>
          </a:p>
        </p:txBody>
      </p:sp>
    </p:spTree>
    <p:extLst>
      <p:ext uri="{BB962C8B-B14F-4D97-AF65-F5344CB8AC3E}">
        <p14:creationId xmlns:p14="http://schemas.microsoft.com/office/powerpoint/2010/main" val="24346392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age1"/>
          <p:cNvPicPr>
            <a:picLocks noChangeAspect="1" noChangeArrowheads="1"/>
          </p:cNvPicPr>
          <p:nvPr/>
        </p:nvPicPr>
        <p:blipFill>
          <a:blip r:embed="rId3" cstate="print"/>
          <a:srcRect/>
          <a:stretch>
            <a:fillRect/>
          </a:stretch>
        </p:blipFill>
        <p:spPr bwMode="auto">
          <a:xfrm>
            <a:off x="-609600" y="0"/>
            <a:ext cx="10058400" cy="6864350"/>
          </a:xfrm>
          <a:prstGeom prst="rect">
            <a:avLst/>
          </a:prstGeom>
          <a:noFill/>
          <a:ln w="9525">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239015"/>
          </a:xfrm>
          <a:prstGeom prst="rect">
            <a:avLst/>
          </a:prstGeom>
        </p:spPr>
      </p:pic>
      <p:pic>
        <p:nvPicPr>
          <p:cNvPr id="4" name="Picture 3"/>
          <p:cNvPicPr>
            <a:picLocks noChangeAspect="1"/>
          </p:cNvPicPr>
          <p:nvPr/>
        </p:nvPicPr>
        <p:blipFill>
          <a:blip r:embed="rId3"/>
          <a:stretch>
            <a:fillRect/>
          </a:stretch>
        </p:blipFill>
        <p:spPr>
          <a:xfrm>
            <a:off x="4227347" y="3063329"/>
            <a:ext cx="4791744" cy="314369"/>
          </a:xfrm>
          <a:prstGeom prst="rect">
            <a:avLst/>
          </a:prstGeom>
          <a:ln w="28575">
            <a:solidFill>
              <a:srgbClr val="C00000"/>
            </a:solidFill>
          </a:ln>
        </p:spPr>
      </p:pic>
      <p:cxnSp>
        <p:nvCxnSpPr>
          <p:cNvPr id="5" name="Straight Connector 4"/>
          <p:cNvCxnSpPr/>
          <p:nvPr/>
        </p:nvCxnSpPr>
        <p:spPr bwMode="auto">
          <a:xfrm>
            <a:off x="138023" y="3778370"/>
            <a:ext cx="8333117" cy="0"/>
          </a:xfrm>
          <a:prstGeom prst="line">
            <a:avLst/>
          </a:prstGeom>
          <a:noFill/>
          <a:ln w="38100" cap="flat" cmpd="sng" algn="ctr">
            <a:solidFill>
              <a:srgbClr val="C00000"/>
            </a:solidFill>
            <a:prstDash val="solid"/>
            <a:round/>
            <a:headEnd type="none" w="med" len="med"/>
            <a:tailEnd type="none" w="med" len="med"/>
          </a:ln>
          <a:effectLst/>
        </p:spPr>
      </p:cxnSp>
      <p:cxnSp>
        <p:nvCxnSpPr>
          <p:cNvPr id="6" name="Straight Connector 5"/>
          <p:cNvCxnSpPr/>
          <p:nvPr/>
        </p:nvCxnSpPr>
        <p:spPr bwMode="auto">
          <a:xfrm>
            <a:off x="138023" y="4034287"/>
            <a:ext cx="8333117" cy="0"/>
          </a:xfrm>
          <a:prstGeom prst="line">
            <a:avLst/>
          </a:prstGeom>
          <a:noFill/>
          <a:ln w="38100" cap="flat" cmpd="sng" algn="ctr">
            <a:solidFill>
              <a:srgbClr val="C00000"/>
            </a:solidFill>
            <a:prstDash val="solid"/>
            <a:round/>
            <a:headEnd type="none" w="med" len="med"/>
            <a:tailEnd type="none" w="med" len="med"/>
          </a:ln>
          <a:effectLst/>
        </p:spPr>
      </p:cxnSp>
      <p:cxnSp>
        <p:nvCxnSpPr>
          <p:cNvPr id="7" name="Straight Connector 6"/>
          <p:cNvCxnSpPr/>
          <p:nvPr/>
        </p:nvCxnSpPr>
        <p:spPr bwMode="auto">
          <a:xfrm>
            <a:off x="138023" y="4313207"/>
            <a:ext cx="8476890" cy="0"/>
          </a:xfrm>
          <a:prstGeom prst="line">
            <a:avLst/>
          </a:prstGeom>
          <a:noFill/>
          <a:ln w="38100" cap="flat" cmpd="sng" algn="ctr">
            <a:solidFill>
              <a:srgbClr val="C00000"/>
            </a:solidFill>
            <a:prstDash val="solid"/>
            <a:round/>
            <a:headEnd type="none" w="med" len="med"/>
            <a:tailEnd type="none" w="med" len="med"/>
          </a:ln>
          <a:effectLst/>
        </p:spPr>
      </p:cxnSp>
      <p:cxnSp>
        <p:nvCxnSpPr>
          <p:cNvPr id="8" name="Straight Connector 7"/>
          <p:cNvCxnSpPr/>
          <p:nvPr/>
        </p:nvCxnSpPr>
        <p:spPr bwMode="auto">
          <a:xfrm>
            <a:off x="138023" y="4557623"/>
            <a:ext cx="3071003" cy="0"/>
          </a:xfrm>
          <a:prstGeom prst="line">
            <a:avLst/>
          </a:prstGeom>
          <a:noFill/>
          <a:ln w="381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402164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2898" y="70911"/>
            <a:ext cx="4483818" cy="6108478"/>
          </a:xfrm>
          <a:prstGeom prst="rect">
            <a:avLst/>
          </a:prstGeom>
        </p:spPr>
      </p:pic>
      <p:sp>
        <p:nvSpPr>
          <p:cNvPr id="3" name="TextBox 2"/>
          <p:cNvSpPr txBox="1"/>
          <p:nvPr/>
        </p:nvSpPr>
        <p:spPr>
          <a:xfrm>
            <a:off x="6285781" y="1454989"/>
            <a:ext cx="2559170" cy="1569660"/>
          </a:xfrm>
          <a:prstGeom prst="rect">
            <a:avLst/>
          </a:prstGeom>
          <a:noFill/>
        </p:spPr>
        <p:txBody>
          <a:bodyPr wrap="square" rtlCol="0">
            <a:spAutoFit/>
          </a:bodyPr>
          <a:lstStyle/>
          <a:p>
            <a:pPr algn="ctr"/>
            <a:r>
              <a:rPr lang="en-US" b="1" dirty="0">
                <a:solidFill>
                  <a:schemeClr val="accent6"/>
                </a:solidFill>
              </a:rPr>
              <a:t>Rapid ascent in first 10 days, observed and modeled.</a:t>
            </a:r>
          </a:p>
        </p:txBody>
      </p:sp>
      <p:sp>
        <p:nvSpPr>
          <p:cNvPr id="4" name="Right Brace 3"/>
          <p:cNvSpPr/>
          <p:nvPr/>
        </p:nvSpPr>
        <p:spPr bwMode="auto">
          <a:xfrm>
            <a:off x="5492151" y="764875"/>
            <a:ext cx="569343" cy="2892725"/>
          </a:xfrm>
          <a:prstGeom prst="rightBrace">
            <a:avLst/>
          </a:prstGeom>
          <a:noFill/>
          <a:ln w="38100"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561766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A91480-B4BA-FA0F-C9D9-7A3102A2CC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2547" y="68263"/>
            <a:ext cx="5598906" cy="6102350"/>
          </a:xfrm>
          <a:prstGeom prst="rect">
            <a:avLst/>
          </a:prstGeom>
          <a:solidFill>
            <a:srgbClr val="FFFFFF"/>
          </a:solidFill>
        </p:spPr>
      </p:pic>
      <p:sp>
        <p:nvSpPr>
          <p:cNvPr id="2" name="TextBox 1">
            <a:extLst>
              <a:ext uri="{FF2B5EF4-FFF2-40B4-BE49-F238E27FC236}">
                <a16:creationId xmlns:a16="http://schemas.microsoft.com/office/drawing/2014/main" id="{475FFF1B-5C3A-7864-7438-9C084DA4DFE2}"/>
              </a:ext>
            </a:extLst>
          </p:cNvPr>
          <p:cNvSpPr txBox="1"/>
          <p:nvPr/>
        </p:nvSpPr>
        <p:spPr>
          <a:xfrm>
            <a:off x="2057728" y="6251670"/>
            <a:ext cx="5313725" cy="523220"/>
          </a:xfrm>
          <a:prstGeom prst="rect">
            <a:avLst/>
          </a:prstGeom>
          <a:noFill/>
        </p:spPr>
        <p:txBody>
          <a:bodyPr wrap="square" rtlCol="0">
            <a:spAutoFit/>
          </a:bodyPr>
          <a:lstStyle/>
          <a:p>
            <a:r>
              <a:rPr lang="en-US" sz="1400" dirty="0">
                <a:solidFill>
                  <a:srgbClr val="FFFF00"/>
                </a:solidFill>
              </a:rPr>
              <a:t>https://nepalitimes.com/editorial/thinking-the-thinkable</a:t>
            </a:r>
          </a:p>
          <a:p>
            <a:r>
              <a:rPr lang="en-US" sz="1400" dirty="0">
                <a:solidFill>
                  <a:srgbClr val="FFFF00"/>
                </a:solidFill>
              </a:rPr>
              <a:t>December 24, 2024</a:t>
            </a:r>
          </a:p>
        </p:txBody>
      </p:sp>
    </p:spTree>
    <p:extLst>
      <p:ext uri="{BB962C8B-B14F-4D97-AF65-F5344CB8AC3E}">
        <p14:creationId xmlns:p14="http://schemas.microsoft.com/office/powerpoint/2010/main" val="488519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371475" y="457200"/>
            <a:ext cx="8443913" cy="822325"/>
          </a:xfrm>
          <a:prstGeom prst="rect">
            <a:avLst/>
          </a:prstGeom>
          <a:noFill/>
          <a:ln w="38100">
            <a:noFill/>
            <a:miter lim="800000"/>
            <a:headEnd/>
            <a:tailEnd/>
          </a:ln>
        </p:spPr>
        <p:txBody>
          <a:bodyPr>
            <a:spAutoFit/>
          </a:bodyPr>
          <a:lstStyle/>
          <a:p>
            <a:pPr algn="ctr">
              <a:spcBef>
                <a:spcPct val="50000"/>
              </a:spcBef>
            </a:pPr>
            <a:r>
              <a:rPr lang="en-US" b="1"/>
              <a:t>What would be the consequences of a </a:t>
            </a:r>
            <a:r>
              <a:rPr lang="en-US" b="1" u="sng"/>
              <a:t>full-scale nuclear war</a:t>
            </a:r>
            <a:r>
              <a:rPr lang="en-US" b="1"/>
              <a:t> between the US and Russia?</a:t>
            </a:r>
          </a:p>
        </p:txBody>
      </p:sp>
      <p:sp>
        <p:nvSpPr>
          <p:cNvPr id="148483" name="Text Box 6"/>
          <p:cNvSpPr txBox="1">
            <a:spLocks noChangeArrowheads="1"/>
          </p:cNvSpPr>
          <p:nvPr/>
        </p:nvSpPr>
        <p:spPr bwMode="auto">
          <a:xfrm>
            <a:off x="239713" y="4022725"/>
            <a:ext cx="8904287" cy="1985963"/>
          </a:xfrm>
          <a:prstGeom prst="rect">
            <a:avLst/>
          </a:prstGeom>
          <a:noFill/>
          <a:ln w="38100">
            <a:noFill/>
            <a:miter lim="800000"/>
            <a:headEnd/>
            <a:tailEnd type="none" w="lg" len="lg"/>
          </a:ln>
        </p:spPr>
        <p:txBody>
          <a:bodyPr>
            <a:spAutoFit/>
          </a:bodyPr>
          <a:lstStyle/>
          <a:p>
            <a:pPr>
              <a:spcBef>
                <a:spcPct val="50000"/>
              </a:spcBef>
            </a:pPr>
            <a:r>
              <a:rPr lang="en-US" b="1" dirty="0"/>
              <a:t>What could produce 150 Tg of smoke?</a:t>
            </a:r>
          </a:p>
          <a:p>
            <a:pPr>
              <a:spcBef>
                <a:spcPct val="50000"/>
              </a:spcBef>
            </a:pPr>
            <a:r>
              <a:rPr lang="en-US" sz="2200" dirty="0"/>
              <a:t>- standard nuclear winter scenario of 40 years ago</a:t>
            </a:r>
          </a:p>
          <a:p>
            <a:pPr>
              <a:spcBef>
                <a:spcPct val="50000"/>
              </a:spcBef>
            </a:pPr>
            <a:r>
              <a:rPr lang="en-US" sz="2200" dirty="0"/>
              <a:t>- entire current arsenal if targeted the same way</a:t>
            </a:r>
          </a:p>
          <a:p>
            <a:pPr>
              <a:spcBef>
                <a:spcPct val="50000"/>
              </a:spcBef>
            </a:pPr>
            <a:r>
              <a:rPr lang="en-US" sz="2200" dirty="0"/>
              <a:t>- only 4000 weapons (2023 global arsenals of New START treaty)</a:t>
            </a:r>
          </a:p>
        </p:txBody>
      </p:sp>
      <p:sp>
        <p:nvSpPr>
          <p:cNvPr id="148484" name="Text Box 7"/>
          <p:cNvSpPr txBox="1">
            <a:spLocks noChangeArrowheads="1"/>
          </p:cNvSpPr>
          <p:nvPr/>
        </p:nvSpPr>
        <p:spPr bwMode="auto">
          <a:xfrm>
            <a:off x="315913" y="1466850"/>
            <a:ext cx="8572500" cy="2282825"/>
          </a:xfrm>
          <a:prstGeom prst="rect">
            <a:avLst/>
          </a:prstGeom>
          <a:noFill/>
          <a:ln w="38100">
            <a:noFill/>
            <a:miter lim="800000"/>
            <a:headEnd/>
            <a:tailEnd/>
          </a:ln>
        </p:spPr>
        <p:txBody>
          <a:bodyPr>
            <a:spAutoFit/>
          </a:bodyPr>
          <a:lstStyle/>
          <a:p>
            <a:pPr marL="342900" indent="-342900">
              <a:spcAft>
                <a:spcPct val="50000"/>
              </a:spcAft>
            </a:pPr>
            <a:r>
              <a:rPr lang="en-US">
                <a:solidFill>
                  <a:schemeClr val="accent2"/>
                </a:solidFill>
              </a:rPr>
              <a:t>We use the NASA GISS ModelE atmosphere-ocean general circulation model.</a:t>
            </a:r>
          </a:p>
          <a:p>
            <a:pPr marL="342900" indent="-342900">
              <a:spcAft>
                <a:spcPct val="50000"/>
              </a:spcAft>
            </a:pPr>
            <a:r>
              <a:rPr lang="en-US">
                <a:solidFill>
                  <a:schemeClr val="accent2"/>
                </a:solidFill>
              </a:rPr>
              <a:t>- 50 Tg or 150 Tg of smoke into the 300-150 mb layer (upper troposphere) over the US and Russia on May 15</a:t>
            </a:r>
          </a:p>
          <a:p>
            <a:pPr marL="342900" indent="-342900">
              <a:spcAft>
                <a:spcPct val="50000"/>
              </a:spcAft>
            </a:pPr>
            <a:r>
              <a:rPr lang="en-US">
                <a:solidFill>
                  <a:schemeClr val="accent2"/>
                </a:solidFill>
              </a:rPr>
              <a:t>- 30-yr control run, two 10-yr runs (50 Tg or 150 Tg)</a:t>
            </a:r>
          </a:p>
        </p:txBody>
      </p:sp>
      <p:sp>
        <p:nvSpPr>
          <p:cNvPr id="2" name="TextBox 1"/>
          <p:cNvSpPr txBox="1"/>
          <p:nvPr/>
        </p:nvSpPr>
        <p:spPr>
          <a:xfrm>
            <a:off x="1823049" y="6216205"/>
            <a:ext cx="6153509" cy="600164"/>
          </a:xfrm>
          <a:prstGeom prst="rect">
            <a:avLst/>
          </a:prstGeom>
          <a:noFill/>
        </p:spPr>
        <p:txBody>
          <a:bodyPr wrap="square" rtlCol="0">
            <a:spAutoFit/>
          </a:bodyPr>
          <a:lstStyle/>
          <a:p>
            <a:pPr>
              <a:spcAft>
                <a:spcPts val="100"/>
              </a:spcAft>
            </a:pPr>
            <a:r>
              <a:rPr lang="en-US" sz="1100" dirty="0">
                <a:solidFill>
                  <a:srgbClr val="FFFF00"/>
                </a:solidFill>
              </a:rPr>
              <a:t>Robock, Alan, Luke Oman, and Georgiy L. Stenchikov, 2007b:  Nuclear winter revisited with a modern climate model and current nuclear arsenals: Still catastrophic consequences.  </a:t>
            </a:r>
            <a:r>
              <a:rPr lang="en-US" sz="1100" i="1" dirty="0">
                <a:solidFill>
                  <a:srgbClr val="FFFF00"/>
                </a:solidFill>
              </a:rPr>
              <a:t>J. Geophys. Res.</a:t>
            </a:r>
            <a:r>
              <a:rPr lang="en-US" sz="1100" dirty="0">
                <a:solidFill>
                  <a:srgbClr val="FFFF00"/>
                </a:solidFill>
              </a:rPr>
              <a:t>, </a:t>
            </a:r>
            <a:r>
              <a:rPr lang="en-US" sz="1100" b="1" dirty="0">
                <a:solidFill>
                  <a:srgbClr val="FFFF00"/>
                </a:solidFill>
              </a:rPr>
              <a:t>112</a:t>
            </a:r>
            <a:r>
              <a:rPr lang="en-US" sz="1100" dirty="0">
                <a:solidFill>
                  <a:srgbClr val="FFFF00"/>
                </a:solidFill>
              </a:rPr>
              <a:t>, D13107, doi:10.1029/2006JD008235.</a:t>
            </a:r>
          </a:p>
        </p:txBody>
      </p:sp>
    </p:spTree>
    <p:extLst>
      <p:ext uri="{BB962C8B-B14F-4D97-AF65-F5344CB8AC3E}">
        <p14:creationId xmlns:p14="http://schemas.microsoft.com/office/powerpoint/2010/main" val="36741609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Cdaily150tg"/>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315198" y="6001657"/>
            <a:ext cx="1778000" cy="276999"/>
          </a:xfrm>
          <a:prstGeom prst="rect">
            <a:avLst/>
          </a:prstGeom>
          <a:noFill/>
        </p:spPr>
        <p:txBody>
          <a:bodyPr wrap="square" rtlCol="0">
            <a:spAutoFit/>
          </a:bodyPr>
          <a:lstStyle/>
          <a:p>
            <a:r>
              <a:rPr lang="en-US" sz="1200" dirty="0"/>
              <a:t>Robock et al., 2007a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cstate="print"/>
          <a:srcRect/>
          <a:stretch>
            <a:fillRect/>
          </a:stretch>
        </p:blipFill>
        <p:spPr bwMode="auto">
          <a:xfrm>
            <a:off x="0" y="80963"/>
            <a:ext cx="9144000" cy="6672262"/>
          </a:xfrm>
          <a:prstGeom prst="rect">
            <a:avLst/>
          </a:prstGeom>
          <a:noFill/>
          <a:ln w="38100">
            <a:noFill/>
            <a:miter lim="800000"/>
            <a:headEnd/>
            <a:tailEnd/>
          </a:ln>
        </p:spPr>
      </p:pic>
      <p:sp>
        <p:nvSpPr>
          <p:cNvPr id="270341" name="AutoShape 5"/>
          <p:cNvSpPr>
            <a:spLocks noChangeArrowheads="1"/>
          </p:cNvSpPr>
          <p:nvPr/>
        </p:nvSpPr>
        <p:spPr bwMode="auto">
          <a:xfrm>
            <a:off x="4997450" y="1617663"/>
            <a:ext cx="106363" cy="128587"/>
          </a:xfrm>
          <a:prstGeom prst="irregularSeal1">
            <a:avLst/>
          </a:prstGeom>
          <a:solidFill>
            <a:srgbClr val="FF0000"/>
          </a:solidFill>
          <a:ln w="38100">
            <a:solidFill>
              <a:srgbClr val="FF0000"/>
            </a:solidFill>
            <a:miter lim="800000"/>
            <a:headEnd/>
            <a:tailEnd/>
          </a:ln>
        </p:spPr>
        <p:txBody>
          <a:bodyPr wrap="none" anchor="ctr"/>
          <a:lstStyle/>
          <a:p>
            <a:endParaRPr lang="en-US"/>
          </a:p>
        </p:txBody>
      </p:sp>
      <p:sp>
        <p:nvSpPr>
          <p:cNvPr id="4" name="TextBox 3"/>
          <p:cNvSpPr txBox="1"/>
          <p:nvPr/>
        </p:nvSpPr>
        <p:spPr>
          <a:xfrm>
            <a:off x="7315198" y="6001657"/>
            <a:ext cx="1778000" cy="276999"/>
          </a:xfrm>
          <a:prstGeom prst="rect">
            <a:avLst/>
          </a:prstGeom>
          <a:noFill/>
        </p:spPr>
        <p:txBody>
          <a:bodyPr wrap="square" rtlCol="0">
            <a:spAutoFit/>
          </a:bodyPr>
          <a:lstStyle/>
          <a:p>
            <a:r>
              <a:rPr lang="en-US" sz="1200" dirty="0"/>
              <a:t>Robock et al., 2007a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p:cNvPicPr>
            <a:picLocks noChangeAspect="1" noChangeArrowheads="1"/>
          </p:cNvPicPr>
          <p:nvPr/>
        </p:nvPicPr>
        <p:blipFill>
          <a:blip r:embed="rId3" cstate="print"/>
          <a:srcRect/>
          <a:stretch>
            <a:fillRect/>
          </a:stretch>
        </p:blipFill>
        <p:spPr bwMode="auto">
          <a:xfrm>
            <a:off x="0" y="0"/>
            <a:ext cx="9129713" cy="6858000"/>
          </a:xfrm>
          <a:prstGeom prst="rect">
            <a:avLst/>
          </a:prstGeom>
          <a:noFill/>
          <a:ln w="38100">
            <a:noFill/>
            <a:miter lim="800000"/>
            <a:headEnd/>
            <a:tailEnd/>
          </a:ln>
        </p:spPr>
      </p:pic>
      <p:sp>
        <p:nvSpPr>
          <p:cNvPr id="3" name="TextBox 2"/>
          <p:cNvSpPr txBox="1"/>
          <p:nvPr/>
        </p:nvSpPr>
        <p:spPr>
          <a:xfrm>
            <a:off x="7295197" y="6481692"/>
            <a:ext cx="1778000" cy="276999"/>
          </a:xfrm>
          <a:prstGeom prst="rect">
            <a:avLst/>
          </a:prstGeom>
          <a:noFill/>
        </p:spPr>
        <p:txBody>
          <a:bodyPr wrap="square" rtlCol="0">
            <a:spAutoFit/>
          </a:bodyPr>
          <a:lstStyle/>
          <a:p>
            <a:r>
              <a:rPr lang="en-US" sz="1200" dirty="0"/>
              <a:t>Robock et al., 2007a</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585" y="839638"/>
            <a:ext cx="8154838" cy="2677656"/>
          </a:xfrm>
          <a:prstGeom prst="rect">
            <a:avLst/>
          </a:prstGeom>
          <a:noFill/>
        </p:spPr>
        <p:txBody>
          <a:bodyPr wrap="square" rtlCol="0">
            <a:spAutoFit/>
          </a:bodyPr>
          <a:lstStyle/>
          <a:p>
            <a:r>
              <a:rPr lang="en-US" b="1" dirty="0"/>
              <a:t>Pakistan and India</a:t>
            </a:r>
            <a:r>
              <a:rPr lang="en-US" dirty="0"/>
              <a:t> may have 400 to 500 nuclear weapons by 2025 with yields from tested 12- to 45-kt values to a few hundred kilotons. If India uses 100 strategic weapons to attack urban centers and Pakistan uses 150, fatalities could reach 50 to 125 million people, and nuclear-ignited fires could release </a:t>
            </a:r>
            <a:r>
              <a:rPr lang="en-US" b="1" dirty="0"/>
              <a:t>16 to 37 Tg of black carbon</a:t>
            </a:r>
            <a:r>
              <a:rPr lang="en-US" dirty="0"/>
              <a:t> in smoke, depending on yield.</a:t>
            </a:r>
          </a:p>
        </p:txBody>
      </p:sp>
      <p:sp>
        <p:nvSpPr>
          <p:cNvPr id="3" name="TextBox 2"/>
          <p:cNvSpPr txBox="1"/>
          <p:nvPr/>
        </p:nvSpPr>
        <p:spPr>
          <a:xfrm>
            <a:off x="747624" y="4238445"/>
            <a:ext cx="8189342" cy="1477328"/>
          </a:xfrm>
          <a:prstGeom prst="rect">
            <a:avLst/>
          </a:prstGeom>
          <a:noFill/>
        </p:spPr>
        <p:txBody>
          <a:bodyPr wrap="square" rtlCol="0">
            <a:spAutoFit/>
          </a:bodyPr>
          <a:lstStyle/>
          <a:p>
            <a:r>
              <a:rPr lang="en-US" sz="1800" dirty="0">
                <a:solidFill>
                  <a:schemeClr val="accent6"/>
                </a:solidFill>
              </a:rPr>
              <a:t>Toon, Owen B., Charles G. Bardeen, Alan Robock, Lili Xia, Hans </a:t>
            </a:r>
            <a:r>
              <a:rPr lang="en-US" sz="1800" dirty="0" err="1">
                <a:solidFill>
                  <a:schemeClr val="accent6"/>
                </a:solidFill>
              </a:rPr>
              <a:t>Kristensen</a:t>
            </a:r>
            <a:r>
              <a:rPr lang="en-US" sz="1800" dirty="0">
                <a:solidFill>
                  <a:schemeClr val="accent6"/>
                </a:solidFill>
              </a:rPr>
              <a:t>, Matthew </a:t>
            </a:r>
            <a:r>
              <a:rPr lang="en-US" sz="1800" dirty="0" err="1">
                <a:solidFill>
                  <a:schemeClr val="accent6"/>
                </a:solidFill>
              </a:rPr>
              <a:t>McKinzie</a:t>
            </a:r>
            <a:r>
              <a:rPr lang="en-US" sz="1800" dirty="0">
                <a:solidFill>
                  <a:schemeClr val="accent6"/>
                </a:solidFill>
              </a:rPr>
              <a:t>, R. J. Peterson, Cheryl Harrison, Nicole S. </a:t>
            </a:r>
            <a:r>
              <a:rPr lang="en-US" sz="1800" dirty="0" err="1">
                <a:solidFill>
                  <a:schemeClr val="accent6"/>
                </a:solidFill>
              </a:rPr>
              <a:t>Lovenduski</a:t>
            </a:r>
            <a:r>
              <a:rPr lang="en-US" sz="1800" dirty="0">
                <a:solidFill>
                  <a:schemeClr val="accent6"/>
                </a:solidFill>
              </a:rPr>
              <a:t>, and Richard P. Turco, 2019: Rapid expansion of nuclear arsenals by Pakistan and India portends regional and global catastrophe. </a:t>
            </a:r>
            <a:r>
              <a:rPr lang="en-US" sz="1800" i="1" dirty="0">
                <a:solidFill>
                  <a:schemeClr val="accent6"/>
                </a:solidFill>
              </a:rPr>
              <a:t>Science Advances</a:t>
            </a:r>
            <a:r>
              <a:rPr lang="en-US" sz="1800" dirty="0">
                <a:solidFill>
                  <a:schemeClr val="accent6"/>
                </a:solidFill>
              </a:rPr>
              <a:t>, </a:t>
            </a:r>
            <a:r>
              <a:rPr lang="en-US" sz="1800" b="1" dirty="0">
                <a:solidFill>
                  <a:schemeClr val="accent6"/>
                </a:solidFill>
              </a:rPr>
              <a:t>5</a:t>
            </a:r>
            <a:r>
              <a:rPr lang="en-US" sz="1800" dirty="0">
                <a:solidFill>
                  <a:schemeClr val="accent6"/>
                </a:solidFill>
              </a:rPr>
              <a:t>, eaay5478, doi:10.1126/sciadv.aay5478.</a:t>
            </a:r>
          </a:p>
        </p:txBody>
      </p:sp>
    </p:spTree>
    <p:extLst>
      <p:ext uri="{BB962C8B-B14F-4D97-AF65-F5344CB8AC3E}">
        <p14:creationId xmlns:p14="http://schemas.microsoft.com/office/powerpoint/2010/main" val="189731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271" y="245705"/>
            <a:ext cx="8919713" cy="4247317"/>
          </a:xfrm>
          <a:prstGeom prst="rect">
            <a:avLst/>
          </a:prstGeom>
          <a:noFill/>
        </p:spPr>
        <p:txBody>
          <a:bodyPr wrap="square" rtlCol="0">
            <a:spAutoFit/>
          </a:bodyPr>
          <a:lstStyle/>
          <a:p>
            <a:pPr algn="ctr"/>
            <a:r>
              <a:rPr lang="en-US" b="1" dirty="0"/>
              <a:t>New simulations with the Whole Atmosphere Community Climate Model, version 4 (WACCM4)</a:t>
            </a:r>
          </a:p>
          <a:p>
            <a:endParaRPr lang="en-US" dirty="0"/>
          </a:p>
          <a:p>
            <a:pPr marL="342900" indent="-342900">
              <a:spcAft>
                <a:spcPts val="1200"/>
              </a:spcAft>
              <a:buFont typeface="Arial" panose="020B0604020202020204" pitchFamily="34" charset="0"/>
              <a:buChar char="•"/>
            </a:pPr>
            <a:r>
              <a:rPr lang="en-US" dirty="0"/>
              <a:t>horizontal resolution of 1.9º×2.5º (</a:t>
            </a:r>
            <a:r>
              <a:rPr lang="en-US" dirty="0" err="1"/>
              <a:t>lat-lon</a:t>
            </a:r>
            <a:r>
              <a:rPr lang="en-US" dirty="0"/>
              <a:t>)</a:t>
            </a:r>
          </a:p>
          <a:p>
            <a:pPr marL="342900" indent="-342900">
              <a:spcAft>
                <a:spcPts val="1200"/>
              </a:spcAft>
              <a:buFont typeface="Arial" panose="020B0604020202020204" pitchFamily="34" charset="0"/>
              <a:buChar char="•"/>
            </a:pPr>
            <a:r>
              <a:rPr lang="en-US" dirty="0"/>
              <a:t>66 vertical layers</a:t>
            </a:r>
          </a:p>
          <a:p>
            <a:pPr marL="342900" indent="-342900">
              <a:spcAft>
                <a:spcPts val="1200"/>
              </a:spcAft>
              <a:buFont typeface="Arial" panose="020B0604020202020204" pitchFamily="34" charset="0"/>
              <a:buChar char="•"/>
            </a:pPr>
            <a:r>
              <a:rPr lang="en-US" dirty="0"/>
              <a:t>model top of 140 km</a:t>
            </a:r>
          </a:p>
          <a:p>
            <a:pPr marL="342900" indent="-342900">
              <a:spcAft>
                <a:spcPts val="1200"/>
              </a:spcAft>
              <a:buFont typeface="Arial" panose="020B0604020202020204" pitchFamily="34" charset="0"/>
              <a:buChar char="•"/>
            </a:pPr>
            <a:r>
              <a:rPr lang="en-US" dirty="0"/>
              <a:t>transport and removal of soot from fires is handled by the Community Aerosol and Radiation Model for Atmospheres (</a:t>
            </a:r>
            <a:r>
              <a:rPr lang="en-US" dirty="0" err="1"/>
              <a:t>CARMA</a:t>
            </a:r>
            <a:r>
              <a:rPr lang="en-US" dirty="0"/>
              <a:t>), a sectional aerosol model that treats soot as fractal particles and allows them to grow</a:t>
            </a:r>
          </a:p>
        </p:txBody>
      </p:sp>
      <p:sp>
        <p:nvSpPr>
          <p:cNvPr id="3" name="TextBox 2"/>
          <p:cNvSpPr txBox="1"/>
          <p:nvPr/>
        </p:nvSpPr>
        <p:spPr>
          <a:xfrm>
            <a:off x="270293" y="4717407"/>
            <a:ext cx="8643668" cy="2031325"/>
          </a:xfrm>
          <a:prstGeom prst="rect">
            <a:avLst/>
          </a:prstGeom>
          <a:solidFill>
            <a:srgbClr val="9DCEFF"/>
          </a:solidFill>
        </p:spPr>
        <p:txBody>
          <a:bodyPr wrap="square" rtlCol="0">
            <a:spAutoFit/>
          </a:bodyPr>
          <a:lstStyle/>
          <a:p>
            <a:r>
              <a:rPr lang="en-US" sz="1400" dirty="0">
                <a:solidFill>
                  <a:schemeClr val="accent6"/>
                </a:solidFill>
              </a:rPr>
              <a:t>Coupe, Joshua, Charles G. Bardeen, Alan Robock, and Owen B. Toon, 2019:  Nuclear winter responses to global nuclear war in the Whole Atmosphere Community Climate Model Version 4 and the Goddard Institute for Space Studies ModelE. </a:t>
            </a:r>
            <a:r>
              <a:rPr lang="en-US" sz="1400" i="1" dirty="0">
                <a:solidFill>
                  <a:schemeClr val="accent6"/>
                </a:solidFill>
              </a:rPr>
              <a:t>J. Geophys. Res. Atmos</a:t>
            </a:r>
            <a:r>
              <a:rPr lang="en-US" sz="1400" dirty="0">
                <a:solidFill>
                  <a:schemeClr val="accent6"/>
                </a:solidFill>
              </a:rPr>
              <a:t>., </a:t>
            </a:r>
            <a:r>
              <a:rPr lang="en-US" sz="1400" b="1" dirty="0">
                <a:solidFill>
                  <a:schemeClr val="accent6"/>
                </a:solidFill>
              </a:rPr>
              <a:t>124</a:t>
            </a:r>
            <a:r>
              <a:rPr lang="en-US" sz="1400" dirty="0">
                <a:solidFill>
                  <a:schemeClr val="accent6"/>
                </a:solidFill>
              </a:rPr>
              <a:t>, 8522-8543, doi:10.1029/2019JD030509. </a:t>
            </a:r>
          </a:p>
          <a:p>
            <a:endParaRPr lang="en-US" sz="1400" dirty="0">
              <a:solidFill>
                <a:schemeClr val="accent6"/>
              </a:solidFill>
            </a:endParaRPr>
          </a:p>
          <a:p>
            <a:r>
              <a:rPr lang="en-US" sz="1400" dirty="0">
                <a:solidFill>
                  <a:schemeClr val="accent6"/>
                </a:solidFill>
              </a:rPr>
              <a:t>Toon, Owen B., Charles G. Bardeen, Alan Robock, Lili Xia, Hans </a:t>
            </a:r>
            <a:r>
              <a:rPr lang="en-US" sz="1400" dirty="0" err="1">
                <a:solidFill>
                  <a:schemeClr val="accent6"/>
                </a:solidFill>
              </a:rPr>
              <a:t>Kristensen</a:t>
            </a:r>
            <a:r>
              <a:rPr lang="en-US" sz="1400" dirty="0">
                <a:solidFill>
                  <a:schemeClr val="accent6"/>
                </a:solidFill>
              </a:rPr>
              <a:t>, Matthew </a:t>
            </a:r>
            <a:r>
              <a:rPr lang="en-US" sz="1400" dirty="0" err="1">
                <a:solidFill>
                  <a:schemeClr val="accent6"/>
                </a:solidFill>
              </a:rPr>
              <a:t>McKinzie</a:t>
            </a:r>
            <a:r>
              <a:rPr lang="en-US" sz="1400" dirty="0">
                <a:solidFill>
                  <a:schemeClr val="accent6"/>
                </a:solidFill>
              </a:rPr>
              <a:t>, R. J. Peterson, Cheryl Harrison, Nicole S. Lovenduski, and Richard P. Turco, 2019: Rapid expansion of nuclear arsenals by Pakistan and India portends regional and global catastrophe.  </a:t>
            </a:r>
            <a:r>
              <a:rPr lang="en-US" sz="1400" i="1" dirty="0">
                <a:solidFill>
                  <a:schemeClr val="accent6"/>
                </a:solidFill>
              </a:rPr>
              <a:t>Science Advances</a:t>
            </a:r>
            <a:r>
              <a:rPr lang="en-US" sz="1400" dirty="0">
                <a:solidFill>
                  <a:schemeClr val="accent6"/>
                </a:solidFill>
              </a:rPr>
              <a:t>, </a:t>
            </a:r>
            <a:r>
              <a:rPr lang="en-US" sz="1400" b="1" dirty="0">
                <a:solidFill>
                  <a:schemeClr val="accent6"/>
                </a:solidFill>
              </a:rPr>
              <a:t>5</a:t>
            </a:r>
            <a:r>
              <a:rPr lang="en-US" sz="1400" dirty="0">
                <a:solidFill>
                  <a:schemeClr val="accent6"/>
                </a:solidFill>
              </a:rPr>
              <a:t>, eaay5478, doi:10.1126/sciadv.aay5478. </a:t>
            </a:r>
          </a:p>
        </p:txBody>
      </p:sp>
    </p:spTree>
    <p:extLst>
      <p:ext uri="{BB962C8B-B14F-4D97-AF65-F5344CB8AC3E}">
        <p14:creationId xmlns:p14="http://schemas.microsoft.com/office/powerpoint/2010/main" val="2965190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622" y="134429"/>
            <a:ext cx="7882759" cy="830997"/>
          </a:xfrm>
          <a:prstGeom prst="rect">
            <a:avLst/>
          </a:prstGeom>
          <a:noFill/>
        </p:spPr>
        <p:txBody>
          <a:bodyPr wrap="square" rtlCol="0">
            <a:spAutoFit/>
          </a:bodyPr>
          <a:lstStyle/>
          <a:p>
            <a:pPr algn="ctr"/>
            <a:r>
              <a:rPr lang="en-US" dirty="0"/>
              <a:t>WACCM4 </a:t>
            </a:r>
            <a:r>
              <a:rPr lang="en-US" b="1" dirty="0"/>
              <a:t>global average</a:t>
            </a:r>
            <a:r>
              <a:rPr lang="en-US" dirty="0"/>
              <a:t> surface temperature changes for different soot amounts</a:t>
            </a:r>
          </a:p>
        </p:txBody>
      </p:sp>
      <p:grpSp>
        <p:nvGrpSpPr>
          <p:cNvPr id="8" name="Group 7"/>
          <p:cNvGrpSpPr/>
          <p:nvPr/>
        </p:nvGrpSpPr>
        <p:grpSpPr>
          <a:xfrm>
            <a:off x="1809125" y="965426"/>
            <a:ext cx="5549752" cy="5472023"/>
            <a:chOff x="1236360" y="0"/>
            <a:chExt cx="6671279" cy="6858000"/>
          </a:xfrm>
        </p:grpSpPr>
        <p:pic>
          <p:nvPicPr>
            <p:cNvPr id="7" name="Picture 6"/>
            <p:cNvPicPr>
              <a:picLocks noChangeAspect="1"/>
            </p:cNvPicPr>
            <p:nvPr/>
          </p:nvPicPr>
          <p:blipFill>
            <a:blip r:embed="rId2"/>
            <a:stretch>
              <a:fillRect/>
            </a:stretch>
          </p:blipFill>
          <p:spPr>
            <a:xfrm>
              <a:off x="1236360" y="0"/>
              <a:ext cx="6671279" cy="6858000"/>
            </a:xfrm>
            <a:prstGeom prst="rect">
              <a:avLst/>
            </a:prstGeom>
          </p:spPr>
        </p:pic>
        <p:pic>
          <p:nvPicPr>
            <p:cNvPr id="6" name="Picture 5"/>
            <p:cNvPicPr>
              <a:picLocks noChangeAspect="1"/>
            </p:cNvPicPr>
            <p:nvPr/>
          </p:nvPicPr>
          <p:blipFill>
            <a:blip r:embed="rId3"/>
            <a:stretch>
              <a:fillRect/>
            </a:stretch>
          </p:blipFill>
          <p:spPr>
            <a:xfrm>
              <a:off x="5262112" y="3800933"/>
              <a:ext cx="2174013" cy="1741198"/>
            </a:xfrm>
            <a:prstGeom prst="rect">
              <a:avLst/>
            </a:prstGeom>
          </p:spPr>
        </p:pic>
      </p:grpSp>
      <p:sp>
        <p:nvSpPr>
          <p:cNvPr id="2" name="TextBox 1"/>
          <p:cNvSpPr txBox="1"/>
          <p:nvPr/>
        </p:nvSpPr>
        <p:spPr>
          <a:xfrm>
            <a:off x="3099758" y="6477590"/>
            <a:ext cx="2869721" cy="338554"/>
          </a:xfrm>
          <a:prstGeom prst="rect">
            <a:avLst/>
          </a:prstGeom>
          <a:noFill/>
        </p:spPr>
        <p:txBody>
          <a:bodyPr wrap="square" rtlCol="0">
            <a:spAutoFit/>
          </a:bodyPr>
          <a:lstStyle/>
          <a:p>
            <a:r>
              <a:rPr lang="en-US" sz="1600" dirty="0">
                <a:solidFill>
                  <a:srgbClr val="FFFF00"/>
                </a:solidFill>
              </a:rPr>
              <a:t>Toon et al. (2019)</a:t>
            </a:r>
          </a:p>
        </p:txBody>
      </p:sp>
    </p:spTree>
    <p:extLst>
      <p:ext uri="{BB962C8B-B14F-4D97-AF65-F5344CB8AC3E}">
        <p14:creationId xmlns:p14="http://schemas.microsoft.com/office/powerpoint/2010/main" val="356920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age2"/>
          <p:cNvPicPr>
            <a:picLocks noChangeAspect="1" noChangeArrowheads="1"/>
          </p:cNvPicPr>
          <p:nvPr/>
        </p:nvPicPr>
        <p:blipFill>
          <a:blip r:embed="rId3" cstate="print"/>
          <a:srcRect/>
          <a:stretch>
            <a:fillRect/>
          </a:stretch>
        </p:blipFill>
        <p:spPr bwMode="auto">
          <a:xfrm>
            <a:off x="-1893888" y="-998538"/>
            <a:ext cx="12942888" cy="8834438"/>
          </a:xfrm>
          <a:prstGeom prst="rect">
            <a:avLst/>
          </a:prstGeom>
          <a:noFill/>
          <a:ln w="9525">
            <a:noFill/>
            <a:miter lim="800000"/>
            <a:headEnd/>
            <a:tailEnd/>
          </a:ln>
        </p:spPr>
      </p:pic>
      <p:sp>
        <p:nvSpPr>
          <p:cNvPr id="17411"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551" y="149524"/>
            <a:ext cx="8591909" cy="6001643"/>
          </a:xfrm>
          <a:prstGeom prst="rect">
            <a:avLst/>
          </a:prstGeom>
          <a:noFill/>
        </p:spPr>
        <p:txBody>
          <a:bodyPr wrap="square" rtlCol="0">
            <a:spAutoFit/>
          </a:bodyPr>
          <a:lstStyle/>
          <a:p>
            <a:pPr algn="ctr"/>
            <a:r>
              <a:rPr lang="en-US" b="1" dirty="0"/>
              <a:t>HOW NUCLEAR WAR WOULD AFFECT AGRICULTURE</a:t>
            </a:r>
          </a:p>
          <a:p>
            <a:endParaRPr lang="en-US" dirty="0"/>
          </a:p>
          <a:p>
            <a:pPr marL="342900" indent="-342900">
              <a:buFontTx/>
              <a:buChar char="-"/>
            </a:pPr>
            <a:r>
              <a:rPr lang="en-US" dirty="0"/>
              <a:t>Darkness</a:t>
            </a:r>
          </a:p>
          <a:p>
            <a:pPr marL="342900" indent="-342900">
              <a:buFontTx/>
              <a:buChar char="-"/>
            </a:pPr>
            <a:r>
              <a:rPr lang="en-US" dirty="0">
                <a:solidFill>
                  <a:schemeClr val="accent6"/>
                </a:solidFill>
              </a:rPr>
              <a:t>Cold</a:t>
            </a:r>
          </a:p>
          <a:p>
            <a:pPr marL="684213" indent="-342900">
              <a:buFontTx/>
              <a:buChar char="-"/>
            </a:pPr>
            <a:r>
              <a:rPr lang="en-US" dirty="0">
                <a:solidFill>
                  <a:schemeClr val="accent6"/>
                </a:solidFill>
              </a:rPr>
              <a:t>Slower growth</a:t>
            </a:r>
          </a:p>
          <a:p>
            <a:pPr marL="684213" indent="-342900">
              <a:buFontTx/>
              <a:buChar char="-"/>
            </a:pPr>
            <a:r>
              <a:rPr lang="en-US" dirty="0">
                <a:solidFill>
                  <a:schemeClr val="accent6"/>
                </a:solidFill>
              </a:rPr>
              <a:t>Shortened frost-free growing season</a:t>
            </a:r>
          </a:p>
          <a:p>
            <a:pPr marL="684213" indent="-342900">
              <a:buFontTx/>
              <a:buChar char="-"/>
            </a:pPr>
            <a:r>
              <a:rPr lang="en-US" dirty="0">
                <a:solidFill>
                  <a:schemeClr val="accent6"/>
                </a:solidFill>
              </a:rPr>
              <a:t>Increased time for crop maturation</a:t>
            </a:r>
          </a:p>
          <a:p>
            <a:pPr marL="684213" indent="-342900">
              <a:buFontTx/>
              <a:buChar char="-"/>
            </a:pPr>
            <a:r>
              <a:rPr lang="en-US" dirty="0">
                <a:solidFill>
                  <a:schemeClr val="accent6"/>
                </a:solidFill>
              </a:rPr>
              <a:t>Cold spells during growing season that could kill crops</a:t>
            </a:r>
          </a:p>
          <a:p>
            <a:pPr marL="342900" indent="-342900">
              <a:buFontTx/>
              <a:buChar char="-"/>
            </a:pPr>
            <a:r>
              <a:rPr lang="en-US" dirty="0"/>
              <a:t>Less rainfall</a:t>
            </a:r>
          </a:p>
          <a:p>
            <a:pPr marL="342900" indent="-342900">
              <a:buFontTx/>
              <a:buChar char="-"/>
            </a:pPr>
            <a:r>
              <a:rPr lang="en-US" dirty="0">
                <a:solidFill>
                  <a:schemeClr val="accent6"/>
                </a:solidFill>
              </a:rPr>
              <a:t>Toxic chemicals in the atmosphere and soil</a:t>
            </a:r>
          </a:p>
          <a:p>
            <a:pPr marL="342900" indent="-342900">
              <a:buFontTx/>
              <a:buChar char="-"/>
            </a:pPr>
            <a:r>
              <a:rPr lang="en-US" dirty="0"/>
              <a:t>Highly engineered genetic stocks</a:t>
            </a:r>
          </a:p>
          <a:p>
            <a:pPr marL="342900" indent="-342900">
              <a:buFontTx/>
              <a:buChar char="-"/>
            </a:pPr>
            <a:r>
              <a:rPr lang="en-US" dirty="0">
                <a:solidFill>
                  <a:schemeClr val="accent6"/>
                </a:solidFill>
              </a:rPr>
              <a:t>Lack of fuel for machinery</a:t>
            </a:r>
          </a:p>
          <a:p>
            <a:pPr marL="342900" indent="-342900">
              <a:buFontTx/>
              <a:buChar char="-"/>
            </a:pPr>
            <a:r>
              <a:rPr lang="en-US" dirty="0"/>
              <a:t>Lack of water supplies</a:t>
            </a:r>
          </a:p>
          <a:p>
            <a:pPr marL="342900" indent="-342900">
              <a:buFontTx/>
              <a:buChar char="-"/>
            </a:pPr>
            <a:r>
              <a:rPr lang="en-US" dirty="0">
                <a:solidFill>
                  <a:schemeClr val="accent6"/>
                </a:solidFill>
              </a:rPr>
              <a:t>Lack of pesticides (but not of pests)</a:t>
            </a:r>
          </a:p>
          <a:p>
            <a:pPr marL="342900" indent="-342900">
              <a:buFontTx/>
              <a:buChar char="-"/>
            </a:pPr>
            <a:r>
              <a:rPr lang="en-US" dirty="0"/>
              <a:t>Lack of distribution system</a:t>
            </a:r>
          </a:p>
          <a:p>
            <a:pPr marL="342900" indent="-342900">
              <a:buFontTx/>
              <a:buChar char="-"/>
            </a:pPr>
            <a:r>
              <a:rPr lang="en-US" dirty="0">
                <a:solidFill>
                  <a:schemeClr val="accent6"/>
                </a:solidFill>
              </a:rPr>
              <a:t>Enhanced UV (later)</a:t>
            </a:r>
          </a:p>
        </p:txBody>
      </p:sp>
      <p:cxnSp>
        <p:nvCxnSpPr>
          <p:cNvPr id="4" name="Straight Connector 3"/>
          <p:cNvCxnSpPr/>
          <p:nvPr/>
        </p:nvCxnSpPr>
        <p:spPr bwMode="auto">
          <a:xfrm>
            <a:off x="178279" y="3490823"/>
            <a:ext cx="8816196" cy="0"/>
          </a:xfrm>
          <a:prstGeom prst="line">
            <a:avLst/>
          </a:prstGeom>
          <a:noFill/>
          <a:ln w="381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1151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D12687-49A8-7384-EA64-3FDB17869EBC}"/>
              </a:ext>
            </a:extLst>
          </p:cNvPr>
          <p:cNvGrpSpPr>
            <a:grpSpLocks noChangeAspect="1"/>
          </p:cNvGrpSpPr>
          <p:nvPr/>
        </p:nvGrpSpPr>
        <p:grpSpPr>
          <a:xfrm>
            <a:off x="187827" y="1267028"/>
            <a:ext cx="8868900" cy="3532766"/>
            <a:chOff x="503428" y="556811"/>
            <a:chExt cx="11086124" cy="4415957"/>
          </a:xfrm>
        </p:grpSpPr>
        <p:pic>
          <p:nvPicPr>
            <p:cNvPr id="7" name="Picture 6">
              <a:extLst>
                <a:ext uri="{FF2B5EF4-FFF2-40B4-BE49-F238E27FC236}">
                  <a16:creationId xmlns:a16="http://schemas.microsoft.com/office/drawing/2014/main" id="{DE9C9063-857A-BB59-D863-457F1333AE2C}"/>
                </a:ext>
              </a:extLst>
            </p:cNvPr>
            <p:cNvPicPr>
              <a:picLocks noChangeAspect="1"/>
            </p:cNvPicPr>
            <p:nvPr/>
          </p:nvPicPr>
          <p:blipFill rotWithShape="1">
            <a:blip r:embed="rId2">
              <a:extLst>
                <a:ext uri="{28A0092B-C50C-407E-A947-70E740481C1C}">
                  <a14:useLocalDpi xmlns:a14="http://schemas.microsoft.com/office/drawing/2010/main" val="0"/>
                </a:ext>
              </a:extLst>
            </a:blip>
            <a:srcRect b="85931"/>
            <a:stretch/>
          </p:blipFill>
          <p:spPr>
            <a:xfrm>
              <a:off x="510431" y="556811"/>
              <a:ext cx="11079121" cy="808163"/>
            </a:xfrm>
            <a:prstGeom prst="rect">
              <a:avLst/>
            </a:prstGeom>
          </p:spPr>
        </p:pic>
        <p:pic>
          <p:nvPicPr>
            <p:cNvPr id="8" name="Picture 7">
              <a:extLst>
                <a:ext uri="{FF2B5EF4-FFF2-40B4-BE49-F238E27FC236}">
                  <a16:creationId xmlns:a16="http://schemas.microsoft.com/office/drawing/2014/main" id="{2C183ED1-1F69-2A35-BEA7-B4CC22AB01D5}"/>
                </a:ext>
              </a:extLst>
            </p:cNvPr>
            <p:cNvPicPr>
              <a:picLocks noChangeAspect="1"/>
            </p:cNvPicPr>
            <p:nvPr/>
          </p:nvPicPr>
          <p:blipFill rotWithShape="1">
            <a:blip r:embed="rId2">
              <a:extLst>
                <a:ext uri="{28A0092B-C50C-407E-A947-70E740481C1C}">
                  <a14:useLocalDpi xmlns:a14="http://schemas.microsoft.com/office/drawing/2010/main" val="0"/>
                </a:ext>
              </a:extLst>
            </a:blip>
            <a:srcRect t="23643" b="71051"/>
            <a:stretch/>
          </p:blipFill>
          <p:spPr>
            <a:xfrm>
              <a:off x="510431" y="1364974"/>
              <a:ext cx="11079121" cy="304800"/>
            </a:xfrm>
            <a:prstGeom prst="rect">
              <a:avLst/>
            </a:prstGeom>
          </p:spPr>
        </p:pic>
        <p:pic>
          <p:nvPicPr>
            <p:cNvPr id="9" name="Picture 8">
              <a:extLst>
                <a:ext uri="{FF2B5EF4-FFF2-40B4-BE49-F238E27FC236}">
                  <a16:creationId xmlns:a16="http://schemas.microsoft.com/office/drawing/2014/main" id="{6A75F002-CFF4-92BA-1B31-88C5382548C2}"/>
                </a:ext>
              </a:extLst>
            </p:cNvPr>
            <p:cNvPicPr>
              <a:picLocks noChangeAspect="1"/>
            </p:cNvPicPr>
            <p:nvPr/>
          </p:nvPicPr>
          <p:blipFill rotWithShape="1">
            <a:blip r:embed="rId2">
              <a:extLst>
                <a:ext uri="{28A0092B-C50C-407E-A947-70E740481C1C}">
                  <a14:useLocalDpi xmlns:a14="http://schemas.microsoft.com/office/drawing/2010/main" val="0"/>
                </a:ext>
              </a:extLst>
            </a:blip>
            <a:srcRect t="43137"/>
            <a:stretch/>
          </p:blipFill>
          <p:spPr>
            <a:xfrm>
              <a:off x="503428" y="1706328"/>
              <a:ext cx="11079121" cy="3266440"/>
            </a:xfrm>
            <a:prstGeom prst="rect">
              <a:avLst/>
            </a:prstGeom>
          </p:spPr>
        </p:pic>
      </p:grpSp>
      <p:sp>
        <p:nvSpPr>
          <p:cNvPr id="2" name="TextBox 1"/>
          <p:cNvSpPr txBox="1"/>
          <p:nvPr/>
        </p:nvSpPr>
        <p:spPr>
          <a:xfrm>
            <a:off x="1151219" y="5377132"/>
            <a:ext cx="6936514" cy="400110"/>
          </a:xfrm>
          <a:prstGeom prst="rect">
            <a:avLst/>
          </a:prstGeom>
          <a:noFill/>
        </p:spPr>
        <p:txBody>
          <a:bodyPr wrap="none" rtlCol="0">
            <a:spAutoFit/>
          </a:bodyPr>
          <a:lstStyle/>
          <a:p>
            <a:r>
              <a:rPr lang="en-US" sz="2000" dirty="0">
                <a:hlinkClick r:id="rId3"/>
              </a:rPr>
              <a:t>https://www.nature.com/articles/s43016-022-00573-0</a:t>
            </a:r>
            <a:r>
              <a:rPr lang="en-US" sz="2000" dirty="0"/>
              <a:t> </a:t>
            </a:r>
          </a:p>
        </p:txBody>
      </p:sp>
    </p:spTree>
    <p:extLst>
      <p:ext uri="{BB962C8B-B14F-4D97-AF65-F5344CB8AC3E}">
        <p14:creationId xmlns:p14="http://schemas.microsoft.com/office/powerpoint/2010/main" val="1360365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034" y="218536"/>
            <a:ext cx="8741434" cy="5693866"/>
          </a:xfrm>
          <a:prstGeom prst="rect">
            <a:avLst/>
          </a:prstGeom>
          <a:noFill/>
        </p:spPr>
        <p:txBody>
          <a:bodyPr wrap="square" rtlCol="0">
            <a:spAutoFit/>
          </a:bodyPr>
          <a:lstStyle/>
          <a:p>
            <a:pPr algn="ctr"/>
            <a:r>
              <a:rPr lang="en-US" sz="2800" b="1" dirty="0"/>
              <a:t>Food Calculations</a:t>
            </a:r>
          </a:p>
          <a:p>
            <a:endParaRPr lang="en-US" dirty="0"/>
          </a:p>
          <a:p>
            <a:r>
              <a:rPr lang="en-US" dirty="0"/>
              <a:t>We used the Community Land Model version 5 crop model in the Community Earth System Model version 2 to simulate maize, rice, soybeans, wheat, and grasses, and the </a:t>
            </a:r>
            <a:r>
              <a:rPr lang="en-US" dirty="0" err="1"/>
              <a:t>Bioeconomic</a:t>
            </a:r>
            <a:r>
              <a:rPr lang="en-US" dirty="0"/>
              <a:t> Marine Trophic Size-spectrum model to simulate marine fisheries.  </a:t>
            </a:r>
          </a:p>
          <a:p>
            <a:endParaRPr lang="en-US" dirty="0"/>
          </a:p>
          <a:p>
            <a:r>
              <a:rPr lang="en-US" dirty="0">
                <a:solidFill>
                  <a:schemeClr val="accent6"/>
                </a:solidFill>
              </a:rPr>
              <a:t>For cattle and sheep, on average half are fed by pasture, and half are fed by crops and processed products.  We used data for each animal and each country in our calculations.</a:t>
            </a:r>
          </a:p>
          <a:p>
            <a:endParaRPr lang="en-US" dirty="0"/>
          </a:p>
          <a:p>
            <a:r>
              <a:rPr lang="en-US" dirty="0"/>
              <a:t>We used Food and Agricultural Organization data for the calorie content of each food, and for the national import, export, and consumption of all the different foods.</a:t>
            </a:r>
          </a:p>
        </p:txBody>
      </p:sp>
    </p:spTree>
    <p:extLst>
      <p:ext uri="{BB962C8B-B14F-4D97-AF65-F5344CB8AC3E}">
        <p14:creationId xmlns:p14="http://schemas.microsoft.com/office/powerpoint/2010/main" val="1330986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64544" y="2012828"/>
          <a:ext cx="8367623" cy="3624393"/>
        </p:xfrm>
        <a:graphic>
          <a:graphicData uri="http://schemas.openxmlformats.org/drawingml/2006/table">
            <a:tbl>
              <a:tblPr firstRow="1" firstCol="1" bandRow="1"/>
              <a:tblGrid>
                <a:gridCol w="2119797">
                  <a:extLst>
                    <a:ext uri="{9D8B030D-6E8A-4147-A177-3AD203B41FA5}">
                      <a16:colId xmlns:a16="http://schemas.microsoft.com/office/drawing/2014/main" val="20000"/>
                    </a:ext>
                  </a:extLst>
                </a:gridCol>
                <a:gridCol w="1257004">
                  <a:extLst>
                    <a:ext uri="{9D8B030D-6E8A-4147-A177-3AD203B41FA5}">
                      <a16:colId xmlns:a16="http://schemas.microsoft.com/office/drawing/2014/main" val="20001"/>
                    </a:ext>
                  </a:extLst>
                </a:gridCol>
                <a:gridCol w="1457825">
                  <a:extLst>
                    <a:ext uri="{9D8B030D-6E8A-4147-A177-3AD203B41FA5}">
                      <a16:colId xmlns:a16="http://schemas.microsoft.com/office/drawing/2014/main" val="20002"/>
                    </a:ext>
                  </a:extLst>
                </a:gridCol>
                <a:gridCol w="1331382">
                  <a:extLst>
                    <a:ext uri="{9D8B030D-6E8A-4147-A177-3AD203B41FA5}">
                      <a16:colId xmlns:a16="http://schemas.microsoft.com/office/drawing/2014/main" val="20003"/>
                    </a:ext>
                  </a:extLst>
                </a:gridCol>
                <a:gridCol w="2201615">
                  <a:extLst>
                    <a:ext uri="{9D8B030D-6E8A-4147-A177-3AD203B41FA5}">
                      <a16:colId xmlns:a16="http://schemas.microsoft.com/office/drawing/2014/main" val="20004"/>
                    </a:ext>
                  </a:extLst>
                </a:gridCol>
              </a:tblGrid>
              <a:tr h="1208853">
                <a:tc>
                  <a:txBody>
                    <a:bodyPr/>
                    <a:lstStyle/>
                    <a:p>
                      <a:pPr marL="0" marR="0" algn="ctr">
                        <a:spcBef>
                          <a:spcPts val="600"/>
                        </a:spcBef>
                        <a:spcAft>
                          <a:spcPts val="0"/>
                        </a:spcAft>
                      </a:pPr>
                      <a:r>
                        <a:rPr lang="en-US" sz="2400" b="1" dirty="0">
                          <a:effectLst/>
                          <a:latin typeface="Comic Sans MS" panose="030F0702030302020204" pitchFamily="66" charset="0"/>
                          <a:ea typeface="Times New Roman" panose="02020603050405020304" pitchFamily="18" charset="0"/>
                          <a:cs typeface="Times New Roman" panose="02020603050405020304" pitchFamily="18" charset="0"/>
                        </a:rPr>
                        <a:t>Combatants</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400" b="1" dirty="0">
                          <a:effectLst/>
                          <a:latin typeface="Comic Sans MS" panose="030F0702030302020204" pitchFamily="66" charset="0"/>
                          <a:ea typeface="Times New Roman" panose="02020603050405020304" pitchFamily="18" charset="0"/>
                          <a:cs typeface="Times New Roman" panose="02020603050405020304" pitchFamily="18" charset="0"/>
                        </a:rPr>
                        <a:t>Smoke</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400" b="1" dirty="0">
                          <a:effectLst/>
                          <a:latin typeface="Comic Sans MS" panose="030F0702030302020204" pitchFamily="66" charset="0"/>
                          <a:ea typeface="Times New Roman" panose="02020603050405020304" pitchFamily="18" charset="0"/>
                          <a:cs typeface="Times New Roman" panose="02020603050405020304" pitchFamily="18" charset="0"/>
                        </a:rPr>
                        <a:t>Number of weapons</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400" b="1" dirty="0">
                          <a:effectLst/>
                          <a:latin typeface="Comic Sans MS" panose="030F0702030302020204" pitchFamily="66" charset="0"/>
                          <a:ea typeface="Times New Roman" panose="02020603050405020304" pitchFamily="18" charset="0"/>
                          <a:cs typeface="Times New Roman" panose="02020603050405020304" pitchFamily="18" charset="0"/>
                        </a:rPr>
                        <a:t>Yield</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400" b="1" dirty="0">
                          <a:effectLst/>
                          <a:latin typeface="Comic Sans MS" panose="030F0702030302020204" pitchFamily="66" charset="0"/>
                          <a:ea typeface="Times New Roman" panose="02020603050405020304" pitchFamily="18" charset="0"/>
                          <a:cs typeface="Times New Roman" panose="02020603050405020304" pitchFamily="18" charset="0"/>
                        </a:rPr>
                        <a:t>Number of direct fatalities</a:t>
                      </a:r>
                      <a:endParaRPr lang="en-US"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3076">
                <a:tc rowSpan="5">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India - Pakistan</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 Tg</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100</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15 kt</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27,000,000</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3076">
                <a:tc vMerge="1">
                  <a:txBody>
                    <a:bodyPr/>
                    <a:lstStyle/>
                    <a:p>
                      <a:endParaRPr lang="en-US"/>
                    </a:p>
                  </a:txBody>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16 Tg</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250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15 </a:t>
                      </a:r>
                      <a:r>
                        <a:rPr lang="en-US" sz="24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52,000,000</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3076">
                <a:tc vMerge="1">
                  <a:txBody>
                    <a:bodyPr/>
                    <a:lstStyle/>
                    <a:p>
                      <a:endParaRPr lang="en-US"/>
                    </a:p>
                  </a:txBody>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27 Tg</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250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50 </a:t>
                      </a:r>
                      <a:r>
                        <a:rPr lang="en-US" sz="24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97,000,000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3076">
                <a:tc vMerge="1">
                  <a:txBody>
                    <a:bodyPr/>
                    <a:lstStyle/>
                    <a:p>
                      <a:endParaRPr lang="en-US"/>
                    </a:p>
                  </a:txBody>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37 Tg</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250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100 </a:t>
                      </a:r>
                      <a:r>
                        <a:rPr lang="en-US" sz="24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127,000,000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3076">
                <a:tc vMerge="1">
                  <a:txBody>
                    <a:bodyPr/>
                    <a:lstStyle/>
                    <a:p>
                      <a:endParaRPr lang="en-US"/>
                    </a:p>
                  </a:txBody>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47 Tg</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500</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100 kt</a:t>
                      </a:r>
                      <a:endParaRPr lang="en-US" sz="24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164,000,000</a:t>
                      </a:r>
                      <a:endParaRPr lang="en-US" sz="24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3076">
                <a:tc>
                  <a:txBody>
                    <a:bodyPr/>
                    <a:lstStyle/>
                    <a:p>
                      <a:pPr marL="0" marR="0" algn="ctr">
                        <a:spcBef>
                          <a:spcPts val="0"/>
                        </a:spcBef>
                        <a:spcAft>
                          <a:spcPts val="0"/>
                        </a:spcAft>
                      </a:pPr>
                      <a:r>
                        <a:rPr lang="en-US" sz="240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U.S. - Russia</a:t>
                      </a:r>
                      <a:endParaRPr lang="en-US" sz="2400">
                        <a:solidFill>
                          <a:srgbClr val="C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150 Tg</a:t>
                      </a:r>
                      <a:endParaRPr lang="en-US" sz="2400">
                        <a:solidFill>
                          <a:srgbClr val="C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4400</a:t>
                      </a:r>
                      <a:endParaRPr lang="en-US" sz="2400">
                        <a:solidFill>
                          <a:srgbClr val="C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100 kt</a:t>
                      </a:r>
                      <a:endParaRPr lang="en-US" sz="2400">
                        <a:solidFill>
                          <a:srgbClr val="C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C00000"/>
                          </a:solidFill>
                          <a:effectLst/>
                          <a:latin typeface="Comic Sans MS" panose="030F0702030302020204" pitchFamily="66" charset="0"/>
                          <a:ea typeface="Times New Roman" panose="02020603050405020304" pitchFamily="18" charset="0"/>
                          <a:cs typeface="Times New Roman" panose="02020603050405020304" pitchFamily="18" charset="0"/>
                        </a:rPr>
                        <a:t>360,000,000</a:t>
                      </a:r>
                      <a:endParaRPr lang="en-US" sz="2400"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Box 6"/>
          <p:cNvSpPr txBox="1"/>
          <p:nvPr/>
        </p:nvSpPr>
        <p:spPr>
          <a:xfrm>
            <a:off x="362309" y="356558"/>
            <a:ext cx="8131834" cy="1107996"/>
          </a:xfrm>
          <a:prstGeom prst="rect">
            <a:avLst/>
          </a:prstGeom>
          <a:noFill/>
        </p:spPr>
        <p:txBody>
          <a:bodyPr wrap="square" rtlCol="0">
            <a:spAutoFit/>
          </a:bodyPr>
          <a:lstStyle/>
          <a:p>
            <a:pPr algn="ctr">
              <a:spcAft>
                <a:spcPts val="1200"/>
              </a:spcAft>
            </a:pPr>
            <a:r>
              <a:rPr lang="en-US" sz="3200" b="1" dirty="0"/>
              <a:t>Nuclear War Scenarios</a:t>
            </a:r>
            <a:endParaRPr lang="en-US" dirty="0"/>
          </a:p>
          <a:p>
            <a:pPr algn="ctr"/>
            <a:r>
              <a:rPr lang="en-US" dirty="0">
                <a:solidFill>
                  <a:schemeClr val="accent6"/>
                </a:solidFill>
              </a:rPr>
              <a:t>[1 </a:t>
            </a:r>
            <a:r>
              <a:rPr lang="en-US" dirty="0" err="1">
                <a:solidFill>
                  <a:schemeClr val="accent6"/>
                </a:solidFill>
              </a:rPr>
              <a:t>teragram</a:t>
            </a:r>
            <a:r>
              <a:rPr lang="en-US" dirty="0">
                <a:solidFill>
                  <a:schemeClr val="accent6"/>
                </a:solidFill>
              </a:rPr>
              <a:t> (Tg) = 1 million tons]</a:t>
            </a:r>
          </a:p>
        </p:txBody>
      </p:sp>
    </p:spTree>
    <p:extLst>
      <p:ext uri="{BB962C8B-B14F-4D97-AF65-F5344CB8AC3E}">
        <p14:creationId xmlns:p14="http://schemas.microsoft.com/office/powerpoint/2010/main" val="339625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1DC2A-4904-803B-4A42-070CB20A15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18" y="525569"/>
            <a:ext cx="9217617" cy="5713174"/>
          </a:xfrm>
          <a:prstGeom prst="rect">
            <a:avLst/>
          </a:prstGeom>
          <a:noFill/>
          <a:ln>
            <a:noFill/>
          </a:ln>
        </p:spPr>
      </p:pic>
    </p:spTree>
    <p:extLst>
      <p:ext uri="{BB962C8B-B14F-4D97-AF65-F5344CB8AC3E}">
        <p14:creationId xmlns:p14="http://schemas.microsoft.com/office/powerpoint/2010/main" val="2376984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718D0-8E02-068B-9AC7-C44280C8F6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0" y="585627"/>
            <a:ext cx="9150114" cy="5671335"/>
          </a:xfrm>
          <a:prstGeom prst="rect">
            <a:avLst/>
          </a:prstGeom>
          <a:noFill/>
          <a:ln>
            <a:noFill/>
          </a:ln>
        </p:spPr>
      </p:pic>
    </p:spTree>
    <p:extLst>
      <p:ext uri="{BB962C8B-B14F-4D97-AF65-F5344CB8AC3E}">
        <p14:creationId xmlns:p14="http://schemas.microsoft.com/office/powerpoint/2010/main" val="1670383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87146" y="756391"/>
          <a:ext cx="8390626" cy="2308428"/>
        </p:xfrm>
        <a:graphic>
          <a:graphicData uri="http://schemas.openxmlformats.org/drawingml/2006/table">
            <a:tbl>
              <a:tblPr firstRow="1" firstCol="1" bandRow="1"/>
              <a:tblGrid>
                <a:gridCol w="1639018">
                  <a:extLst>
                    <a:ext uri="{9D8B030D-6E8A-4147-A177-3AD203B41FA5}">
                      <a16:colId xmlns:a16="http://schemas.microsoft.com/office/drawing/2014/main" val="20000"/>
                    </a:ext>
                  </a:extLst>
                </a:gridCol>
                <a:gridCol w="971910">
                  <a:extLst>
                    <a:ext uri="{9D8B030D-6E8A-4147-A177-3AD203B41FA5}">
                      <a16:colId xmlns:a16="http://schemas.microsoft.com/office/drawing/2014/main" val="20001"/>
                    </a:ext>
                  </a:extLst>
                </a:gridCol>
                <a:gridCol w="1127185">
                  <a:extLst>
                    <a:ext uri="{9D8B030D-6E8A-4147-A177-3AD203B41FA5}">
                      <a16:colId xmlns:a16="http://schemas.microsoft.com/office/drawing/2014/main" val="20002"/>
                    </a:ext>
                  </a:extLst>
                </a:gridCol>
                <a:gridCol w="1029419">
                  <a:extLst>
                    <a:ext uri="{9D8B030D-6E8A-4147-A177-3AD203B41FA5}">
                      <a16:colId xmlns:a16="http://schemas.microsoft.com/office/drawing/2014/main" val="20003"/>
                    </a:ext>
                  </a:extLst>
                </a:gridCol>
                <a:gridCol w="1702279">
                  <a:extLst>
                    <a:ext uri="{9D8B030D-6E8A-4147-A177-3AD203B41FA5}">
                      <a16:colId xmlns:a16="http://schemas.microsoft.com/office/drawing/2014/main" val="20004"/>
                    </a:ext>
                  </a:extLst>
                </a:gridCol>
                <a:gridCol w="1920815">
                  <a:extLst>
                    <a:ext uri="{9D8B030D-6E8A-4147-A177-3AD203B41FA5}">
                      <a16:colId xmlns:a16="http://schemas.microsoft.com/office/drawing/2014/main" val="20005"/>
                    </a:ext>
                  </a:extLst>
                </a:gridCol>
              </a:tblGrid>
              <a:tr h="1208853">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Combatants</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Smoke</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Number of weapons</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Yield</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Number of direct fatalities</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0"/>
                        </a:spcAft>
                      </a:pPr>
                      <a:r>
                        <a:rPr lang="en-US" sz="2000" b="1" dirty="0">
                          <a:effectLst/>
                          <a:latin typeface="Comic Sans MS" panose="030F0702030302020204" pitchFamily="66" charset="0"/>
                          <a:ea typeface="Times New Roman" panose="02020603050405020304" pitchFamily="18" charset="0"/>
                          <a:cs typeface="Times New Roman" panose="02020603050405020304" pitchFamily="18" charset="0"/>
                        </a:rPr>
                        <a:t>Number of people without food at the end of Year 2</a:t>
                      </a:r>
                      <a:endParaRPr lang="en-US" sz="20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3076">
                <a:tc rowSpan="2">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India - Pakistan</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16 Tg</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250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15 </a:t>
                      </a:r>
                      <a:r>
                        <a:rPr lang="en-US" sz="20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52,000,000</a:t>
                      </a:r>
                      <a:endParaRPr lang="en-US" sz="20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926,000,000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3076">
                <a:tc vMerge="1">
                  <a:txBody>
                    <a:bodyPr/>
                    <a:lstStyle/>
                    <a:p>
                      <a:endParaRPr lang="en-US"/>
                    </a:p>
                  </a:txBody>
                  <a:tcPr/>
                </a:tc>
                <a:tc>
                  <a:txBody>
                    <a:bodyPr/>
                    <a:lstStyle/>
                    <a:p>
                      <a:pPr marL="0" marR="0" algn="ctr">
                        <a:spcBef>
                          <a:spcPts val="0"/>
                        </a:spcBef>
                        <a:spcAft>
                          <a:spcPts val="0"/>
                        </a:spcAft>
                      </a:pPr>
                      <a:r>
                        <a:rPr lang="en-US" sz="200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37 Tg</a:t>
                      </a:r>
                      <a:endParaRPr lang="en-US" sz="200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250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100 </a:t>
                      </a:r>
                      <a:r>
                        <a:rPr lang="en-US" sz="20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127,000,000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2,081,000,000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3076">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U.S. - Russia</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150 Tg</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4400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100 </a:t>
                      </a:r>
                      <a:r>
                        <a:rPr lang="en-US" sz="2000" dirty="0" err="1">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kt</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360,000,000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dirty="0">
                          <a:solidFill>
                            <a:schemeClr val="accent6"/>
                          </a:solidFill>
                          <a:effectLst/>
                          <a:latin typeface="Comic Sans MS" panose="030F0702030302020204" pitchFamily="66" charset="0"/>
                          <a:ea typeface="Times New Roman" panose="02020603050405020304" pitchFamily="18" charset="0"/>
                          <a:cs typeface="Times New Roman" panose="02020603050405020304" pitchFamily="18" charset="0"/>
                        </a:rPr>
                        <a:t>5,341,000,000</a:t>
                      </a:r>
                      <a:endParaRPr lang="en-US" sz="2000" dirty="0">
                        <a:solidFill>
                          <a:schemeClr val="accent6"/>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5">
            <a:extLst>
              <a:ext uri="{FF2B5EF4-FFF2-40B4-BE49-F238E27FC236}">
                <a16:creationId xmlns:a16="http://schemas.microsoft.com/office/drawing/2014/main" id="{E704B5FC-A341-9F4B-0A83-3729874344CF}"/>
              </a:ext>
            </a:extLst>
          </p:cNvPr>
          <p:cNvSpPr txBox="1"/>
          <p:nvPr/>
        </p:nvSpPr>
        <p:spPr>
          <a:xfrm>
            <a:off x="539078" y="3546901"/>
            <a:ext cx="80867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t>A war between India and Pakistan</a:t>
            </a:r>
          </a:p>
          <a:p>
            <a:pPr algn="ctr"/>
            <a:r>
              <a:rPr lang="en-US" sz="2800" dirty="0"/>
              <a:t>could kill 1 to 2 billion people.</a:t>
            </a:r>
          </a:p>
          <a:p>
            <a:pPr algn="ctr"/>
            <a:endParaRPr lang="en-US" sz="2800" dirty="0"/>
          </a:p>
          <a:p>
            <a:pPr algn="ctr"/>
            <a:r>
              <a:rPr lang="en-US" sz="2800" dirty="0">
                <a:solidFill>
                  <a:schemeClr val="accent6"/>
                </a:solidFill>
              </a:rPr>
              <a:t>A Russia-U.S.-NATO war</a:t>
            </a:r>
          </a:p>
          <a:p>
            <a:pPr algn="ctr"/>
            <a:r>
              <a:rPr lang="en-US" sz="2800" dirty="0">
                <a:solidFill>
                  <a:schemeClr val="accent6"/>
                </a:solidFill>
              </a:rPr>
              <a:t>could kill most of Earth’s population.</a:t>
            </a:r>
          </a:p>
        </p:txBody>
      </p:sp>
    </p:spTree>
    <p:extLst>
      <p:ext uri="{BB962C8B-B14F-4D97-AF65-F5344CB8AC3E}">
        <p14:creationId xmlns:p14="http://schemas.microsoft.com/office/powerpoint/2010/main" val="104220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068" y="552091"/>
            <a:ext cx="8338868" cy="4739759"/>
          </a:xfrm>
          <a:prstGeom prst="rect">
            <a:avLst/>
          </a:prstGeom>
          <a:noFill/>
        </p:spPr>
        <p:txBody>
          <a:bodyPr wrap="square" rtlCol="0">
            <a:spAutoFit/>
          </a:bodyPr>
          <a:lstStyle/>
          <a:p>
            <a:r>
              <a:rPr lang="en-US" sz="2800" b="1" dirty="0">
                <a:solidFill>
                  <a:schemeClr val="accent6"/>
                </a:solidFill>
              </a:rPr>
              <a:t>Not yet considered in these calculations:</a:t>
            </a:r>
          </a:p>
          <a:p>
            <a:endParaRPr lang="en-US" sz="2800" dirty="0"/>
          </a:p>
          <a:p>
            <a:pPr>
              <a:spcAft>
                <a:spcPts val="1200"/>
              </a:spcAft>
            </a:pPr>
            <a:r>
              <a:rPr lang="en-US" sz="2800" dirty="0"/>
              <a:t>Effects of ultraviolet radiation</a:t>
            </a:r>
          </a:p>
          <a:p>
            <a:pPr>
              <a:spcAft>
                <a:spcPts val="1200"/>
              </a:spcAft>
            </a:pPr>
            <a:r>
              <a:rPr lang="en-US" sz="2800" dirty="0"/>
              <a:t>Effects of ozone changes</a:t>
            </a:r>
          </a:p>
          <a:p>
            <a:pPr>
              <a:spcAft>
                <a:spcPts val="1200"/>
              </a:spcAft>
            </a:pPr>
            <a:r>
              <a:rPr lang="en-US" sz="2800" dirty="0"/>
              <a:t>More complex economic responses, including:</a:t>
            </a:r>
          </a:p>
          <a:p>
            <a:pPr marL="460375">
              <a:spcAft>
                <a:spcPts val="1200"/>
              </a:spcAft>
            </a:pPr>
            <a:r>
              <a:rPr lang="en-US" sz="2800" dirty="0"/>
              <a:t>Some international trade</a:t>
            </a:r>
          </a:p>
          <a:p>
            <a:pPr marL="460375">
              <a:spcAft>
                <a:spcPts val="1200"/>
              </a:spcAft>
            </a:pPr>
            <a:r>
              <a:rPr lang="en-US" sz="2800" dirty="0"/>
              <a:t>Food distribution within countries</a:t>
            </a:r>
          </a:p>
          <a:p>
            <a:pPr marL="460375">
              <a:spcAft>
                <a:spcPts val="1200"/>
              </a:spcAft>
            </a:pPr>
            <a:r>
              <a:rPr lang="en-US" sz="2800" dirty="0"/>
              <a:t>Agricultural adaptations, including different crops</a:t>
            </a:r>
          </a:p>
        </p:txBody>
      </p:sp>
    </p:spTree>
    <p:extLst>
      <p:ext uri="{BB962C8B-B14F-4D97-AF65-F5344CB8AC3E}">
        <p14:creationId xmlns:p14="http://schemas.microsoft.com/office/powerpoint/2010/main" val="1483490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577850" y="163513"/>
            <a:ext cx="8308975" cy="5943600"/>
          </a:xfrm>
          <a:prstGeom prst="rect">
            <a:avLst/>
          </a:prstGeom>
          <a:noFill/>
          <a:ln w="9525">
            <a:noFill/>
            <a:miter lim="800000"/>
            <a:headEnd/>
            <a:tailEnd/>
          </a:ln>
        </p:spPr>
        <p:txBody>
          <a:bodyPr>
            <a:spAutoFit/>
          </a:bodyPr>
          <a:lstStyle/>
          <a:p>
            <a:pPr algn="ctr">
              <a:spcBef>
                <a:spcPct val="50000"/>
              </a:spcBef>
            </a:pPr>
            <a:r>
              <a:rPr lang="en-US" b="1" dirty="0"/>
              <a:t>Nuclear Winter Analogs</a:t>
            </a:r>
          </a:p>
          <a:p>
            <a:pPr>
              <a:spcBef>
                <a:spcPct val="50000"/>
              </a:spcBef>
              <a:buFontTx/>
              <a:buChar char="•"/>
            </a:pPr>
            <a:r>
              <a:rPr lang="en-US" sz="2000" dirty="0"/>
              <a:t> </a:t>
            </a:r>
            <a:r>
              <a:rPr lang="en-US" sz="2000" b="1" dirty="0"/>
              <a:t>Seasonal cycle</a:t>
            </a:r>
          </a:p>
          <a:p>
            <a:pPr>
              <a:spcBef>
                <a:spcPct val="50000"/>
              </a:spcBef>
              <a:buFontTx/>
              <a:buChar char="•"/>
            </a:pPr>
            <a:r>
              <a:rPr lang="en-US" sz="2000" b="1" dirty="0"/>
              <a:t> Diurnal cycle (day and night)</a:t>
            </a:r>
          </a:p>
          <a:p>
            <a:pPr>
              <a:spcBef>
                <a:spcPct val="50000"/>
              </a:spcBef>
              <a:buFontTx/>
              <a:buChar char="•"/>
            </a:pPr>
            <a:r>
              <a:rPr lang="en-US" sz="2000" b="1" dirty="0"/>
              <a:t> Firestorm:  1906 San Francisco earthquake</a:t>
            </a:r>
          </a:p>
          <a:p>
            <a:pPr>
              <a:spcBef>
                <a:spcPct val="50000"/>
              </a:spcBef>
              <a:buFontTx/>
              <a:buChar char="•"/>
            </a:pPr>
            <a:r>
              <a:rPr lang="en-US" sz="2000" b="1" dirty="0"/>
              <a:t> Fires:  World War II firestorms</a:t>
            </a:r>
          </a:p>
          <a:p>
            <a:pPr lvl="1">
              <a:spcBef>
                <a:spcPct val="50000"/>
              </a:spcBef>
              <a:buFontTx/>
              <a:buChar char="•"/>
            </a:pPr>
            <a:r>
              <a:rPr lang="en-US" sz="2000" dirty="0"/>
              <a:t> Dresden, Hamburg, Darmstadt, Tokyo (</a:t>
            </a:r>
            <a:r>
              <a:rPr lang="en-US" altLang="ja-JP" sz="2000" dirty="0"/>
              <a:t>“conventional” bombs)</a:t>
            </a:r>
          </a:p>
          <a:p>
            <a:pPr lvl="1">
              <a:spcBef>
                <a:spcPct val="50000"/>
              </a:spcBef>
              <a:buFontTx/>
              <a:buChar char="•"/>
            </a:pPr>
            <a:r>
              <a:rPr lang="en-US" sz="2000" dirty="0"/>
              <a:t> Hiroshima, Nagasaki (nuclear bombs)</a:t>
            </a:r>
          </a:p>
          <a:p>
            <a:pPr>
              <a:spcBef>
                <a:spcPct val="50000"/>
              </a:spcBef>
              <a:buFontTx/>
              <a:buChar char="•"/>
            </a:pPr>
            <a:r>
              <a:rPr lang="en-US" sz="2000" dirty="0"/>
              <a:t> </a:t>
            </a:r>
            <a:r>
              <a:rPr lang="en-US" sz="2000" b="1" dirty="0"/>
              <a:t>Smoke and dust transport, Surface temperature effects</a:t>
            </a:r>
          </a:p>
          <a:p>
            <a:pPr lvl="1">
              <a:spcBef>
                <a:spcPct val="50000"/>
              </a:spcBef>
              <a:buFontTx/>
              <a:buChar char="•"/>
            </a:pPr>
            <a:r>
              <a:rPr lang="en-US" sz="2000" dirty="0"/>
              <a:t> Martian dust storms</a:t>
            </a:r>
          </a:p>
          <a:p>
            <a:pPr lvl="1">
              <a:spcBef>
                <a:spcPct val="50000"/>
              </a:spcBef>
              <a:buFontTx/>
              <a:buChar char="•"/>
            </a:pPr>
            <a:r>
              <a:rPr lang="en-US" sz="2000" dirty="0"/>
              <a:t> Asteroid impact </a:t>
            </a:r>
            <a:r>
              <a:rPr lang="en-US" sz="2000" dirty="0">
                <a:sym typeface="Wingdings" pitchFamily="2" charset="2"/>
              </a:rPr>
              <a:t> dinosaur extinction</a:t>
            </a:r>
          </a:p>
          <a:p>
            <a:pPr lvl="1">
              <a:spcBef>
                <a:spcPct val="50000"/>
              </a:spcBef>
              <a:buFontTx/>
              <a:buChar char="•"/>
            </a:pPr>
            <a:r>
              <a:rPr lang="en-US" sz="2000" dirty="0">
                <a:sym typeface="Wingdings" pitchFamily="2" charset="2"/>
              </a:rPr>
              <a:t> Forest fires</a:t>
            </a:r>
          </a:p>
          <a:p>
            <a:pPr lvl="1">
              <a:spcBef>
                <a:spcPct val="50000"/>
              </a:spcBef>
              <a:buFontTx/>
              <a:buChar char="•"/>
            </a:pPr>
            <a:r>
              <a:rPr lang="en-US" sz="2000" dirty="0"/>
              <a:t> Saharan dust</a:t>
            </a:r>
          </a:p>
          <a:p>
            <a:pPr lvl="1">
              <a:spcBef>
                <a:spcPct val="50000"/>
              </a:spcBef>
              <a:buFontTx/>
              <a:buChar char="•"/>
            </a:pPr>
            <a:r>
              <a:rPr lang="en-US" sz="2000" dirty="0">
                <a:sym typeface="Wingdings" pitchFamily="2" charset="2"/>
              </a:rPr>
              <a:t> Volcanic eruptions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167" t="7038" b="3403"/>
          <a:stretch/>
        </p:blipFill>
        <p:spPr>
          <a:xfrm>
            <a:off x="0" y="1776596"/>
            <a:ext cx="8153400" cy="5081404"/>
          </a:xfrm>
          <a:prstGeom prst="rect">
            <a:avLst/>
          </a:prstGeom>
        </p:spPr>
      </p:pic>
      <p:sp>
        <p:nvSpPr>
          <p:cNvPr id="3" name="Text Box 3"/>
          <p:cNvSpPr txBox="1">
            <a:spLocks noChangeArrowheads="1"/>
          </p:cNvSpPr>
          <p:nvPr/>
        </p:nvSpPr>
        <p:spPr bwMode="auto">
          <a:xfrm>
            <a:off x="247650" y="220229"/>
            <a:ext cx="4330700" cy="1323439"/>
          </a:xfrm>
          <a:prstGeom prst="rect">
            <a:avLst/>
          </a:prstGeom>
          <a:noFill/>
          <a:ln w="9525">
            <a:noFill/>
            <a:miter lim="800000"/>
            <a:headEnd/>
            <a:tailEnd/>
          </a:ln>
        </p:spPr>
        <p:txBody>
          <a:bodyPr wrap="square">
            <a:spAutoFit/>
          </a:bodyPr>
          <a:lstStyle/>
          <a:p>
            <a:r>
              <a:rPr lang="en-US" sz="2000" b="1" dirty="0">
                <a:solidFill>
                  <a:schemeClr val="accent2"/>
                </a:solidFill>
              </a:rPr>
              <a:t>Tambora in 1815</a:t>
            </a:r>
            <a:r>
              <a:rPr lang="en-US" sz="2000" dirty="0">
                <a:solidFill>
                  <a:schemeClr val="accent2"/>
                </a:solidFill>
              </a:rPr>
              <a:t>,</a:t>
            </a:r>
            <a:r>
              <a:rPr lang="en-US" sz="2000" b="1" dirty="0">
                <a:solidFill>
                  <a:schemeClr val="accent2"/>
                </a:solidFill>
              </a:rPr>
              <a:t> together with an eruption from an unidentified volcano in 1809, produced the </a:t>
            </a:r>
            <a:r>
              <a:rPr lang="en-US" altLang="ja-JP" sz="2000" b="1" dirty="0">
                <a:solidFill>
                  <a:schemeClr val="accent2"/>
                </a:solidFill>
              </a:rPr>
              <a:t>“Year Without a Summer” (1816)</a:t>
            </a:r>
            <a:endParaRPr lang="en-US" sz="2000" b="1" dirty="0">
              <a:solidFill>
                <a:schemeClr val="accent2"/>
              </a:solidFill>
            </a:endParaRPr>
          </a:p>
        </p:txBody>
      </p:sp>
      <p:pic>
        <p:nvPicPr>
          <p:cNvPr id="4" name="Picture 4" descr="TamboraCrater_500"/>
          <p:cNvPicPr>
            <a:picLocks noChangeAspect="1" noChangeArrowheads="1"/>
          </p:cNvPicPr>
          <p:nvPr/>
        </p:nvPicPr>
        <p:blipFill>
          <a:blip r:embed="rId3" cstate="print"/>
          <a:srcRect/>
          <a:stretch>
            <a:fillRect/>
          </a:stretch>
        </p:blipFill>
        <p:spPr bwMode="auto">
          <a:xfrm>
            <a:off x="4895850" y="0"/>
            <a:ext cx="4248150" cy="2565883"/>
          </a:xfrm>
          <a:prstGeom prst="rect">
            <a:avLst/>
          </a:prstGeom>
          <a:noFill/>
          <a:ln w="9525">
            <a:noFill/>
            <a:miter lim="800000"/>
            <a:headEnd/>
            <a:tailEnd/>
          </a:ln>
        </p:spPr>
      </p:pic>
    </p:spTree>
    <p:extLst>
      <p:ext uri="{BB962C8B-B14F-4D97-AF65-F5344CB8AC3E}">
        <p14:creationId xmlns:p14="http://schemas.microsoft.com/office/powerpoint/2010/main" val="204735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Scan-130206-0013.jpg"/>
          <p:cNvPicPr>
            <a:picLocks noChangeAspect="1"/>
          </p:cNvPicPr>
          <p:nvPr/>
        </p:nvPicPr>
        <p:blipFill>
          <a:blip r:embed="rId3" cstate="print"/>
          <a:srcRect/>
          <a:stretch>
            <a:fillRect/>
          </a:stretch>
        </p:blipFill>
        <p:spPr bwMode="auto">
          <a:xfrm>
            <a:off x="-762000" y="-14288"/>
            <a:ext cx="10275888" cy="6908801"/>
          </a:xfrm>
          <a:prstGeom prst="rect">
            <a:avLst/>
          </a:prstGeom>
          <a:noFill/>
          <a:ln w="9525">
            <a:noFill/>
            <a:miter lim="800000"/>
            <a:headEnd/>
            <a:tailEnd/>
          </a:ln>
        </p:spPr>
      </p:pic>
      <p:sp>
        <p:nvSpPr>
          <p:cNvPr id="18435"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NewHavenTemps">
            <a:extLst>
              <a:ext uri="{FF2B5EF4-FFF2-40B4-BE49-F238E27FC236}">
                <a16:creationId xmlns:a16="http://schemas.microsoft.com/office/drawing/2014/main" id="{167094EF-D6A1-5E4D-98A8-2EAA95E25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59"/>
          <a:stretch/>
        </p:blipFill>
        <p:spPr bwMode="auto">
          <a:xfrm>
            <a:off x="988341" y="207818"/>
            <a:ext cx="7167320" cy="37763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B79B0D-07ED-0F42-AD01-BDD2792FC26D}"/>
              </a:ext>
            </a:extLst>
          </p:cNvPr>
          <p:cNvSpPr txBox="1"/>
          <p:nvPr/>
        </p:nvSpPr>
        <p:spPr>
          <a:xfrm>
            <a:off x="2914445" y="3193804"/>
            <a:ext cx="5241216" cy="338554"/>
          </a:xfrm>
          <a:prstGeom prst="rect">
            <a:avLst/>
          </a:prstGeom>
          <a:noFill/>
        </p:spPr>
        <p:txBody>
          <a:bodyPr wrap="square" rtlCol="0">
            <a:spAutoFit/>
          </a:bodyPr>
          <a:lstStyle/>
          <a:p>
            <a:pPr algn="r"/>
            <a:r>
              <a:rPr lang="en-US" sz="1600" dirty="0">
                <a:solidFill>
                  <a:schemeClr val="accent6"/>
                </a:solidFill>
              </a:rPr>
              <a:t>Figure from </a:t>
            </a:r>
            <a:r>
              <a:rPr lang="en-US" sz="1600" dirty="0" err="1">
                <a:solidFill>
                  <a:schemeClr val="accent6"/>
                </a:solidFill>
              </a:rPr>
              <a:t>Stommel</a:t>
            </a:r>
            <a:r>
              <a:rPr lang="en-US" sz="1600" dirty="0">
                <a:solidFill>
                  <a:schemeClr val="accent6"/>
                </a:solidFill>
              </a:rPr>
              <a:t> and </a:t>
            </a:r>
            <a:r>
              <a:rPr lang="en-US" sz="1600" dirty="0" err="1">
                <a:solidFill>
                  <a:schemeClr val="accent6"/>
                </a:solidFill>
              </a:rPr>
              <a:t>Stommel</a:t>
            </a:r>
            <a:r>
              <a:rPr lang="en-US" sz="1600" dirty="0">
                <a:solidFill>
                  <a:schemeClr val="accent6"/>
                </a:solidFill>
              </a:rPr>
              <a:t> (1983)</a:t>
            </a:r>
          </a:p>
        </p:txBody>
      </p:sp>
      <p:sp>
        <p:nvSpPr>
          <p:cNvPr id="3" name="TextBox 2"/>
          <p:cNvSpPr txBox="1"/>
          <p:nvPr/>
        </p:nvSpPr>
        <p:spPr>
          <a:xfrm>
            <a:off x="287547" y="4657816"/>
            <a:ext cx="8413631" cy="1015663"/>
          </a:xfrm>
          <a:prstGeom prst="rect">
            <a:avLst/>
          </a:prstGeom>
          <a:noFill/>
        </p:spPr>
        <p:txBody>
          <a:bodyPr wrap="square" rtlCol="0">
            <a:spAutoFit/>
          </a:bodyPr>
          <a:lstStyle/>
          <a:p>
            <a:pPr marL="112713"/>
            <a:r>
              <a:rPr lang="en-US" altLang="en-US" sz="2000" dirty="0"/>
              <a:t>Gillen D'Arcy Wood, </a:t>
            </a:r>
            <a:r>
              <a:rPr lang="en-US" altLang="en-US" sz="2000" i="1" dirty="0"/>
              <a:t>Tambora: The Eruption That Changed the World</a:t>
            </a:r>
            <a:r>
              <a:rPr lang="en-US" altLang="en-US" sz="2000" dirty="0"/>
              <a:t> (2014):  “</a:t>
            </a:r>
            <a:r>
              <a:rPr lang="en-US" altLang="en-US" sz="2000" b="1" dirty="0"/>
              <a:t>For three years following </a:t>
            </a:r>
            <a:r>
              <a:rPr lang="en-US" altLang="en-US" sz="2000" b="1" dirty="0" err="1"/>
              <a:t>Tambora’s</a:t>
            </a:r>
            <a:r>
              <a:rPr lang="en-US" altLang="en-US" sz="2000" b="1" dirty="0"/>
              <a:t> explosion, to be alive, almost anywhere in the world, meant to be hungry.”</a:t>
            </a:r>
            <a:endParaRPr lang="en-US" sz="2000" dirty="0"/>
          </a:p>
        </p:txBody>
      </p:sp>
    </p:spTree>
    <p:extLst>
      <p:ext uri="{BB962C8B-B14F-4D97-AF65-F5344CB8AC3E}">
        <p14:creationId xmlns:p14="http://schemas.microsoft.com/office/powerpoint/2010/main" val="1638008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D9E80-16BE-56D7-27D5-25F5E6E2FE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D6E840A-2A0D-2EC6-0A20-E1523992C0DF}"/>
              </a:ext>
            </a:extLst>
          </p:cNvPr>
          <p:cNvSpPr txBox="1"/>
          <p:nvPr/>
        </p:nvSpPr>
        <p:spPr>
          <a:xfrm>
            <a:off x="5274906" y="2432580"/>
            <a:ext cx="3595962" cy="2246769"/>
          </a:xfrm>
          <a:prstGeom prst="rect">
            <a:avLst/>
          </a:prstGeom>
          <a:noFill/>
        </p:spPr>
        <p:txBody>
          <a:bodyPr wrap="square" rtlCol="0">
            <a:spAutoFit/>
          </a:bodyPr>
          <a:lstStyle/>
          <a:p>
            <a:pPr algn="ctr">
              <a:spcAft>
                <a:spcPts val="1200"/>
              </a:spcAft>
            </a:pPr>
            <a:r>
              <a:rPr lang="en-US" dirty="0"/>
              <a:t>Published</a:t>
            </a:r>
            <a:br>
              <a:rPr lang="en-US" dirty="0"/>
            </a:br>
            <a:r>
              <a:rPr lang="en-US" dirty="0"/>
              <a:t>in June 2025 by</a:t>
            </a:r>
          </a:p>
          <a:p>
            <a:pPr algn="ctr">
              <a:spcAft>
                <a:spcPts val="1200"/>
              </a:spcAft>
            </a:pPr>
            <a:r>
              <a:rPr lang="en-US" b="1" dirty="0"/>
              <a:t>Oxford University Press</a:t>
            </a:r>
          </a:p>
          <a:p>
            <a:pPr algn="ctr">
              <a:spcAft>
                <a:spcPts val="1200"/>
              </a:spcAft>
            </a:pPr>
            <a:endParaRPr lang="en-US" b="1" dirty="0"/>
          </a:p>
        </p:txBody>
      </p:sp>
      <p:pic>
        <p:nvPicPr>
          <p:cNvPr id="5" name="Picture 4">
            <a:extLst>
              <a:ext uri="{FF2B5EF4-FFF2-40B4-BE49-F238E27FC236}">
                <a16:creationId xmlns:a16="http://schemas.microsoft.com/office/drawing/2014/main" id="{7987D0E6-9605-3264-98DD-22B2E9DDA3FA}"/>
              </a:ext>
            </a:extLst>
          </p:cNvPr>
          <p:cNvPicPr>
            <a:picLocks noChangeAspect="1"/>
          </p:cNvPicPr>
          <p:nvPr/>
        </p:nvPicPr>
        <p:blipFill>
          <a:blip r:embed="rId2"/>
          <a:stretch>
            <a:fillRect/>
          </a:stretch>
        </p:blipFill>
        <p:spPr>
          <a:xfrm>
            <a:off x="623990" y="147167"/>
            <a:ext cx="4343046" cy="6563665"/>
          </a:xfrm>
          <a:prstGeom prst="rect">
            <a:avLst/>
          </a:prstGeom>
        </p:spPr>
      </p:pic>
    </p:spTree>
    <p:extLst>
      <p:ext uri="{BB962C8B-B14F-4D97-AF65-F5344CB8AC3E}">
        <p14:creationId xmlns:p14="http://schemas.microsoft.com/office/powerpoint/2010/main" val="3334348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5FF0E1-148D-704B-4C00-36234A9CBD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ECEFC9-9DC4-C784-FB4F-B6DA8937D5B8}"/>
              </a:ext>
            </a:extLst>
          </p:cNvPr>
          <p:cNvSpPr txBox="1"/>
          <p:nvPr/>
        </p:nvSpPr>
        <p:spPr>
          <a:xfrm>
            <a:off x="5270947" y="512736"/>
            <a:ext cx="3595962" cy="4924425"/>
          </a:xfrm>
          <a:prstGeom prst="rect">
            <a:avLst/>
          </a:prstGeom>
          <a:noFill/>
        </p:spPr>
        <p:txBody>
          <a:bodyPr wrap="square" rtlCol="0">
            <a:spAutoFit/>
          </a:bodyPr>
          <a:lstStyle/>
          <a:p>
            <a:pPr algn="ctr">
              <a:spcAft>
                <a:spcPts val="1200"/>
              </a:spcAft>
            </a:pPr>
            <a:r>
              <a:rPr lang="en-US" dirty="0"/>
              <a:t>Published</a:t>
            </a:r>
            <a:br>
              <a:rPr lang="en-US" dirty="0"/>
            </a:br>
            <a:r>
              <a:rPr lang="en-US" dirty="0"/>
              <a:t>in June 2025 by</a:t>
            </a:r>
          </a:p>
          <a:p>
            <a:pPr algn="ctr">
              <a:spcAft>
                <a:spcPts val="1200"/>
              </a:spcAft>
            </a:pPr>
            <a:r>
              <a:rPr lang="en-US" b="1" dirty="0"/>
              <a:t>Oxford University Press</a:t>
            </a:r>
          </a:p>
          <a:p>
            <a:pPr algn="ctr">
              <a:spcAft>
                <a:spcPts val="1200"/>
              </a:spcAft>
            </a:pPr>
            <a:endParaRPr lang="en-US" b="1" dirty="0"/>
          </a:p>
          <a:p>
            <a:pPr algn="ctr">
              <a:spcAft>
                <a:spcPts val="1200"/>
              </a:spcAft>
            </a:pPr>
            <a:r>
              <a:rPr lang="en-US" dirty="0"/>
              <a:t>Available from Amazon as a hardcover book or Kindle.</a:t>
            </a:r>
          </a:p>
          <a:p>
            <a:pPr algn="ctr">
              <a:spcAft>
                <a:spcPts val="1200"/>
              </a:spcAft>
            </a:pPr>
            <a:endParaRPr lang="en-US" dirty="0"/>
          </a:p>
          <a:p>
            <a:pPr algn="ctr">
              <a:spcAft>
                <a:spcPts val="1200"/>
              </a:spcAft>
            </a:pPr>
            <a:r>
              <a:rPr lang="en-US" dirty="0"/>
              <a:t>Audiobook will be available in September.</a:t>
            </a:r>
          </a:p>
        </p:txBody>
      </p:sp>
      <p:pic>
        <p:nvPicPr>
          <p:cNvPr id="5" name="Picture 4">
            <a:extLst>
              <a:ext uri="{FF2B5EF4-FFF2-40B4-BE49-F238E27FC236}">
                <a16:creationId xmlns:a16="http://schemas.microsoft.com/office/drawing/2014/main" id="{475549CF-312A-ED08-01E1-433D83D75579}"/>
              </a:ext>
            </a:extLst>
          </p:cNvPr>
          <p:cNvPicPr>
            <a:picLocks noChangeAspect="1"/>
          </p:cNvPicPr>
          <p:nvPr/>
        </p:nvPicPr>
        <p:blipFill>
          <a:blip r:embed="rId2"/>
          <a:stretch>
            <a:fillRect/>
          </a:stretch>
        </p:blipFill>
        <p:spPr>
          <a:xfrm>
            <a:off x="623990" y="147167"/>
            <a:ext cx="4343046" cy="6563665"/>
          </a:xfrm>
          <a:prstGeom prst="rect">
            <a:avLst/>
          </a:prstGeom>
        </p:spPr>
      </p:pic>
    </p:spTree>
    <p:extLst>
      <p:ext uri="{BB962C8B-B14F-4D97-AF65-F5344CB8AC3E}">
        <p14:creationId xmlns:p14="http://schemas.microsoft.com/office/powerpoint/2010/main" val="411769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D8BF90-F702-CBDC-893C-A183F5B3A7AA}"/>
              </a:ext>
            </a:extLst>
          </p:cNvPr>
          <p:cNvPicPr>
            <a:picLocks noChangeAspect="1"/>
          </p:cNvPicPr>
          <p:nvPr/>
        </p:nvPicPr>
        <p:blipFill>
          <a:blip r:embed="rId2"/>
          <a:stretch>
            <a:fillRect/>
          </a:stretch>
        </p:blipFill>
        <p:spPr>
          <a:xfrm>
            <a:off x="0" y="2465828"/>
            <a:ext cx="9144000" cy="4392172"/>
          </a:xfrm>
          <a:prstGeom prst="rect">
            <a:avLst/>
          </a:prstGeom>
        </p:spPr>
      </p:pic>
      <p:sp>
        <p:nvSpPr>
          <p:cNvPr id="2" name="TextBox 1"/>
          <p:cNvSpPr txBox="1"/>
          <p:nvPr/>
        </p:nvSpPr>
        <p:spPr>
          <a:xfrm>
            <a:off x="244045" y="0"/>
            <a:ext cx="8705745" cy="2708434"/>
          </a:xfrm>
          <a:prstGeom prst="rect">
            <a:avLst/>
          </a:prstGeom>
          <a:noFill/>
        </p:spPr>
        <p:txBody>
          <a:bodyPr wrap="square" rtlCol="0">
            <a:spAutoFit/>
          </a:bodyPr>
          <a:lstStyle/>
          <a:p>
            <a:pPr>
              <a:spcBef>
                <a:spcPts val="600"/>
              </a:spcBef>
            </a:pPr>
            <a:r>
              <a:rPr lang="en-US" sz="2000" dirty="0"/>
              <a:t>You can join the Physicists Coalition for Nuclear Threat Reduction at </a:t>
            </a:r>
            <a:r>
              <a:rPr lang="en-US" sz="2000" b="1" dirty="0">
                <a:hlinkClick r:id="rId3"/>
              </a:rPr>
              <a:t>http://physicistscoalition.org/</a:t>
            </a:r>
            <a:r>
              <a:rPr lang="en-US" sz="2000" dirty="0"/>
              <a:t>, a project to engage and activate the US and global physics community.  We have over 1600 members.</a:t>
            </a:r>
          </a:p>
          <a:p>
            <a:pPr>
              <a:spcBef>
                <a:spcPts val="600"/>
              </a:spcBef>
            </a:pPr>
            <a:r>
              <a:rPr lang="en-US" sz="2000" dirty="0">
                <a:solidFill>
                  <a:schemeClr val="accent6"/>
                </a:solidFill>
              </a:rPr>
              <a:t>Supported by the American Physical Society and Carnegie Corporation for two years.  Beginning in October 2022, the Coalition began a partnership with the Arms Control Association. </a:t>
            </a:r>
          </a:p>
          <a:p>
            <a:pPr>
              <a:spcBef>
                <a:spcPts val="600"/>
              </a:spcBef>
            </a:pPr>
            <a:r>
              <a:rPr lang="en-US" sz="2000" dirty="0"/>
              <a:t>Steered through the Princeton Program on Science and Global Security.</a:t>
            </a:r>
          </a:p>
          <a:p>
            <a:endParaRPr lang="en-US" sz="20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120" t="22392" r="19370" b="31559"/>
          <a:stretch/>
        </p:blipFill>
        <p:spPr>
          <a:xfrm>
            <a:off x="6055674" y="4802685"/>
            <a:ext cx="2970991" cy="846616"/>
          </a:xfrm>
          <a:prstGeom prst="rect">
            <a:avLst/>
          </a:prstGeom>
        </p:spPr>
      </p:pic>
      <p:sp>
        <p:nvSpPr>
          <p:cNvPr id="5" name="TextBox 4">
            <a:extLst>
              <a:ext uri="{FF2B5EF4-FFF2-40B4-BE49-F238E27FC236}">
                <a16:creationId xmlns:a16="http://schemas.microsoft.com/office/drawing/2014/main" id="{19A05676-141C-9408-A64D-FAB454CBF3F4}"/>
              </a:ext>
            </a:extLst>
          </p:cNvPr>
          <p:cNvSpPr txBox="1"/>
          <p:nvPr/>
        </p:nvSpPr>
        <p:spPr>
          <a:xfrm>
            <a:off x="244045" y="5225993"/>
            <a:ext cx="2391197" cy="523220"/>
          </a:xfrm>
          <a:prstGeom prst="rect">
            <a:avLst/>
          </a:prstGeom>
          <a:noFill/>
        </p:spPr>
        <p:txBody>
          <a:bodyPr wrap="square" rtlCol="0">
            <a:spAutoFit/>
          </a:bodyPr>
          <a:lstStyle/>
          <a:p>
            <a:r>
              <a:rPr lang="en-US" sz="1400" b="1" u="sng">
                <a:latin typeface="Arial Narrow" panose="020B0606020202030204" pitchFamily="34" charset="0"/>
                <a:cs typeface="Arial" panose="020B0604020202020204" pitchFamily="34" charset="0"/>
              </a:rPr>
              <a:t>Webinars on Nuclear Threat Reduction Issues</a:t>
            </a:r>
            <a:endParaRPr lang="en-US" sz="1400" b="1" u="sng"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736021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44046" y="0"/>
            <a:ext cx="8655908" cy="2862322"/>
          </a:xfrm>
          <a:prstGeom prst="rect">
            <a:avLst/>
          </a:prstGeom>
          <a:noFill/>
        </p:spPr>
        <p:txBody>
          <a:bodyPr wrap="square" rtlCol="0">
            <a:spAutoFit/>
          </a:bodyPr>
          <a:lstStyle/>
          <a:p>
            <a:r>
              <a:rPr lang="en-US" sz="2000" dirty="0"/>
              <a:t>You can join the Physicists Coalition for Nuclear Threat Reduction at </a:t>
            </a:r>
            <a:r>
              <a:rPr lang="en-US" sz="2000" b="1" dirty="0">
                <a:hlinkClick r:id="rId2"/>
              </a:rPr>
              <a:t>http://physicistscoalition.org/</a:t>
            </a:r>
            <a:r>
              <a:rPr lang="en-US" sz="2000" dirty="0"/>
              <a:t>, a project to engage and activate the US physics community.</a:t>
            </a:r>
          </a:p>
          <a:p>
            <a:pPr>
              <a:spcBef>
                <a:spcPts val="1200"/>
              </a:spcBef>
            </a:pPr>
            <a:r>
              <a:rPr lang="en-US" sz="2000" dirty="0">
                <a:solidFill>
                  <a:schemeClr val="accent6"/>
                </a:solidFill>
              </a:rPr>
              <a:t>Supported by the American Physical Society and </a:t>
            </a:r>
            <a:r>
              <a:rPr lang="en-US" sz="2000">
                <a:solidFill>
                  <a:schemeClr val="accent6"/>
                </a:solidFill>
              </a:rPr>
              <a:t>Carnegie Corporation </a:t>
            </a:r>
            <a:r>
              <a:rPr lang="en-US" sz="2000" dirty="0">
                <a:solidFill>
                  <a:schemeClr val="accent6"/>
                </a:solidFill>
              </a:rPr>
              <a:t>for two years.  Beginning in October 2022, the Coalition began a partnership with the Arms Control Association. </a:t>
            </a:r>
          </a:p>
          <a:p>
            <a:pPr>
              <a:spcBef>
                <a:spcPts val="1200"/>
              </a:spcBef>
            </a:pPr>
            <a:r>
              <a:rPr lang="en-US" sz="2000" dirty="0"/>
              <a:t>Steered through the Princeton Program on Science and Global Security</a:t>
            </a:r>
          </a:p>
          <a:p>
            <a:endParaRPr lang="en-US" sz="2000" dirty="0"/>
          </a:p>
        </p:txBody>
      </p:sp>
      <p:sp>
        <p:nvSpPr>
          <p:cNvPr id="11" name="Content Placeholder 2">
            <a:extLst>
              <a:ext uri="{FF2B5EF4-FFF2-40B4-BE49-F238E27FC236}">
                <a16:creationId xmlns:a16="http://schemas.microsoft.com/office/drawing/2014/main" id="{AD65FDE1-8FCC-4746-A042-291733593DE7}"/>
              </a:ext>
            </a:extLst>
          </p:cNvPr>
          <p:cNvSpPr txBox="1">
            <a:spLocks/>
          </p:cNvSpPr>
          <p:nvPr/>
        </p:nvSpPr>
        <p:spPr>
          <a:xfrm>
            <a:off x="3901686" y="2575349"/>
            <a:ext cx="5348688" cy="3362007"/>
          </a:xfrm>
          <a:prstGeom prst="rect">
            <a:avLst/>
          </a:prstGeom>
          <a:noFill/>
        </p:spPr>
        <p:txBody>
          <a:bodyPr>
            <a:noAutofit/>
          </a:bodyPr>
          <a:lst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a:lstStyle>
          <a:p>
            <a:pPr marL="0" indent="0">
              <a:spcBef>
                <a:spcPts val="0"/>
              </a:spcBef>
              <a:buFontTx/>
              <a:buNone/>
            </a:pPr>
            <a:r>
              <a:rPr lang="en-US" sz="1800" kern="0" dirty="0">
                <a:solidFill>
                  <a:schemeClr val="accent6"/>
                </a:solidFill>
              </a:rPr>
              <a:t>Curtis </a:t>
            </a:r>
            <a:r>
              <a:rPr lang="en-US" sz="1800" kern="0" dirty="0" err="1">
                <a:solidFill>
                  <a:schemeClr val="accent6"/>
                </a:solidFill>
              </a:rPr>
              <a:t>Asplund</a:t>
            </a:r>
            <a:r>
              <a:rPr lang="en-US" sz="1800" kern="0" dirty="0">
                <a:solidFill>
                  <a:schemeClr val="accent6"/>
                </a:solidFill>
              </a:rPr>
              <a:t>, San José State University</a:t>
            </a:r>
          </a:p>
          <a:p>
            <a:pPr marL="0" indent="0">
              <a:spcBef>
                <a:spcPts val="0"/>
              </a:spcBef>
              <a:buFontTx/>
              <a:buNone/>
            </a:pPr>
            <a:r>
              <a:rPr lang="en-US" sz="1800" kern="0" dirty="0">
                <a:solidFill>
                  <a:schemeClr val="accent6"/>
                </a:solidFill>
              </a:rPr>
              <a:t>Angela di </a:t>
            </a:r>
            <a:r>
              <a:rPr lang="en-US" sz="1800" kern="0" dirty="0" err="1">
                <a:solidFill>
                  <a:schemeClr val="accent6"/>
                </a:solidFill>
              </a:rPr>
              <a:t>Fulvio</a:t>
            </a:r>
            <a:r>
              <a:rPr lang="en-US" sz="1800" kern="0" dirty="0">
                <a:solidFill>
                  <a:schemeClr val="accent6"/>
                </a:solidFill>
              </a:rPr>
              <a:t>, University of Illinois</a:t>
            </a:r>
          </a:p>
          <a:p>
            <a:pPr marL="0" indent="0">
              <a:spcBef>
                <a:spcPts val="0"/>
              </a:spcBef>
              <a:buFontTx/>
              <a:buNone/>
            </a:pPr>
            <a:r>
              <a:rPr lang="en-US" sz="1800" kern="0" dirty="0">
                <a:solidFill>
                  <a:schemeClr val="accent6"/>
                </a:solidFill>
              </a:rPr>
              <a:t>Tara </a:t>
            </a:r>
            <a:r>
              <a:rPr lang="en-US" sz="1800" kern="0" dirty="0" err="1">
                <a:solidFill>
                  <a:schemeClr val="accent6"/>
                </a:solidFill>
              </a:rPr>
              <a:t>Drozdenko</a:t>
            </a:r>
            <a:r>
              <a:rPr lang="en-US" sz="1800" kern="0" dirty="0">
                <a:solidFill>
                  <a:schemeClr val="accent6"/>
                </a:solidFill>
              </a:rPr>
              <a:t>, Union of Concerned Scientists</a:t>
            </a:r>
          </a:p>
          <a:p>
            <a:pPr marL="0" indent="0">
              <a:spcBef>
                <a:spcPts val="0"/>
              </a:spcBef>
              <a:buFontTx/>
              <a:buNone/>
            </a:pPr>
            <a:r>
              <a:rPr lang="en-US" sz="1800" kern="0" dirty="0">
                <a:solidFill>
                  <a:schemeClr val="accent6"/>
                </a:solidFill>
              </a:rPr>
              <a:t>Alex Glaser, Princeton University</a:t>
            </a:r>
          </a:p>
          <a:p>
            <a:pPr marL="0" indent="0">
              <a:spcBef>
                <a:spcPts val="0"/>
              </a:spcBef>
              <a:buFontTx/>
              <a:buNone/>
            </a:pPr>
            <a:r>
              <a:rPr lang="en-US" sz="1800" kern="0" dirty="0">
                <a:solidFill>
                  <a:schemeClr val="accent6"/>
                </a:solidFill>
              </a:rPr>
              <a:t>Laura </a:t>
            </a:r>
            <a:r>
              <a:rPr lang="en-US" sz="1800" kern="0" dirty="0" err="1">
                <a:solidFill>
                  <a:schemeClr val="accent6"/>
                </a:solidFill>
              </a:rPr>
              <a:t>Grego</a:t>
            </a:r>
            <a:r>
              <a:rPr lang="en-US" sz="1800" kern="0" dirty="0">
                <a:solidFill>
                  <a:schemeClr val="accent6"/>
                </a:solidFill>
              </a:rPr>
              <a:t>, Union of Concerned Scientists</a:t>
            </a:r>
          </a:p>
          <a:p>
            <a:pPr marL="0" indent="0">
              <a:spcBef>
                <a:spcPts val="0"/>
              </a:spcBef>
              <a:buFontTx/>
              <a:buNone/>
            </a:pPr>
            <a:r>
              <a:rPr lang="en-US" sz="1800" kern="0" dirty="0">
                <a:solidFill>
                  <a:schemeClr val="accent6"/>
                </a:solidFill>
              </a:rPr>
              <a:t>Rob </a:t>
            </a:r>
            <a:r>
              <a:rPr lang="en-US" sz="1800" kern="0" dirty="0" err="1">
                <a:solidFill>
                  <a:schemeClr val="accent6"/>
                </a:solidFill>
              </a:rPr>
              <a:t>Goldston</a:t>
            </a:r>
            <a:r>
              <a:rPr lang="en-US" sz="1800" kern="0" dirty="0">
                <a:solidFill>
                  <a:schemeClr val="accent6"/>
                </a:solidFill>
              </a:rPr>
              <a:t>, Princeton University</a:t>
            </a:r>
          </a:p>
          <a:p>
            <a:pPr marL="0" indent="0">
              <a:spcBef>
                <a:spcPts val="0"/>
              </a:spcBef>
              <a:buFontTx/>
              <a:buNone/>
            </a:pPr>
            <a:r>
              <a:rPr lang="en-US" sz="1800" kern="0" dirty="0">
                <a:solidFill>
                  <a:schemeClr val="accent6"/>
                </a:solidFill>
              </a:rPr>
              <a:t>Raymond </a:t>
            </a:r>
            <a:r>
              <a:rPr lang="en-US" sz="1800" kern="0" dirty="0" err="1">
                <a:solidFill>
                  <a:schemeClr val="accent6"/>
                </a:solidFill>
              </a:rPr>
              <a:t>Jeanloz</a:t>
            </a:r>
            <a:r>
              <a:rPr lang="en-US" sz="1800" kern="0" dirty="0">
                <a:solidFill>
                  <a:schemeClr val="accent6"/>
                </a:solidFill>
              </a:rPr>
              <a:t>, Univ. of California, Berkeley</a:t>
            </a:r>
          </a:p>
          <a:p>
            <a:pPr marL="0" indent="0">
              <a:spcBef>
                <a:spcPts val="0"/>
              </a:spcBef>
              <a:buFontTx/>
              <a:buNone/>
            </a:pPr>
            <a:r>
              <a:rPr lang="en-US" sz="1800" kern="0" dirty="0">
                <a:solidFill>
                  <a:schemeClr val="accent6"/>
                </a:solidFill>
              </a:rPr>
              <a:t>Fred Lamb, University of Illinois</a:t>
            </a:r>
          </a:p>
          <a:p>
            <a:pPr marL="0" indent="0">
              <a:spcBef>
                <a:spcPts val="0"/>
              </a:spcBef>
              <a:buFontTx/>
              <a:buNone/>
            </a:pPr>
            <a:r>
              <a:rPr lang="en-US" sz="1800" kern="0" dirty="0">
                <a:solidFill>
                  <a:schemeClr val="accent6"/>
                </a:solidFill>
              </a:rPr>
              <a:t>Zia Mian, Princeton University</a:t>
            </a:r>
          </a:p>
          <a:p>
            <a:pPr marL="0" indent="0">
              <a:spcBef>
                <a:spcPts val="0"/>
              </a:spcBef>
              <a:buFontTx/>
              <a:buNone/>
            </a:pPr>
            <a:r>
              <a:rPr lang="en-US" sz="1800" kern="0" dirty="0">
                <a:solidFill>
                  <a:schemeClr val="accent6"/>
                </a:solidFill>
              </a:rPr>
              <a:t>Sebastien Philippe, Princeton University</a:t>
            </a:r>
          </a:p>
          <a:p>
            <a:pPr marL="0" indent="0">
              <a:spcBef>
                <a:spcPts val="0"/>
              </a:spcBef>
              <a:buFontTx/>
              <a:buNone/>
            </a:pPr>
            <a:r>
              <a:rPr lang="en-US" sz="1800" kern="0" dirty="0">
                <a:solidFill>
                  <a:schemeClr val="accent6"/>
                </a:solidFill>
              </a:rPr>
              <a:t>Stewart Prager, Princeton University</a:t>
            </a:r>
          </a:p>
          <a:p>
            <a:pPr marL="0" indent="0">
              <a:spcBef>
                <a:spcPts val="0"/>
              </a:spcBef>
              <a:buFontTx/>
              <a:buNone/>
            </a:pPr>
            <a:r>
              <a:rPr lang="en-US" sz="1800" kern="0" dirty="0">
                <a:solidFill>
                  <a:schemeClr val="accent6"/>
                </a:solidFill>
              </a:rPr>
              <a:t>Alan Robock, Rutgers University</a:t>
            </a:r>
          </a:p>
          <a:p>
            <a:pPr marL="0" indent="0">
              <a:spcBef>
                <a:spcPts val="0"/>
              </a:spcBef>
              <a:buFontTx/>
              <a:buNone/>
            </a:pPr>
            <a:r>
              <a:rPr lang="en-US" sz="1800" kern="0" dirty="0">
                <a:solidFill>
                  <a:schemeClr val="accent6"/>
                </a:solidFill>
              </a:rPr>
              <a:t>Frank von Hippel, Princeton University</a:t>
            </a:r>
          </a:p>
        </p:txBody>
      </p:sp>
      <p:sp>
        <p:nvSpPr>
          <p:cNvPr id="6" name="TextBox 5"/>
          <p:cNvSpPr txBox="1"/>
          <p:nvPr/>
        </p:nvSpPr>
        <p:spPr>
          <a:xfrm>
            <a:off x="1855745" y="2575349"/>
            <a:ext cx="2131541" cy="400110"/>
          </a:xfrm>
          <a:prstGeom prst="rect">
            <a:avLst/>
          </a:prstGeom>
          <a:noFill/>
        </p:spPr>
        <p:txBody>
          <a:bodyPr wrap="square" rtlCol="0">
            <a:spAutoFit/>
          </a:bodyPr>
          <a:lstStyle/>
          <a:p>
            <a:r>
              <a:rPr lang="en-US" sz="2000" dirty="0">
                <a:solidFill>
                  <a:schemeClr val="accent6"/>
                </a:solidFill>
              </a:rPr>
              <a:t>Team members:</a:t>
            </a:r>
          </a:p>
        </p:txBody>
      </p:sp>
      <p:pic>
        <p:nvPicPr>
          <p:cNvPr id="12" name="Picture 11">
            <a:extLst>
              <a:ext uri="{FF2B5EF4-FFF2-40B4-BE49-F238E27FC236}">
                <a16:creationId xmlns:a16="http://schemas.microsoft.com/office/drawing/2014/main" id="{B7EBCB0E-13CC-3D4E-855C-6D65F80A0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518" y="3206232"/>
            <a:ext cx="1424454" cy="143288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120" t="22392" r="19370" b="31559"/>
          <a:stretch/>
        </p:blipFill>
        <p:spPr>
          <a:xfrm>
            <a:off x="87798" y="5034455"/>
            <a:ext cx="3776279" cy="1076091"/>
          </a:xfrm>
          <a:prstGeom prst="rect">
            <a:avLst/>
          </a:prstGeom>
        </p:spPr>
      </p:pic>
    </p:spTree>
    <p:extLst>
      <p:ext uri="{BB962C8B-B14F-4D97-AF65-F5344CB8AC3E}">
        <p14:creationId xmlns:p14="http://schemas.microsoft.com/office/powerpoint/2010/main" val="4038991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7F558E-58EA-366F-EDBD-109DA9C86DF9}"/>
              </a:ext>
            </a:extLst>
          </p:cNvPr>
          <p:cNvSpPr txBox="1"/>
          <p:nvPr/>
        </p:nvSpPr>
        <p:spPr>
          <a:xfrm>
            <a:off x="298384" y="1549667"/>
            <a:ext cx="8691612" cy="4524315"/>
          </a:xfrm>
          <a:prstGeom prst="rect">
            <a:avLst/>
          </a:prstGeom>
          <a:noFill/>
        </p:spPr>
        <p:txBody>
          <a:bodyPr wrap="square" rtlCol="0">
            <a:spAutoFit/>
          </a:bodyPr>
          <a:lstStyle/>
          <a:p>
            <a:r>
              <a:rPr lang="en-US" b="1" dirty="0">
                <a:effectLst/>
                <a:latin typeface="+mn-lt"/>
              </a:rPr>
              <a:t>Mission Statement:</a:t>
            </a:r>
          </a:p>
          <a:p>
            <a:endParaRPr lang="en-US" b="1" dirty="0">
              <a:effectLst/>
              <a:latin typeface="+mn-lt"/>
            </a:endParaRPr>
          </a:p>
          <a:p>
            <a:r>
              <a:rPr lang="en-US" dirty="0">
                <a:effectLst/>
                <a:latin typeface="+mn-lt"/>
              </a:rPr>
              <a:t>The Physicists Coalition for Nuclear Threat Reduction works to reduce the threats from nuclear weapons by mobilizing advocacy within the physical sciences communities in the United States and internationally. Given the civilization-ending potential of the use of nuclear weapons, we advocate for substantive changes in nuclear arsenals, force postures, and declaratory policies. We also call for fulfillment of the long-standing international obligation to achieve nuclear disarmament.</a:t>
            </a:r>
          </a:p>
          <a:p>
            <a:endParaRPr lang="en-US" dirty="0">
              <a:latin typeface="+mn-lt"/>
            </a:endParaRPr>
          </a:p>
        </p:txBody>
      </p:sp>
      <p:sp>
        <p:nvSpPr>
          <p:cNvPr id="4" name="TextBox 3">
            <a:extLst>
              <a:ext uri="{FF2B5EF4-FFF2-40B4-BE49-F238E27FC236}">
                <a16:creationId xmlns:a16="http://schemas.microsoft.com/office/drawing/2014/main" id="{0585558A-6730-B6DE-FF2F-7AE3B5E2BA84}"/>
              </a:ext>
            </a:extLst>
          </p:cNvPr>
          <p:cNvSpPr txBox="1"/>
          <p:nvPr/>
        </p:nvSpPr>
        <p:spPr>
          <a:xfrm>
            <a:off x="161028" y="86566"/>
            <a:ext cx="4744528" cy="1200329"/>
          </a:xfrm>
          <a:prstGeom prst="rect">
            <a:avLst/>
          </a:prstGeom>
          <a:noFill/>
        </p:spPr>
        <p:txBody>
          <a:bodyPr wrap="square" rtlCol="0">
            <a:spAutoFit/>
          </a:bodyPr>
          <a:lstStyle/>
          <a:p>
            <a:pPr algn="ctr"/>
            <a:r>
              <a:rPr lang="en-US" b="1" dirty="0"/>
              <a:t>The Physicists Coalition for Nuclear Threat Reduction</a:t>
            </a:r>
          </a:p>
          <a:p>
            <a:pPr algn="ctr"/>
            <a:r>
              <a:rPr lang="en-US" b="1" dirty="0">
                <a:hlinkClick r:id="rId2"/>
              </a:rPr>
              <a:t>http://physicistscoalition.org/</a:t>
            </a:r>
            <a:endParaRPr lang="en-US" dirty="0"/>
          </a:p>
        </p:txBody>
      </p:sp>
      <p:pic>
        <p:nvPicPr>
          <p:cNvPr id="5" name="Picture 4">
            <a:extLst>
              <a:ext uri="{FF2B5EF4-FFF2-40B4-BE49-F238E27FC236}">
                <a16:creationId xmlns:a16="http://schemas.microsoft.com/office/drawing/2014/main" id="{038EE472-9565-F661-D919-826A20AE1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4851331" y="-4042"/>
            <a:ext cx="4292670" cy="1223242"/>
          </a:xfrm>
          <a:prstGeom prst="rect">
            <a:avLst/>
          </a:prstGeom>
        </p:spPr>
      </p:pic>
    </p:spTree>
    <p:extLst>
      <p:ext uri="{BB962C8B-B14F-4D97-AF65-F5344CB8AC3E}">
        <p14:creationId xmlns:p14="http://schemas.microsoft.com/office/powerpoint/2010/main" val="2866806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2DA9EF-DFA6-9032-6FC4-C9E39486708B}"/>
              </a:ext>
            </a:extLst>
          </p:cNvPr>
          <p:cNvSpPr txBox="1"/>
          <p:nvPr/>
        </p:nvSpPr>
        <p:spPr>
          <a:xfrm>
            <a:off x="161028" y="86566"/>
            <a:ext cx="4744528" cy="1200329"/>
          </a:xfrm>
          <a:prstGeom prst="rect">
            <a:avLst/>
          </a:prstGeom>
          <a:noFill/>
        </p:spPr>
        <p:txBody>
          <a:bodyPr wrap="square" rtlCol="0">
            <a:spAutoFit/>
          </a:bodyPr>
          <a:lstStyle/>
          <a:p>
            <a:pPr algn="ctr"/>
            <a:r>
              <a:rPr lang="en-US" b="1" dirty="0"/>
              <a:t>The Physicists Coalition for Nuclear Threat Reduction</a:t>
            </a:r>
          </a:p>
          <a:p>
            <a:pPr algn="ctr"/>
            <a:r>
              <a:rPr lang="en-US" b="1" dirty="0">
                <a:hlinkClick r:id="rId2"/>
              </a:rPr>
              <a:t>http://physicistscoalition.org/</a:t>
            </a:r>
            <a:endParaRPr lang="en-US" dirty="0"/>
          </a:p>
        </p:txBody>
      </p:sp>
      <p:pic>
        <p:nvPicPr>
          <p:cNvPr id="5" name="Picture 4">
            <a:extLst>
              <a:ext uri="{FF2B5EF4-FFF2-40B4-BE49-F238E27FC236}">
                <a16:creationId xmlns:a16="http://schemas.microsoft.com/office/drawing/2014/main" id="{95448C01-3AE9-CA98-88FE-8A27B439F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4851331" y="-4042"/>
            <a:ext cx="4292670" cy="1223242"/>
          </a:xfrm>
          <a:prstGeom prst="rect">
            <a:avLst/>
          </a:prstGeom>
        </p:spPr>
      </p:pic>
      <p:pic>
        <p:nvPicPr>
          <p:cNvPr id="6" name="Picture 5">
            <a:extLst>
              <a:ext uri="{FF2B5EF4-FFF2-40B4-BE49-F238E27FC236}">
                <a16:creationId xmlns:a16="http://schemas.microsoft.com/office/drawing/2014/main" id="{3F6514E0-E501-24A5-2B11-67A2EED968DA}"/>
              </a:ext>
            </a:extLst>
          </p:cNvPr>
          <p:cNvPicPr>
            <a:picLocks noChangeAspect="1"/>
          </p:cNvPicPr>
          <p:nvPr/>
        </p:nvPicPr>
        <p:blipFill>
          <a:blip r:embed="rId4"/>
          <a:stretch>
            <a:fillRect/>
          </a:stretch>
        </p:blipFill>
        <p:spPr>
          <a:xfrm>
            <a:off x="493614" y="1377503"/>
            <a:ext cx="8092036" cy="5356605"/>
          </a:xfrm>
          <a:prstGeom prst="rect">
            <a:avLst/>
          </a:prstGeom>
        </p:spPr>
      </p:pic>
    </p:spTree>
    <p:extLst>
      <p:ext uri="{BB962C8B-B14F-4D97-AF65-F5344CB8AC3E}">
        <p14:creationId xmlns:p14="http://schemas.microsoft.com/office/powerpoint/2010/main" val="1223875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2DA9EF-DFA6-9032-6FC4-C9E39486708B}"/>
              </a:ext>
            </a:extLst>
          </p:cNvPr>
          <p:cNvSpPr txBox="1"/>
          <p:nvPr/>
        </p:nvSpPr>
        <p:spPr>
          <a:xfrm>
            <a:off x="161028" y="86566"/>
            <a:ext cx="4744528" cy="1200329"/>
          </a:xfrm>
          <a:prstGeom prst="rect">
            <a:avLst/>
          </a:prstGeom>
          <a:noFill/>
        </p:spPr>
        <p:txBody>
          <a:bodyPr wrap="square" rtlCol="0">
            <a:spAutoFit/>
          </a:bodyPr>
          <a:lstStyle/>
          <a:p>
            <a:pPr algn="ctr"/>
            <a:r>
              <a:rPr lang="en-US" b="1" dirty="0"/>
              <a:t>The Physicists Coalition for Nuclear Threat Reduction</a:t>
            </a:r>
          </a:p>
          <a:p>
            <a:pPr algn="ctr"/>
            <a:r>
              <a:rPr lang="en-US" b="1" dirty="0">
                <a:hlinkClick r:id="rId2"/>
              </a:rPr>
              <a:t>http://physicistscoalition.org/</a:t>
            </a:r>
            <a:endParaRPr lang="en-US" dirty="0"/>
          </a:p>
        </p:txBody>
      </p:sp>
      <p:pic>
        <p:nvPicPr>
          <p:cNvPr id="5" name="Picture 4">
            <a:extLst>
              <a:ext uri="{FF2B5EF4-FFF2-40B4-BE49-F238E27FC236}">
                <a16:creationId xmlns:a16="http://schemas.microsoft.com/office/drawing/2014/main" id="{95448C01-3AE9-CA98-88FE-8A27B439F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4851331" y="-4042"/>
            <a:ext cx="4292670" cy="1223242"/>
          </a:xfrm>
          <a:prstGeom prst="rect">
            <a:avLst/>
          </a:prstGeom>
        </p:spPr>
      </p:pic>
      <p:pic>
        <p:nvPicPr>
          <p:cNvPr id="7" name="Picture 6">
            <a:extLst>
              <a:ext uri="{FF2B5EF4-FFF2-40B4-BE49-F238E27FC236}">
                <a16:creationId xmlns:a16="http://schemas.microsoft.com/office/drawing/2014/main" id="{52DCAFD1-0D82-B008-DA14-5997C79B49CA}"/>
              </a:ext>
            </a:extLst>
          </p:cNvPr>
          <p:cNvPicPr>
            <a:picLocks noChangeAspect="1"/>
          </p:cNvPicPr>
          <p:nvPr/>
        </p:nvPicPr>
        <p:blipFill rotWithShape="1">
          <a:blip r:embed="rId4"/>
          <a:srcRect l="1722" r="2147"/>
          <a:stretch/>
        </p:blipFill>
        <p:spPr>
          <a:xfrm>
            <a:off x="432925" y="1606524"/>
            <a:ext cx="8241738" cy="5219108"/>
          </a:xfrm>
          <a:prstGeom prst="rect">
            <a:avLst/>
          </a:prstGeom>
        </p:spPr>
      </p:pic>
      <p:sp>
        <p:nvSpPr>
          <p:cNvPr id="8" name="TextBox 7">
            <a:extLst>
              <a:ext uri="{FF2B5EF4-FFF2-40B4-BE49-F238E27FC236}">
                <a16:creationId xmlns:a16="http://schemas.microsoft.com/office/drawing/2014/main" id="{AD5B1CE8-A150-EE17-9F73-FEE0B9ACA26D}"/>
              </a:ext>
            </a:extLst>
          </p:cNvPr>
          <p:cNvSpPr txBox="1"/>
          <p:nvPr/>
        </p:nvSpPr>
        <p:spPr>
          <a:xfrm>
            <a:off x="6716390" y="4618358"/>
            <a:ext cx="1764063" cy="1323439"/>
          </a:xfrm>
          <a:prstGeom prst="rect">
            <a:avLst/>
          </a:prstGeom>
          <a:noFill/>
        </p:spPr>
        <p:txBody>
          <a:bodyPr wrap="square" rtlCol="0">
            <a:spAutoFit/>
          </a:bodyPr>
          <a:lstStyle/>
          <a:p>
            <a:pPr algn="ctr"/>
            <a:r>
              <a:rPr lang="en-US" sz="2000" dirty="0"/>
              <a:t>Total of 168 colloquia by this team so far.</a:t>
            </a:r>
          </a:p>
        </p:txBody>
      </p:sp>
    </p:spTree>
    <p:extLst>
      <p:ext uri="{BB962C8B-B14F-4D97-AF65-F5344CB8AC3E}">
        <p14:creationId xmlns:p14="http://schemas.microsoft.com/office/powerpoint/2010/main" val="370206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12D5D-59C0-D351-8513-A55EA15565DF}"/>
              </a:ext>
            </a:extLst>
          </p:cNvPr>
          <p:cNvPicPr>
            <a:picLocks noChangeAspect="1"/>
          </p:cNvPicPr>
          <p:nvPr/>
        </p:nvPicPr>
        <p:blipFill>
          <a:blip r:embed="rId2"/>
          <a:stretch>
            <a:fillRect/>
          </a:stretch>
        </p:blipFill>
        <p:spPr>
          <a:xfrm>
            <a:off x="137356" y="4690089"/>
            <a:ext cx="8806496" cy="1385100"/>
          </a:xfrm>
          <a:prstGeom prst="rect">
            <a:avLst/>
          </a:prstGeom>
        </p:spPr>
      </p:pic>
      <p:pic>
        <p:nvPicPr>
          <p:cNvPr id="5" name="Picture 4">
            <a:extLst>
              <a:ext uri="{FF2B5EF4-FFF2-40B4-BE49-F238E27FC236}">
                <a16:creationId xmlns:a16="http://schemas.microsoft.com/office/drawing/2014/main" id="{FFAA97B6-06E5-8591-AFDE-73B40C5B5F5D}"/>
              </a:ext>
            </a:extLst>
          </p:cNvPr>
          <p:cNvPicPr>
            <a:picLocks noChangeAspect="1"/>
          </p:cNvPicPr>
          <p:nvPr/>
        </p:nvPicPr>
        <p:blipFill>
          <a:blip r:embed="rId3"/>
          <a:stretch>
            <a:fillRect/>
          </a:stretch>
        </p:blipFill>
        <p:spPr>
          <a:xfrm>
            <a:off x="506256" y="1358925"/>
            <a:ext cx="8131488" cy="3050477"/>
          </a:xfrm>
          <a:prstGeom prst="rect">
            <a:avLst/>
          </a:prstGeom>
        </p:spPr>
      </p:pic>
      <p:sp>
        <p:nvSpPr>
          <p:cNvPr id="6" name="TextBox 5">
            <a:extLst>
              <a:ext uri="{FF2B5EF4-FFF2-40B4-BE49-F238E27FC236}">
                <a16:creationId xmlns:a16="http://schemas.microsoft.com/office/drawing/2014/main" id="{118E81C1-67E8-8930-DBB7-6C47BFDB6568}"/>
              </a:ext>
            </a:extLst>
          </p:cNvPr>
          <p:cNvSpPr txBox="1"/>
          <p:nvPr/>
        </p:nvSpPr>
        <p:spPr>
          <a:xfrm>
            <a:off x="137356" y="247241"/>
            <a:ext cx="8610273" cy="830997"/>
          </a:xfrm>
          <a:prstGeom prst="rect">
            <a:avLst/>
          </a:prstGeom>
          <a:noFill/>
        </p:spPr>
        <p:txBody>
          <a:bodyPr wrap="square" rtlCol="0">
            <a:spAutoFit/>
          </a:bodyPr>
          <a:lstStyle/>
          <a:p>
            <a:r>
              <a:rPr lang="en-US" dirty="0">
                <a:hlinkClick r:id="rId4"/>
              </a:rPr>
              <a:t>https://www.nationalacademies.org/our-work/independent-study-on-potential-environmental-effects-of-nuclear-war</a:t>
            </a:r>
            <a:r>
              <a:rPr lang="en-US" dirty="0"/>
              <a:t> </a:t>
            </a:r>
          </a:p>
        </p:txBody>
      </p:sp>
    </p:spTree>
    <p:extLst>
      <p:ext uri="{BB962C8B-B14F-4D97-AF65-F5344CB8AC3E}">
        <p14:creationId xmlns:p14="http://schemas.microsoft.com/office/powerpoint/2010/main" val="2141735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tential Environmental Effects of Nuclear War">
            <a:extLst>
              <a:ext uri="{FF2B5EF4-FFF2-40B4-BE49-F238E27FC236}">
                <a16:creationId xmlns:a16="http://schemas.microsoft.com/office/drawing/2014/main" id="{C6ADBB2F-5B67-0B8B-A6F6-2EEA2932D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38" y="145886"/>
            <a:ext cx="5134099" cy="6640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B11D65-0C38-7791-48D9-B0AB00E1F41C}"/>
              </a:ext>
            </a:extLst>
          </p:cNvPr>
          <p:cNvSpPr txBox="1"/>
          <p:nvPr/>
        </p:nvSpPr>
        <p:spPr>
          <a:xfrm>
            <a:off x="6274821" y="197344"/>
            <a:ext cx="1930336" cy="707886"/>
          </a:xfrm>
          <a:prstGeom prst="rect">
            <a:avLst/>
          </a:prstGeom>
          <a:noFill/>
        </p:spPr>
        <p:txBody>
          <a:bodyPr wrap="none" rtlCol="0">
            <a:spAutoFit/>
          </a:bodyPr>
          <a:lstStyle/>
          <a:p>
            <a:pPr algn="ctr"/>
            <a:r>
              <a:rPr lang="en-US" sz="2000" dirty="0">
                <a:solidFill>
                  <a:schemeClr val="accent6"/>
                </a:solidFill>
              </a:rPr>
              <a:t>Published</a:t>
            </a:r>
            <a:br>
              <a:rPr lang="en-US" sz="2000" dirty="0">
                <a:solidFill>
                  <a:schemeClr val="accent6"/>
                </a:solidFill>
              </a:rPr>
            </a:br>
            <a:r>
              <a:rPr lang="en-US" sz="2000" dirty="0">
                <a:solidFill>
                  <a:schemeClr val="accent6"/>
                </a:solidFill>
              </a:rPr>
              <a:t>June 25, 2025</a:t>
            </a:r>
          </a:p>
        </p:txBody>
      </p:sp>
      <p:sp>
        <p:nvSpPr>
          <p:cNvPr id="3" name="TextBox 2">
            <a:extLst>
              <a:ext uri="{FF2B5EF4-FFF2-40B4-BE49-F238E27FC236}">
                <a16:creationId xmlns:a16="http://schemas.microsoft.com/office/drawing/2014/main" id="{40BB150D-5D98-B8DF-858C-EB658BC520B6}"/>
              </a:ext>
            </a:extLst>
          </p:cNvPr>
          <p:cNvSpPr txBox="1"/>
          <p:nvPr/>
        </p:nvSpPr>
        <p:spPr>
          <a:xfrm>
            <a:off x="5458689" y="6301837"/>
            <a:ext cx="3620880" cy="461665"/>
          </a:xfrm>
          <a:prstGeom prst="rect">
            <a:avLst/>
          </a:prstGeom>
          <a:solidFill>
            <a:srgbClr val="D21033"/>
          </a:solidFill>
        </p:spPr>
        <p:txBody>
          <a:bodyPr wrap="square" rtlCol="0">
            <a:spAutoFit/>
          </a:bodyPr>
          <a:lstStyle/>
          <a:p>
            <a:r>
              <a:rPr lang="en-US" sz="1200" b="0" i="0" u="none" strike="noStrike" dirty="0">
                <a:solidFill>
                  <a:srgbClr val="FFFF00"/>
                </a:solidFill>
                <a:effectLst/>
                <a:latin typeface="lato" panose="020F0502020204030203" pitchFamily="34" charset="0"/>
              </a:rPr>
              <a:t>https://nap.nationalacademies.org/catalog/27515/potential-environmental-effects-of-nuclear-war</a:t>
            </a:r>
            <a:endParaRPr lang="en-US" sz="1200" dirty="0">
              <a:solidFill>
                <a:srgbClr val="FFFF00"/>
              </a:solidFill>
            </a:endParaRPr>
          </a:p>
        </p:txBody>
      </p:sp>
      <p:sp>
        <p:nvSpPr>
          <p:cNvPr id="4" name="TextBox 3">
            <a:extLst>
              <a:ext uri="{FF2B5EF4-FFF2-40B4-BE49-F238E27FC236}">
                <a16:creationId xmlns:a16="http://schemas.microsoft.com/office/drawing/2014/main" id="{38C9473A-9F16-4C7A-18D6-731497D73DCE}"/>
              </a:ext>
            </a:extLst>
          </p:cNvPr>
          <p:cNvSpPr txBox="1"/>
          <p:nvPr/>
        </p:nvSpPr>
        <p:spPr>
          <a:xfrm>
            <a:off x="5494316" y="1100203"/>
            <a:ext cx="3491346" cy="5078313"/>
          </a:xfrm>
          <a:prstGeom prst="rect">
            <a:avLst/>
          </a:prstGeom>
          <a:noFill/>
        </p:spPr>
        <p:txBody>
          <a:bodyPr wrap="square" rtlCol="0">
            <a:spAutoFit/>
          </a:bodyPr>
          <a:lstStyle/>
          <a:p>
            <a:r>
              <a:rPr lang="en-US" sz="1800" dirty="0"/>
              <a:t>“</a:t>
            </a:r>
            <a:r>
              <a:rPr lang="en-US" sz="1800" i="1" dirty="0"/>
              <a:t>Potential Environmental Effects of Nuclear War </a:t>
            </a:r>
            <a:r>
              <a:rPr lang="en-US" sz="1800" dirty="0"/>
              <a:t>identifies major uncertainties and data gaps at each stage of the causal pathway that currently limit researchers' ability to understand and model the effects of a nuclear war. This report recommends that relevant U.S. agencies coordinate the development of and support for a suite of model intercomparison projects to organize and assess models to reduce uncertainties in projections of the climatic and environment effects of nuclear war.”</a:t>
            </a:r>
          </a:p>
        </p:txBody>
      </p:sp>
    </p:spTree>
    <p:extLst>
      <p:ext uri="{BB962C8B-B14F-4D97-AF65-F5344CB8AC3E}">
        <p14:creationId xmlns:p14="http://schemas.microsoft.com/office/powerpoint/2010/main" val="800727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can-130206-0014.jpg"/>
          <p:cNvPicPr>
            <a:picLocks noChangeAspect="1"/>
          </p:cNvPicPr>
          <p:nvPr/>
        </p:nvPicPr>
        <p:blipFill>
          <a:blip r:embed="rId3" cstate="print"/>
          <a:srcRect/>
          <a:stretch>
            <a:fillRect/>
          </a:stretch>
        </p:blipFill>
        <p:spPr bwMode="auto">
          <a:xfrm>
            <a:off x="-1057275" y="-71438"/>
            <a:ext cx="10541000" cy="7064376"/>
          </a:xfrm>
          <a:prstGeom prst="rect">
            <a:avLst/>
          </a:prstGeom>
          <a:noFill/>
          <a:ln w="9525">
            <a:noFill/>
            <a:miter lim="800000"/>
            <a:headEnd/>
            <a:tailEnd/>
          </a:ln>
        </p:spPr>
      </p:pic>
      <p:sp>
        <p:nvSpPr>
          <p:cNvPr id="19459"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97A48-9F6E-B38F-7696-DC453C2C2632}"/>
              </a:ext>
            </a:extLst>
          </p:cNvPr>
          <p:cNvPicPr>
            <a:picLocks noChangeAspect="1"/>
          </p:cNvPicPr>
          <p:nvPr/>
        </p:nvPicPr>
        <p:blipFill>
          <a:blip r:embed="rId2"/>
          <a:stretch>
            <a:fillRect/>
          </a:stretch>
        </p:blipFill>
        <p:spPr>
          <a:xfrm>
            <a:off x="51460" y="162296"/>
            <a:ext cx="8970328" cy="3564327"/>
          </a:xfrm>
          <a:prstGeom prst="rect">
            <a:avLst/>
          </a:prstGeom>
        </p:spPr>
      </p:pic>
      <p:sp>
        <p:nvSpPr>
          <p:cNvPr id="4" name="TextBox 3">
            <a:extLst>
              <a:ext uri="{FF2B5EF4-FFF2-40B4-BE49-F238E27FC236}">
                <a16:creationId xmlns:a16="http://schemas.microsoft.com/office/drawing/2014/main" id="{5A869965-6052-2647-5A4B-82B9F18AE76A}"/>
              </a:ext>
            </a:extLst>
          </p:cNvPr>
          <p:cNvSpPr txBox="1"/>
          <p:nvPr/>
        </p:nvSpPr>
        <p:spPr>
          <a:xfrm>
            <a:off x="154379" y="3922816"/>
            <a:ext cx="8835241" cy="2031325"/>
          </a:xfrm>
          <a:prstGeom prst="rect">
            <a:avLst/>
          </a:prstGeom>
          <a:noFill/>
        </p:spPr>
        <p:txBody>
          <a:bodyPr wrap="square" rtlCol="0">
            <a:spAutoFit/>
          </a:bodyPr>
          <a:lstStyle/>
          <a:p>
            <a:r>
              <a:rPr lang="en-US" sz="1800" b="1" dirty="0"/>
              <a:t>FIGURE S-1 </a:t>
            </a:r>
            <a:r>
              <a:rPr lang="en-US" sz="1800" dirty="0"/>
              <a:t>Causal pathway of possible physical Earth system, ecosystem, and societal and economic impacts as an outcome of the detonation of a nuclear weapon. Colors are used for clarity; boxes mean collective impact on other aspects of the pathway; and double-headed arrows identify feedback between subsystems and interconnectedness across the systems. Gradation across the figure is used to distinguish between subsystems and represent the propagating uncertainty across the system.</a:t>
            </a:r>
          </a:p>
        </p:txBody>
      </p:sp>
      <p:sp>
        <p:nvSpPr>
          <p:cNvPr id="5" name="TextBox 4">
            <a:extLst>
              <a:ext uri="{FF2B5EF4-FFF2-40B4-BE49-F238E27FC236}">
                <a16:creationId xmlns:a16="http://schemas.microsoft.com/office/drawing/2014/main" id="{386A7133-BF32-D60C-01CF-EB5EE82B98A2}"/>
              </a:ext>
            </a:extLst>
          </p:cNvPr>
          <p:cNvSpPr txBox="1"/>
          <p:nvPr/>
        </p:nvSpPr>
        <p:spPr>
          <a:xfrm>
            <a:off x="1872343" y="6199794"/>
            <a:ext cx="6242462" cy="646331"/>
          </a:xfrm>
          <a:prstGeom prst="rect">
            <a:avLst/>
          </a:prstGeom>
          <a:noFill/>
        </p:spPr>
        <p:txBody>
          <a:bodyPr wrap="square" rtlCol="0">
            <a:spAutoFit/>
          </a:bodyPr>
          <a:lstStyle/>
          <a:p>
            <a:r>
              <a:rPr lang="en-US" sz="1200" dirty="0">
                <a:solidFill>
                  <a:srgbClr val="FFFF00"/>
                </a:solidFill>
              </a:rPr>
              <a:t>National Academies of Sciences, Engineering, and Medicine. 2025. </a:t>
            </a:r>
            <a:r>
              <a:rPr lang="en-US" sz="1200" i="1" dirty="0">
                <a:solidFill>
                  <a:srgbClr val="FFFF00"/>
                </a:solidFill>
              </a:rPr>
              <a:t>Potential</a:t>
            </a:r>
          </a:p>
          <a:p>
            <a:r>
              <a:rPr lang="en-US" sz="1200" i="1" dirty="0">
                <a:solidFill>
                  <a:srgbClr val="FFFF00"/>
                </a:solidFill>
              </a:rPr>
              <a:t>Environmental Effects of Nuclear War</a:t>
            </a:r>
            <a:r>
              <a:rPr lang="en-US" sz="1200" dirty="0">
                <a:solidFill>
                  <a:srgbClr val="FFFF00"/>
                </a:solidFill>
              </a:rPr>
              <a:t>. Washington, DC: The National Academies</a:t>
            </a:r>
          </a:p>
          <a:p>
            <a:r>
              <a:rPr lang="en-US" sz="1200" dirty="0">
                <a:solidFill>
                  <a:srgbClr val="FFFF00"/>
                </a:solidFill>
              </a:rPr>
              <a:t>Press. https://doi.org/10.17226/27515.</a:t>
            </a:r>
          </a:p>
        </p:txBody>
      </p:sp>
      <p:sp>
        <p:nvSpPr>
          <p:cNvPr id="6" name="TextBox 5">
            <a:extLst>
              <a:ext uri="{FF2B5EF4-FFF2-40B4-BE49-F238E27FC236}">
                <a16:creationId xmlns:a16="http://schemas.microsoft.com/office/drawing/2014/main" id="{3EAC5073-1A9A-4E49-E3C5-DB235B8A2CCD}"/>
              </a:ext>
            </a:extLst>
          </p:cNvPr>
          <p:cNvSpPr txBox="1"/>
          <p:nvPr/>
        </p:nvSpPr>
        <p:spPr>
          <a:xfrm>
            <a:off x="8178141" y="5861240"/>
            <a:ext cx="855023" cy="338554"/>
          </a:xfrm>
          <a:prstGeom prst="rect">
            <a:avLst/>
          </a:prstGeom>
          <a:noFill/>
        </p:spPr>
        <p:txBody>
          <a:bodyPr wrap="square" rtlCol="0">
            <a:spAutoFit/>
          </a:bodyPr>
          <a:lstStyle/>
          <a:p>
            <a:pPr algn="ctr"/>
            <a:r>
              <a:rPr lang="en-US" sz="1600" dirty="0">
                <a:solidFill>
                  <a:schemeClr val="accent6"/>
                </a:solidFill>
              </a:rPr>
              <a:t>p. 2</a:t>
            </a:r>
          </a:p>
        </p:txBody>
      </p:sp>
    </p:spTree>
    <p:extLst>
      <p:ext uri="{BB962C8B-B14F-4D97-AF65-F5344CB8AC3E}">
        <p14:creationId xmlns:p14="http://schemas.microsoft.com/office/powerpoint/2010/main" val="1844596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BEF793-16D4-EE64-0172-157AF6561B4C}"/>
              </a:ext>
            </a:extLst>
          </p:cNvPr>
          <p:cNvSpPr txBox="1"/>
          <p:nvPr/>
        </p:nvSpPr>
        <p:spPr>
          <a:xfrm>
            <a:off x="506680" y="447303"/>
            <a:ext cx="7924800" cy="5509200"/>
          </a:xfrm>
          <a:prstGeom prst="rect">
            <a:avLst/>
          </a:prstGeom>
          <a:noFill/>
        </p:spPr>
        <p:txBody>
          <a:bodyPr wrap="square" rtlCol="0">
            <a:spAutoFit/>
          </a:bodyPr>
          <a:lstStyle/>
          <a:p>
            <a:r>
              <a:rPr lang="en-US" sz="3200" dirty="0"/>
              <a:t>“Fires from large nuclear detonations could potentially alter life on Earth to a degree never seen before in human history if a large quantity of smoke is produced. Fire-produced smoke could be injected into the stratosphere, then circulate around the globe for years blanketing the planet, shielding the sunlight and cooling the planet surface, thereby disrupting the food chain and production ecosystem.”</a:t>
            </a:r>
          </a:p>
        </p:txBody>
      </p:sp>
      <p:sp>
        <p:nvSpPr>
          <p:cNvPr id="3" name="TextBox 2">
            <a:extLst>
              <a:ext uri="{FF2B5EF4-FFF2-40B4-BE49-F238E27FC236}">
                <a16:creationId xmlns:a16="http://schemas.microsoft.com/office/drawing/2014/main" id="{9CD5937A-A28F-0F41-79E5-A8A1563044DB}"/>
              </a:ext>
            </a:extLst>
          </p:cNvPr>
          <p:cNvSpPr txBox="1"/>
          <p:nvPr/>
        </p:nvSpPr>
        <p:spPr>
          <a:xfrm>
            <a:off x="1872343" y="6199794"/>
            <a:ext cx="6242462" cy="646331"/>
          </a:xfrm>
          <a:prstGeom prst="rect">
            <a:avLst/>
          </a:prstGeom>
          <a:noFill/>
        </p:spPr>
        <p:txBody>
          <a:bodyPr wrap="square" rtlCol="0">
            <a:spAutoFit/>
          </a:bodyPr>
          <a:lstStyle/>
          <a:p>
            <a:r>
              <a:rPr lang="en-US" sz="1200" dirty="0">
                <a:solidFill>
                  <a:srgbClr val="FFFF00"/>
                </a:solidFill>
              </a:rPr>
              <a:t>National Academies of Sciences, Engineering, and Medicine. 2025. </a:t>
            </a:r>
            <a:r>
              <a:rPr lang="en-US" sz="1200" i="1" dirty="0">
                <a:solidFill>
                  <a:srgbClr val="FFFF00"/>
                </a:solidFill>
              </a:rPr>
              <a:t>Potential</a:t>
            </a:r>
          </a:p>
          <a:p>
            <a:r>
              <a:rPr lang="en-US" sz="1200" i="1" dirty="0">
                <a:solidFill>
                  <a:srgbClr val="FFFF00"/>
                </a:solidFill>
              </a:rPr>
              <a:t>Environmental Effects of Nuclear War</a:t>
            </a:r>
            <a:r>
              <a:rPr lang="en-US" sz="1200" dirty="0">
                <a:solidFill>
                  <a:srgbClr val="FFFF00"/>
                </a:solidFill>
              </a:rPr>
              <a:t>. Washington, DC: The National Academies</a:t>
            </a:r>
          </a:p>
          <a:p>
            <a:r>
              <a:rPr lang="en-US" sz="1200" dirty="0">
                <a:solidFill>
                  <a:srgbClr val="FFFF00"/>
                </a:solidFill>
              </a:rPr>
              <a:t>Press. https://doi.org/10.17226/27515.</a:t>
            </a:r>
          </a:p>
        </p:txBody>
      </p:sp>
      <p:sp>
        <p:nvSpPr>
          <p:cNvPr id="4" name="TextBox 3">
            <a:extLst>
              <a:ext uri="{FF2B5EF4-FFF2-40B4-BE49-F238E27FC236}">
                <a16:creationId xmlns:a16="http://schemas.microsoft.com/office/drawing/2014/main" id="{E3EB2454-FA02-1051-064C-48B735B014E6}"/>
              </a:ext>
            </a:extLst>
          </p:cNvPr>
          <p:cNvSpPr txBox="1"/>
          <p:nvPr/>
        </p:nvSpPr>
        <p:spPr>
          <a:xfrm>
            <a:off x="8178141" y="5861240"/>
            <a:ext cx="855023" cy="338554"/>
          </a:xfrm>
          <a:prstGeom prst="rect">
            <a:avLst/>
          </a:prstGeom>
          <a:noFill/>
        </p:spPr>
        <p:txBody>
          <a:bodyPr wrap="square" rtlCol="0">
            <a:spAutoFit/>
          </a:bodyPr>
          <a:lstStyle/>
          <a:p>
            <a:pPr algn="ctr"/>
            <a:r>
              <a:rPr lang="en-US" sz="1600" dirty="0">
                <a:solidFill>
                  <a:schemeClr val="accent6"/>
                </a:solidFill>
              </a:rPr>
              <a:t>p. xiii</a:t>
            </a:r>
          </a:p>
        </p:txBody>
      </p:sp>
    </p:spTree>
    <p:extLst>
      <p:ext uri="{BB962C8B-B14F-4D97-AF65-F5344CB8AC3E}">
        <p14:creationId xmlns:p14="http://schemas.microsoft.com/office/powerpoint/2010/main" val="1684473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94A8CA-6139-BE7F-12FF-04DD0DDF4D76}"/>
              </a:ext>
            </a:extLst>
          </p:cNvPr>
          <p:cNvSpPr txBox="1"/>
          <p:nvPr/>
        </p:nvSpPr>
        <p:spPr>
          <a:xfrm>
            <a:off x="415637" y="763979"/>
            <a:ext cx="8154390" cy="4401205"/>
          </a:xfrm>
          <a:prstGeom prst="rect">
            <a:avLst/>
          </a:prstGeom>
          <a:noFill/>
        </p:spPr>
        <p:txBody>
          <a:bodyPr wrap="square" rtlCol="0">
            <a:spAutoFit/>
          </a:bodyPr>
          <a:lstStyle/>
          <a:p>
            <a:pPr>
              <a:tabLst>
                <a:tab pos="458788" algn="l"/>
              </a:tabLst>
            </a:pPr>
            <a:r>
              <a:rPr lang="en-US" sz="2000" dirty="0"/>
              <a:t>	“Two key disruption pathways are identified:  global climatic disruption from large exchanges between major powers and localized environmental degradation from smaller exchanges. These can be further amplified by the complex global and regional societal and economic interconnectedness. </a:t>
            </a:r>
          </a:p>
          <a:p>
            <a:pPr>
              <a:tabLst>
                <a:tab pos="458788" algn="l"/>
              </a:tabLst>
            </a:pPr>
            <a:r>
              <a:rPr lang="en-US" sz="2000" dirty="0"/>
              <a:t>	“Potential </a:t>
            </a:r>
            <a:r>
              <a:rPr lang="en-US" sz="2000" b="1" dirty="0"/>
              <a:t>impacts on agriculture and food production </a:t>
            </a:r>
            <a:r>
              <a:rPr lang="en-US" sz="2000" dirty="0"/>
              <a:t>could be extensive, with widespread cooling and precipitation decreases leading to lower crop yields, reduced livestock productivity, and disrupted planting and harvesting cycles. Impacts would likely vary regionally, with temperate areas above 30ºN latitude facing major effects. </a:t>
            </a:r>
            <a:r>
              <a:rPr lang="en-US" sz="2000" b="1" dirty="0"/>
              <a:t>Marine and freshwater fisheries </a:t>
            </a:r>
            <a:r>
              <a:rPr lang="en-US" sz="2000" dirty="0"/>
              <a:t>could also experience significant disruptions. </a:t>
            </a:r>
            <a:r>
              <a:rPr lang="en-US" sz="2000" b="1" dirty="0"/>
              <a:t>Environmental quality </a:t>
            </a:r>
            <a:r>
              <a:rPr lang="en-US" sz="2000" dirty="0"/>
              <a:t>would deteriorate through </a:t>
            </a:r>
            <a:r>
              <a:rPr lang="en-US" sz="2000" b="1" dirty="0"/>
              <a:t>air, water, and soil pollution from infrastructure damage, fires, and waste mismanagement</a:t>
            </a:r>
            <a:r>
              <a:rPr lang="en-US" sz="2000" dirty="0"/>
              <a:t>.”</a:t>
            </a:r>
          </a:p>
        </p:txBody>
      </p:sp>
      <p:sp>
        <p:nvSpPr>
          <p:cNvPr id="3" name="TextBox 2">
            <a:extLst>
              <a:ext uri="{FF2B5EF4-FFF2-40B4-BE49-F238E27FC236}">
                <a16:creationId xmlns:a16="http://schemas.microsoft.com/office/drawing/2014/main" id="{772B35C4-3C93-013F-6DE4-55D8FD40D3AA}"/>
              </a:ext>
            </a:extLst>
          </p:cNvPr>
          <p:cNvSpPr txBox="1"/>
          <p:nvPr/>
        </p:nvSpPr>
        <p:spPr>
          <a:xfrm>
            <a:off x="1872343" y="6199794"/>
            <a:ext cx="6242462" cy="646331"/>
          </a:xfrm>
          <a:prstGeom prst="rect">
            <a:avLst/>
          </a:prstGeom>
          <a:noFill/>
        </p:spPr>
        <p:txBody>
          <a:bodyPr wrap="square" rtlCol="0">
            <a:spAutoFit/>
          </a:bodyPr>
          <a:lstStyle/>
          <a:p>
            <a:r>
              <a:rPr lang="en-US" sz="1200" dirty="0">
                <a:solidFill>
                  <a:srgbClr val="FFFF00"/>
                </a:solidFill>
              </a:rPr>
              <a:t>National Academies of Sciences, Engineering, and Medicine. 2025. </a:t>
            </a:r>
            <a:r>
              <a:rPr lang="en-US" sz="1200" i="1" dirty="0">
                <a:solidFill>
                  <a:srgbClr val="FFFF00"/>
                </a:solidFill>
              </a:rPr>
              <a:t>Potential</a:t>
            </a:r>
          </a:p>
          <a:p>
            <a:r>
              <a:rPr lang="en-US" sz="1200" i="1" dirty="0">
                <a:solidFill>
                  <a:srgbClr val="FFFF00"/>
                </a:solidFill>
              </a:rPr>
              <a:t>Environmental Effects of Nuclear War</a:t>
            </a:r>
            <a:r>
              <a:rPr lang="en-US" sz="1200" dirty="0">
                <a:solidFill>
                  <a:srgbClr val="FFFF00"/>
                </a:solidFill>
              </a:rPr>
              <a:t>. Washington, DC: The National Academies</a:t>
            </a:r>
          </a:p>
          <a:p>
            <a:r>
              <a:rPr lang="en-US" sz="1200" dirty="0">
                <a:solidFill>
                  <a:srgbClr val="FFFF00"/>
                </a:solidFill>
              </a:rPr>
              <a:t>Press. https://doi.org/10.17226/27515.</a:t>
            </a:r>
          </a:p>
        </p:txBody>
      </p:sp>
      <p:sp>
        <p:nvSpPr>
          <p:cNvPr id="4" name="TextBox 3">
            <a:extLst>
              <a:ext uri="{FF2B5EF4-FFF2-40B4-BE49-F238E27FC236}">
                <a16:creationId xmlns:a16="http://schemas.microsoft.com/office/drawing/2014/main" id="{5DC8A565-A6A7-4F2D-3D0E-36A4081A1CC5}"/>
              </a:ext>
            </a:extLst>
          </p:cNvPr>
          <p:cNvSpPr txBox="1"/>
          <p:nvPr/>
        </p:nvSpPr>
        <p:spPr>
          <a:xfrm>
            <a:off x="8178141" y="5861240"/>
            <a:ext cx="855023" cy="338554"/>
          </a:xfrm>
          <a:prstGeom prst="rect">
            <a:avLst/>
          </a:prstGeom>
          <a:noFill/>
        </p:spPr>
        <p:txBody>
          <a:bodyPr wrap="square" rtlCol="0">
            <a:spAutoFit/>
          </a:bodyPr>
          <a:lstStyle/>
          <a:p>
            <a:pPr algn="ctr"/>
            <a:r>
              <a:rPr lang="en-US" sz="1600" dirty="0">
                <a:solidFill>
                  <a:schemeClr val="accent6"/>
                </a:solidFill>
              </a:rPr>
              <a:t>p. 171</a:t>
            </a:r>
          </a:p>
        </p:txBody>
      </p:sp>
    </p:spTree>
    <p:extLst>
      <p:ext uri="{BB962C8B-B14F-4D97-AF65-F5344CB8AC3E}">
        <p14:creationId xmlns:p14="http://schemas.microsoft.com/office/powerpoint/2010/main" val="3362314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0B236-4B94-95BD-DDB6-65DC5A40F3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548266A-514B-2EAE-E468-6617E8811DA6}"/>
              </a:ext>
            </a:extLst>
          </p:cNvPr>
          <p:cNvSpPr txBox="1"/>
          <p:nvPr/>
        </p:nvSpPr>
        <p:spPr>
          <a:xfrm>
            <a:off x="459178" y="245423"/>
            <a:ext cx="8435439" cy="5632311"/>
          </a:xfrm>
          <a:prstGeom prst="rect">
            <a:avLst/>
          </a:prstGeom>
          <a:noFill/>
        </p:spPr>
        <p:txBody>
          <a:bodyPr wrap="square" rtlCol="0">
            <a:spAutoFit/>
          </a:bodyPr>
          <a:lstStyle/>
          <a:p>
            <a:pPr>
              <a:tabLst>
                <a:tab pos="458788" algn="l"/>
              </a:tabLst>
            </a:pPr>
            <a:r>
              <a:rPr lang="en-US" sz="2000" dirty="0"/>
              <a:t>	“</a:t>
            </a:r>
            <a:r>
              <a:rPr lang="en-US" sz="2000" b="1" dirty="0"/>
              <a:t>Direct health impacts include blast injuries, radiation exposure, lack of continued care, and effects from environmental changes</a:t>
            </a:r>
            <a:r>
              <a:rPr lang="en-US" sz="2000" dirty="0"/>
              <a:t>. Complex, indirect impacts over longer timescales could involve </a:t>
            </a:r>
            <a:r>
              <a:rPr lang="en-US" sz="2000" b="1" dirty="0"/>
              <a:t>disease transmission, malnutrition, mental illness, and broader public health crises from compromised health systems</a:t>
            </a:r>
            <a:r>
              <a:rPr lang="en-US" sz="2000" dirty="0"/>
              <a:t>. Persistent exposure to environmental contamination and psychosocial stressors may have intergenerational consequences. …</a:t>
            </a:r>
          </a:p>
          <a:p>
            <a:pPr>
              <a:tabLst>
                <a:tab pos="458788" algn="l"/>
              </a:tabLst>
            </a:pPr>
            <a:r>
              <a:rPr lang="en-US" sz="2000" dirty="0"/>
              <a:t>	“</a:t>
            </a:r>
            <a:r>
              <a:rPr lang="en-US" sz="2000" b="1" dirty="0"/>
              <a:t>Mass displacement </a:t>
            </a:r>
            <a:r>
              <a:rPr lang="en-US" sz="2000" dirty="0"/>
              <a:t>would severely strain provision of shelter, healthcare, food, water, and protection, potentially leading to exploitation and violence. </a:t>
            </a:r>
            <a:r>
              <a:rPr lang="en-US" sz="2000" b="1" dirty="0"/>
              <a:t>Psychological impacts on the public and responders could be profound</a:t>
            </a:r>
            <a:r>
              <a:rPr lang="en-US" sz="2000" dirty="0"/>
              <a:t>, while broader societal effects may include </a:t>
            </a:r>
            <a:r>
              <a:rPr lang="en-US" sz="2000" b="1" dirty="0"/>
              <a:t>panic, hoarding, and disruptions to civil liberties</a:t>
            </a:r>
            <a:r>
              <a:rPr lang="en-US" sz="2000" dirty="0"/>
              <a:t>. </a:t>
            </a:r>
            <a:r>
              <a:rPr lang="en-US" sz="2000" dirty="0">
                <a:solidFill>
                  <a:srgbClr val="C00000"/>
                </a:solidFill>
              </a:rPr>
              <a:t>Moreover, </a:t>
            </a:r>
            <a:r>
              <a:rPr lang="en-US" sz="2000" b="1" dirty="0">
                <a:solidFill>
                  <a:srgbClr val="C00000"/>
                </a:solidFill>
              </a:rPr>
              <a:t>substantial uncertainties in predicting complex human behavioral responses</a:t>
            </a:r>
            <a:r>
              <a:rPr lang="en-US" sz="2000" dirty="0">
                <a:solidFill>
                  <a:srgbClr val="C00000"/>
                </a:solidFill>
              </a:rPr>
              <a:t>, detecting societal tipping points, quantifying the effects of cascading failures across critical systems, and assessing long-term psychological harms </a:t>
            </a:r>
            <a:r>
              <a:rPr lang="en-US" sz="2000" b="1" dirty="0">
                <a:solidFill>
                  <a:srgbClr val="C00000"/>
                </a:solidFill>
              </a:rPr>
              <a:t>will hamper development of approaches to improving preparedness and building community resilience that would mitigate risk</a:t>
            </a:r>
            <a:r>
              <a:rPr lang="en-US" sz="2000" dirty="0">
                <a:solidFill>
                  <a:srgbClr val="C00000"/>
                </a:solidFill>
              </a:rPr>
              <a:t>.</a:t>
            </a:r>
            <a:r>
              <a:rPr lang="en-US" sz="2000" dirty="0"/>
              <a:t>”</a:t>
            </a:r>
          </a:p>
        </p:txBody>
      </p:sp>
      <p:sp>
        <p:nvSpPr>
          <p:cNvPr id="3" name="TextBox 2">
            <a:extLst>
              <a:ext uri="{FF2B5EF4-FFF2-40B4-BE49-F238E27FC236}">
                <a16:creationId xmlns:a16="http://schemas.microsoft.com/office/drawing/2014/main" id="{BF8A60A6-E5D0-2618-CF7D-720EF2C0228E}"/>
              </a:ext>
            </a:extLst>
          </p:cNvPr>
          <p:cNvSpPr txBox="1"/>
          <p:nvPr/>
        </p:nvSpPr>
        <p:spPr>
          <a:xfrm>
            <a:off x="1872343" y="6199794"/>
            <a:ext cx="6242462" cy="646331"/>
          </a:xfrm>
          <a:prstGeom prst="rect">
            <a:avLst/>
          </a:prstGeom>
          <a:noFill/>
        </p:spPr>
        <p:txBody>
          <a:bodyPr wrap="square" rtlCol="0">
            <a:spAutoFit/>
          </a:bodyPr>
          <a:lstStyle/>
          <a:p>
            <a:r>
              <a:rPr lang="en-US" sz="1200" dirty="0">
                <a:solidFill>
                  <a:srgbClr val="FFFF00"/>
                </a:solidFill>
              </a:rPr>
              <a:t>National Academies of Sciences, Engineering, and Medicine. 2025. </a:t>
            </a:r>
            <a:r>
              <a:rPr lang="en-US" sz="1200" i="1" dirty="0">
                <a:solidFill>
                  <a:srgbClr val="FFFF00"/>
                </a:solidFill>
              </a:rPr>
              <a:t>Potential</a:t>
            </a:r>
          </a:p>
          <a:p>
            <a:r>
              <a:rPr lang="en-US" sz="1200" i="1" dirty="0">
                <a:solidFill>
                  <a:srgbClr val="FFFF00"/>
                </a:solidFill>
              </a:rPr>
              <a:t>Environmental Effects of Nuclear War</a:t>
            </a:r>
            <a:r>
              <a:rPr lang="en-US" sz="1200" dirty="0">
                <a:solidFill>
                  <a:srgbClr val="FFFF00"/>
                </a:solidFill>
              </a:rPr>
              <a:t>. Washington, DC: The National Academies</a:t>
            </a:r>
          </a:p>
          <a:p>
            <a:r>
              <a:rPr lang="en-US" sz="1200" dirty="0">
                <a:solidFill>
                  <a:srgbClr val="FFFF00"/>
                </a:solidFill>
              </a:rPr>
              <a:t>Press. https://doi.org/10.17226/27515.</a:t>
            </a:r>
          </a:p>
        </p:txBody>
      </p:sp>
      <p:sp>
        <p:nvSpPr>
          <p:cNvPr id="4" name="TextBox 3">
            <a:extLst>
              <a:ext uri="{FF2B5EF4-FFF2-40B4-BE49-F238E27FC236}">
                <a16:creationId xmlns:a16="http://schemas.microsoft.com/office/drawing/2014/main" id="{B391B823-98B5-F684-3FD0-4EF2527495B2}"/>
              </a:ext>
            </a:extLst>
          </p:cNvPr>
          <p:cNvSpPr txBox="1"/>
          <p:nvPr/>
        </p:nvSpPr>
        <p:spPr>
          <a:xfrm>
            <a:off x="8178141" y="5861240"/>
            <a:ext cx="855023" cy="338554"/>
          </a:xfrm>
          <a:prstGeom prst="rect">
            <a:avLst/>
          </a:prstGeom>
          <a:noFill/>
        </p:spPr>
        <p:txBody>
          <a:bodyPr wrap="square" rtlCol="0">
            <a:spAutoFit/>
          </a:bodyPr>
          <a:lstStyle/>
          <a:p>
            <a:pPr algn="ctr"/>
            <a:r>
              <a:rPr lang="en-US" sz="1600" dirty="0">
                <a:solidFill>
                  <a:schemeClr val="accent6"/>
                </a:solidFill>
              </a:rPr>
              <a:t>p. 171</a:t>
            </a:r>
          </a:p>
        </p:txBody>
      </p:sp>
    </p:spTree>
    <p:extLst>
      <p:ext uri="{BB962C8B-B14F-4D97-AF65-F5344CB8AC3E}">
        <p14:creationId xmlns:p14="http://schemas.microsoft.com/office/powerpoint/2010/main" val="2395243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5ACD7F9-E965-26A5-15C3-6FCD7275C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0166"/>
            <a:ext cx="9144000" cy="4837834"/>
          </a:xfrm>
          <a:prstGeom prst="rect">
            <a:avLst/>
          </a:prstGeom>
        </p:spPr>
      </p:pic>
      <p:sp>
        <p:nvSpPr>
          <p:cNvPr id="4" name="TextBox 3">
            <a:extLst>
              <a:ext uri="{FF2B5EF4-FFF2-40B4-BE49-F238E27FC236}">
                <a16:creationId xmlns:a16="http://schemas.microsoft.com/office/drawing/2014/main" id="{FE098A5E-387F-AA6D-1C18-B5F97362CC6B}"/>
              </a:ext>
            </a:extLst>
          </p:cNvPr>
          <p:cNvSpPr txBox="1"/>
          <p:nvPr/>
        </p:nvSpPr>
        <p:spPr>
          <a:xfrm>
            <a:off x="247241" y="4539"/>
            <a:ext cx="8818269" cy="2031325"/>
          </a:xfrm>
          <a:prstGeom prst="rect">
            <a:avLst/>
          </a:prstGeom>
          <a:noFill/>
        </p:spPr>
        <p:txBody>
          <a:bodyPr wrap="square" rtlCol="0">
            <a:spAutoFit/>
          </a:bodyPr>
          <a:lstStyle/>
          <a:p>
            <a:r>
              <a:rPr lang="en-US" sz="1800" dirty="0"/>
              <a:t>On Nov. 1, 2024, the UN First Committee on Peace and Security voted to </a:t>
            </a:r>
            <a:r>
              <a:rPr lang="en-US" sz="1800" b="1" dirty="0"/>
              <a:t>establish an expert panel to study the effects of nuclear war</a:t>
            </a:r>
            <a:r>
              <a:rPr lang="en-US" sz="1800" dirty="0"/>
              <a:t>. The new study, the first of its kind in 35 years, will examine the physical effects and societal consequences of a nuclear war on a local, regional and planetary scale, including, climatic, environmental and radiological effects, and impacts on public health, global socioeconomic systems, agriculture and ecosystems. It will lead to a comprehensive report, presented at the General Assembly.</a:t>
            </a:r>
          </a:p>
        </p:txBody>
      </p:sp>
    </p:spTree>
    <p:extLst>
      <p:ext uri="{BB962C8B-B14F-4D97-AF65-F5344CB8AC3E}">
        <p14:creationId xmlns:p14="http://schemas.microsoft.com/office/powerpoint/2010/main" val="1296172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at a podium&#10;&#10;Description automatically generated">
            <a:extLst>
              <a:ext uri="{FF2B5EF4-FFF2-40B4-BE49-F238E27FC236}">
                <a16:creationId xmlns:a16="http://schemas.microsoft.com/office/drawing/2014/main" id="{02486583-8BAB-4B67-1185-1D96290C2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786"/>
            <a:ext cx="9144000" cy="4824413"/>
          </a:xfrm>
          <a:prstGeom prst="rect">
            <a:avLst/>
          </a:prstGeom>
        </p:spPr>
      </p:pic>
      <p:sp>
        <p:nvSpPr>
          <p:cNvPr id="4" name="TextBox 3">
            <a:extLst>
              <a:ext uri="{FF2B5EF4-FFF2-40B4-BE49-F238E27FC236}">
                <a16:creationId xmlns:a16="http://schemas.microsoft.com/office/drawing/2014/main" id="{C2A922D0-ABD6-3BA8-E497-94BE2682D450}"/>
              </a:ext>
            </a:extLst>
          </p:cNvPr>
          <p:cNvSpPr txBox="1"/>
          <p:nvPr/>
        </p:nvSpPr>
        <p:spPr>
          <a:xfrm>
            <a:off x="382635" y="105961"/>
            <a:ext cx="8378730" cy="1200329"/>
          </a:xfrm>
          <a:prstGeom prst="rect">
            <a:avLst/>
          </a:prstGeom>
          <a:noFill/>
        </p:spPr>
        <p:txBody>
          <a:bodyPr wrap="square" rtlCol="0">
            <a:spAutoFit/>
          </a:bodyPr>
          <a:lstStyle/>
          <a:p>
            <a:pPr algn="ctr"/>
            <a:r>
              <a:rPr lang="en-US" dirty="0"/>
              <a:t>On December 24, 2024, the resolution that would establish this scientific panel was adopted</a:t>
            </a:r>
            <a:br>
              <a:rPr lang="en-US" dirty="0"/>
            </a:br>
            <a:r>
              <a:rPr lang="en-US" dirty="0"/>
              <a:t>by the UN General Assembly.</a:t>
            </a:r>
          </a:p>
        </p:txBody>
      </p:sp>
    </p:spTree>
    <p:extLst>
      <p:ext uri="{BB962C8B-B14F-4D97-AF65-F5344CB8AC3E}">
        <p14:creationId xmlns:p14="http://schemas.microsoft.com/office/powerpoint/2010/main" val="2795454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03B85-22FF-5770-6B04-1D17EFB33644}"/>
            </a:ext>
          </a:extLst>
        </p:cNvPr>
        <p:cNvGrpSpPr/>
        <p:nvPr/>
      </p:nvGrpSpPr>
      <p:grpSpPr>
        <a:xfrm>
          <a:off x="0" y="0"/>
          <a:ext cx="0" cy="0"/>
          <a:chOff x="0" y="0"/>
          <a:chExt cx="0" cy="0"/>
        </a:xfrm>
      </p:grpSpPr>
      <p:pic>
        <p:nvPicPr>
          <p:cNvPr id="3074" name="Picture 2" descr="https://pbs.twimg.com/media/DLcUjSoX4AAmDbB.jpg:large">
            <a:extLst>
              <a:ext uri="{FF2B5EF4-FFF2-40B4-BE49-F238E27FC236}">
                <a16:creationId xmlns:a16="http://schemas.microsoft.com/office/drawing/2014/main" id="{9AEF2FBA-2681-0079-4D3D-6763290E54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541" y="0"/>
            <a:ext cx="6858737" cy="68587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72883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57B8-C853-2AE3-FC60-BCFF1290E3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08863F-4155-7FCC-424A-C480C0B96210}"/>
              </a:ext>
            </a:extLst>
          </p:cNvPr>
          <p:cNvSpPr txBox="1"/>
          <p:nvPr/>
        </p:nvSpPr>
        <p:spPr>
          <a:xfrm>
            <a:off x="344592" y="315027"/>
            <a:ext cx="8348977" cy="6093976"/>
          </a:xfrm>
          <a:prstGeom prst="rect">
            <a:avLst/>
          </a:prstGeom>
          <a:noFill/>
        </p:spPr>
        <p:txBody>
          <a:bodyPr wrap="square" rtlCol="0">
            <a:spAutoFit/>
          </a:bodyPr>
          <a:lstStyle/>
          <a:p>
            <a:pPr algn="r"/>
            <a:r>
              <a:rPr lang="en-US" b="1" dirty="0">
                <a:solidFill>
                  <a:srgbClr val="0000E7"/>
                </a:solidFill>
              </a:rPr>
              <a:t>Beatrice </a:t>
            </a:r>
            <a:r>
              <a:rPr lang="en-US" b="1" dirty="0" err="1">
                <a:solidFill>
                  <a:srgbClr val="0000E7"/>
                </a:solidFill>
              </a:rPr>
              <a:t>Fihn</a:t>
            </a:r>
            <a:endParaRPr lang="en-US" b="1" dirty="0">
              <a:solidFill>
                <a:srgbClr val="0000E7"/>
              </a:solidFill>
            </a:endParaRPr>
          </a:p>
          <a:p>
            <a:pPr algn="r"/>
            <a:r>
              <a:rPr lang="en-US" b="1" dirty="0">
                <a:solidFill>
                  <a:srgbClr val="0000E7"/>
                </a:solidFill>
              </a:rPr>
              <a:t>Executive Director of ICAN</a:t>
            </a:r>
          </a:p>
          <a:p>
            <a:pPr algn="r"/>
            <a:r>
              <a:rPr lang="en-US" b="1" dirty="0">
                <a:solidFill>
                  <a:srgbClr val="0000E7"/>
                </a:solidFill>
              </a:rPr>
              <a:t>Nobel Peace Prize Lecture</a:t>
            </a:r>
          </a:p>
          <a:p>
            <a:pPr algn="r"/>
            <a:r>
              <a:rPr lang="en-US" b="1" dirty="0">
                <a:solidFill>
                  <a:srgbClr val="0000E7"/>
                </a:solidFill>
              </a:rPr>
              <a:t>December 10, 2017</a:t>
            </a:r>
          </a:p>
          <a:p>
            <a:pPr algn="ctr"/>
            <a:endParaRPr lang="en-US" dirty="0"/>
          </a:p>
          <a:p>
            <a:pPr algn="ctr"/>
            <a:endParaRPr lang="en-US" dirty="0"/>
          </a:p>
          <a:p>
            <a:pPr algn="ctr"/>
            <a:endParaRPr lang="en-US" dirty="0"/>
          </a:p>
          <a:p>
            <a:pPr>
              <a:spcAft>
                <a:spcPts val="1200"/>
              </a:spcAft>
              <a:tabLst>
                <a:tab pos="452438" algn="l"/>
              </a:tabLst>
            </a:pPr>
            <a:r>
              <a:rPr lang="en-US" dirty="0"/>
              <a:t>	</a:t>
            </a:r>
            <a:r>
              <a:rPr lang="en-US" b="1" dirty="0"/>
              <a:t>The story of nuclear weapons will have an ending, and it is up to us what that ending will be.</a:t>
            </a:r>
          </a:p>
          <a:p>
            <a:pPr>
              <a:spcAft>
                <a:spcPts val="1200"/>
              </a:spcAft>
              <a:tabLst>
                <a:tab pos="452438" algn="l"/>
              </a:tabLst>
            </a:pPr>
            <a:r>
              <a:rPr lang="en-US" b="1" dirty="0"/>
              <a:t>	Will it be the end of nuclear weapons, or will it be the end of us?  One of these things will happen.</a:t>
            </a:r>
          </a:p>
          <a:p>
            <a:pPr>
              <a:spcAft>
                <a:spcPts val="1200"/>
              </a:spcAft>
              <a:tabLst>
                <a:tab pos="452438" algn="l"/>
              </a:tabLst>
            </a:pPr>
            <a:r>
              <a:rPr lang="en-US" b="1" dirty="0"/>
              <a:t>	The only rational course of action is to cease living under the conditions where our mutual destruction is only one impulsive tantrum away. </a:t>
            </a:r>
          </a:p>
          <a:p>
            <a:pPr>
              <a:spcAft>
                <a:spcPts val="1200"/>
              </a:spcAft>
              <a:tabLst>
                <a:tab pos="452438" algn="l"/>
              </a:tabLst>
            </a:pPr>
            <a:endParaRPr lang="en-US" b="1" dirty="0"/>
          </a:p>
        </p:txBody>
      </p:sp>
      <p:pic>
        <p:nvPicPr>
          <p:cNvPr id="4" name="Picture 3">
            <a:extLst>
              <a:ext uri="{FF2B5EF4-FFF2-40B4-BE49-F238E27FC236}">
                <a16:creationId xmlns:a16="http://schemas.microsoft.com/office/drawing/2014/main" id="{09030909-DA23-EA0D-0737-29BBFF556B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291" y="69012"/>
            <a:ext cx="3847381" cy="2670724"/>
          </a:xfrm>
          <a:prstGeom prst="rect">
            <a:avLst/>
          </a:prstGeom>
        </p:spPr>
      </p:pic>
    </p:spTree>
    <p:extLst>
      <p:ext uri="{BB962C8B-B14F-4D97-AF65-F5344CB8AC3E}">
        <p14:creationId xmlns:p14="http://schemas.microsoft.com/office/powerpoint/2010/main" val="50034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6353" y="557373"/>
            <a:ext cx="4862994" cy="3793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hangingPunct="0">
              <a:spcAft>
                <a:spcPts val="1266"/>
              </a:spcAft>
            </a:pPr>
            <a:r>
              <a:rPr lang="en-US" dirty="0"/>
              <a:t>“For myself, I would far rather have a world in which the climatic catastrophe cannot happen, independent of the vicissitudes of leaders, institution, and machines. This seems to me elementary planetary hygiene, as well as elementary patriotism.”</a:t>
            </a:r>
          </a:p>
          <a:p>
            <a:pPr algn="ctr" hangingPunct="0">
              <a:spcAft>
                <a:spcPts val="1266"/>
              </a:spcAft>
            </a:pPr>
            <a:r>
              <a:rPr lang="en-US" dirty="0"/>
              <a:t>-Carl Sagan</a:t>
            </a:r>
          </a:p>
        </p:txBody>
      </p:sp>
      <p:pic>
        <p:nvPicPr>
          <p:cNvPr id="3" name="Picture 4" descr="sagan_uc_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840" y="406753"/>
            <a:ext cx="3557173" cy="562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4"/>
          <p:cNvSpPr txBox="1"/>
          <p:nvPr/>
        </p:nvSpPr>
        <p:spPr>
          <a:xfrm>
            <a:off x="4126610" y="4436063"/>
            <a:ext cx="4862994" cy="154945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rtl="0" hangingPunct="0"/>
            <a:r>
              <a:rPr lang="en-US" dirty="0">
                <a:solidFill>
                  <a:srgbClr val="C00000"/>
                </a:solidFill>
              </a:rPr>
              <a:t>“Elementary planetary hygiene” demands that we eliminate nuclear weapons faster than the current pace.</a:t>
            </a:r>
          </a:p>
        </p:txBody>
      </p:sp>
      <p:sp>
        <p:nvSpPr>
          <p:cNvPr id="2" name="TextBox 1">
            <a:extLst>
              <a:ext uri="{FF2B5EF4-FFF2-40B4-BE49-F238E27FC236}">
                <a16:creationId xmlns:a16="http://schemas.microsoft.com/office/drawing/2014/main" id="{2A8199A4-B94F-E0DA-F94F-6B2ECD6C3F46}"/>
              </a:ext>
            </a:extLst>
          </p:cNvPr>
          <p:cNvSpPr txBox="1"/>
          <p:nvPr/>
        </p:nvSpPr>
        <p:spPr>
          <a:xfrm>
            <a:off x="1809179" y="6286219"/>
            <a:ext cx="6228124" cy="461665"/>
          </a:xfrm>
          <a:prstGeom prst="rect">
            <a:avLst/>
          </a:prstGeom>
          <a:noFill/>
        </p:spPr>
        <p:txBody>
          <a:bodyPr wrap="square" rtlCol="0">
            <a:spAutoFit/>
          </a:bodyPr>
          <a:lstStyle/>
          <a:p>
            <a:r>
              <a:rPr lang="en-US" sz="1200" dirty="0">
                <a:solidFill>
                  <a:srgbClr val="FFFF00"/>
                </a:solidFill>
              </a:rPr>
              <a:t>Sagan, Carl, 1983: Nuclear war and </a:t>
            </a:r>
            <a:r>
              <a:rPr lang="en-US" sz="1200" dirty="0" err="1">
                <a:solidFill>
                  <a:srgbClr val="FFFF00"/>
                </a:solidFill>
              </a:rPr>
              <a:t>cimatic</a:t>
            </a:r>
            <a:r>
              <a:rPr lang="en-US" sz="1200" dirty="0">
                <a:solidFill>
                  <a:srgbClr val="FFFF00"/>
                </a:solidFill>
              </a:rPr>
              <a:t> catastrophe: Some policy implications, </a:t>
            </a:r>
            <a:r>
              <a:rPr lang="en-US" sz="1200" i="1" dirty="0">
                <a:solidFill>
                  <a:srgbClr val="FFFF00"/>
                </a:solidFill>
              </a:rPr>
              <a:t>Foreign Affairs </a:t>
            </a:r>
            <a:r>
              <a:rPr lang="en-US" sz="1200" dirty="0">
                <a:solidFill>
                  <a:srgbClr val="FFFF00"/>
                </a:solidFill>
              </a:rPr>
              <a:t>, Winter, 1983, Vol. 62, No. 2, 257-292.</a:t>
            </a:r>
          </a:p>
        </p:txBody>
      </p:sp>
    </p:spTree>
    <p:extLst>
      <p:ext uri="{BB962C8B-B14F-4D97-AF65-F5344CB8AC3E}">
        <p14:creationId xmlns:p14="http://schemas.microsoft.com/office/powerpoint/2010/main" val="411786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2" descr="Image57"/>
          <p:cNvPicPr>
            <a:picLocks noChangeAspect="1" noChangeArrowheads="1"/>
          </p:cNvPicPr>
          <p:nvPr/>
        </p:nvPicPr>
        <p:blipFill>
          <a:blip r:embed="rId3" cstate="print"/>
          <a:srcRect l="6720" t="2800" r="14560" b="4813"/>
          <a:stretch>
            <a:fillRect/>
          </a:stretch>
        </p:blipFill>
        <p:spPr bwMode="auto">
          <a:xfrm>
            <a:off x="304800" y="0"/>
            <a:ext cx="8534400" cy="6869113"/>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rmer in field after 50 million tons of soot enter stratosphe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45" y="-139892"/>
            <a:ext cx="9534458" cy="7240570"/>
          </a:xfrm>
          <a:prstGeom prst="rect">
            <a:avLst/>
          </a:prstGeom>
        </p:spPr>
      </p:pic>
      <p:sp>
        <p:nvSpPr>
          <p:cNvPr id="21513" name="TextBox 6"/>
          <p:cNvSpPr txBox="1">
            <a:spLocks noChangeArrowheads="1"/>
          </p:cNvSpPr>
          <p:nvPr/>
        </p:nvSpPr>
        <p:spPr bwMode="auto">
          <a:xfrm>
            <a:off x="924002" y="2430778"/>
            <a:ext cx="7981950" cy="1723549"/>
          </a:xfrm>
          <a:prstGeom prst="rect">
            <a:avLst/>
          </a:prstGeom>
          <a:noFill/>
          <a:ln w="9525">
            <a:noFill/>
            <a:miter lim="800000"/>
            <a:headEnd/>
            <a:tailEnd/>
          </a:ln>
        </p:spPr>
        <p:txBody>
          <a:bodyPr>
            <a:spAutoFit/>
          </a:bodyPr>
          <a:lstStyle/>
          <a:p>
            <a:pPr algn="ctr">
              <a:spcAft>
                <a:spcPts val="600"/>
              </a:spcAft>
            </a:pPr>
            <a:r>
              <a:rPr lang="en-US" sz="3200" b="1" u="sng" dirty="0">
                <a:solidFill>
                  <a:srgbClr val="FFFF00"/>
                </a:solidFill>
              </a:rPr>
              <a:t>Nuclear Winter</a:t>
            </a:r>
          </a:p>
          <a:p>
            <a:pPr algn="ctr">
              <a:spcAft>
                <a:spcPts val="600"/>
              </a:spcAft>
            </a:pPr>
            <a:r>
              <a:rPr lang="en-US" sz="3200" b="1" dirty="0">
                <a:solidFill>
                  <a:srgbClr val="C00000"/>
                </a:solidFill>
              </a:rPr>
              <a:t>Cold, Dry, Dark, and More UV</a:t>
            </a:r>
          </a:p>
          <a:p>
            <a:pPr algn="ctr">
              <a:spcAft>
                <a:spcPts val="600"/>
              </a:spcAft>
            </a:pPr>
            <a:r>
              <a:rPr lang="en-US" sz="3200" b="1" dirty="0">
                <a:solidFill>
                  <a:srgbClr val="C00000"/>
                </a:solidFill>
              </a:rPr>
              <a:t>Crops Dying and Global Famine</a:t>
            </a:r>
          </a:p>
        </p:txBody>
      </p:sp>
      <p:sp>
        <p:nvSpPr>
          <p:cNvPr id="9" name="TextBox 8"/>
          <p:cNvSpPr txBox="1"/>
          <p:nvPr/>
        </p:nvSpPr>
        <p:spPr>
          <a:xfrm>
            <a:off x="5579879" y="6519863"/>
            <a:ext cx="3482621" cy="338137"/>
          </a:xfrm>
          <a:prstGeom prst="rect">
            <a:avLst/>
          </a:prstGeom>
          <a:noFill/>
        </p:spPr>
        <p:txBody>
          <a:bodyPr wrap="square">
            <a:spAutoFit/>
          </a:bodyPr>
          <a:lstStyle/>
          <a:p>
            <a:pPr algn="r">
              <a:defRPr/>
            </a:pPr>
            <a:r>
              <a:rPr lang="en-US" sz="1600" dirty="0">
                <a:solidFill>
                  <a:schemeClr val="accent3">
                    <a:lumMod val="50000"/>
                  </a:schemeClr>
                </a:solidFill>
                <a:ea typeface="+mn-ea"/>
                <a:cs typeface="+mn-cs"/>
              </a:rPr>
              <a:t>© 2009 Scientific American Inc</a:t>
            </a:r>
          </a:p>
        </p:txBody>
      </p:sp>
    </p:spTree>
    <p:extLst>
      <p:ext uri="{BB962C8B-B14F-4D97-AF65-F5344CB8AC3E}">
        <p14:creationId xmlns:p14="http://schemas.microsoft.com/office/powerpoint/2010/main" val="2849854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Box 1"/>
          <p:cNvSpPr txBox="1">
            <a:spLocks noChangeArrowheads="1"/>
          </p:cNvSpPr>
          <p:nvPr/>
        </p:nvSpPr>
        <p:spPr bwMode="auto">
          <a:xfrm>
            <a:off x="339725" y="2270125"/>
            <a:ext cx="8516938" cy="2062163"/>
          </a:xfrm>
          <a:prstGeom prst="rect">
            <a:avLst/>
          </a:prstGeom>
          <a:noFill/>
          <a:ln w="9525">
            <a:noFill/>
            <a:miter lim="800000"/>
            <a:headEnd/>
            <a:tailEnd/>
          </a:ln>
        </p:spPr>
        <p:txBody>
          <a:bodyPr>
            <a:spAutoFit/>
          </a:bodyPr>
          <a:lstStyle/>
          <a:p>
            <a:pPr algn="ctr"/>
            <a:r>
              <a:rPr lang="en-US" sz="3200"/>
              <a:t>For more about this work, go to</a:t>
            </a:r>
          </a:p>
          <a:p>
            <a:pPr algn="ctr"/>
            <a:endParaRPr lang="en-US" sz="3200"/>
          </a:p>
          <a:p>
            <a:pPr algn="ctr"/>
            <a:r>
              <a:rPr lang="en-US" sz="3200">
                <a:hlinkClick r:id="rId3"/>
              </a:rPr>
              <a:t>http://climate.envsci.rutgers.edu/nuclear/</a:t>
            </a:r>
            <a:endParaRPr lang="en-US" sz="3200"/>
          </a:p>
          <a:p>
            <a:pPr algn="ctr"/>
            <a:endParaRPr lang="en-US" sz="32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object 4"/>
          <p:cNvSpPr txBox="1">
            <a:spLocks/>
          </p:cNvSpPr>
          <p:nvPr/>
        </p:nvSpPr>
        <p:spPr bwMode="auto">
          <a:xfrm>
            <a:off x="3661172" y="6382495"/>
            <a:ext cx="311423" cy="168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25400">
              <a:spcBef>
                <a:spcPts val="3100"/>
              </a:spcBef>
              <a:defRPr sz="3600">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1pPr>
            <a:lvl2pPr marL="742950" indent="-285750">
              <a:spcBef>
                <a:spcPts val="1600"/>
              </a:spcBef>
              <a:buSzPct val="100000"/>
              <a:buFont typeface="Helvetica" panose="020B0604020202020204" pitchFamily="34" charset="0"/>
              <a:buChar char="•"/>
              <a:defRPr sz="3200">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2pPr>
            <a:lvl3pPr marL="1143000" indent="-228600">
              <a:spcBef>
                <a:spcPts val="900"/>
              </a:spcBef>
              <a:buSzPct val="100000"/>
              <a:buFont typeface="Helvetica" panose="020B0604020202020204" pitchFamily="34" charset="0"/>
              <a:buChar char="—"/>
              <a:defRPr sz="2400">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3pPr>
            <a:lvl4pPr marL="1600200" indent="-228600">
              <a:spcBef>
                <a:spcPts val="800"/>
              </a:spcBef>
              <a:buSzPct val="129000"/>
              <a:buFont typeface="Helvetica" panose="020B0604020202020204" pitchFamily="34" charset="0"/>
              <a:buChar char="»"/>
              <a:defRPr sz="2200">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4pPr>
            <a:lvl5pPr marL="2057400" indent="-228600">
              <a:spcBef>
                <a:spcPts val="700"/>
              </a:spcBef>
              <a:buSzPct val="100000"/>
              <a:buFont typeface="Helvetica" panose="020B0604020202020204" pitchFamily="34" charset="0"/>
              <a:buChar char="–"/>
              <a:defRPr>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5pPr>
            <a:lvl6pPr marL="2514600" indent="-228600" eaLnBrk="0" fontAlgn="base" hangingPunct="0">
              <a:spcBef>
                <a:spcPts val="700"/>
              </a:spcBef>
              <a:spcAft>
                <a:spcPct val="0"/>
              </a:spcAft>
              <a:buSzPct val="100000"/>
              <a:buFont typeface="Helvetica" panose="020B0604020202020204" pitchFamily="34" charset="0"/>
              <a:buChar char="–"/>
              <a:defRPr>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6pPr>
            <a:lvl7pPr marL="2971800" indent="-228600" eaLnBrk="0" fontAlgn="base" hangingPunct="0">
              <a:spcBef>
                <a:spcPts val="700"/>
              </a:spcBef>
              <a:spcAft>
                <a:spcPct val="0"/>
              </a:spcAft>
              <a:buSzPct val="100000"/>
              <a:buFont typeface="Helvetica" panose="020B0604020202020204" pitchFamily="34" charset="0"/>
              <a:buChar char="–"/>
              <a:defRPr>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7pPr>
            <a:lvl8pPr marL="3429000" indent="-228600" eaLnBrk="0" fontAlgn="base" hangingPunct="0">
              <a:spcBef>
                <a:spcPts val="700"/>
              </a:spcBef>
              <a:spcAft>
                <a:spcPct val="0"/>
              </a:spcAft>
              <a:buSzPct val="100000"/>
              <a:buFont typeface="Helvetica" panose="020B0604020202020204" pitchFamily="34" charset="0"/>
              <a:buChar char="–"/>
              <a:defRPr>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8pPr>
            <a:lvl9pPr marL="3886200" indent="-228600" eaLnBrk="0" fontAlgn="base" hangingPunct="0">
              <a:spcBef>
                <a:spcPts val="700"/>
              </a:spcBef>
              <a:spcAft>
                <a:spcPct val="0"/>
              </a:spcAft>
              <a:buSzPct val="100000"/>
              <a:buFont typeface="Helvetica" panose="020B0604020202020204" pitchFamily="34" charset="0"/>
              <a:buChar char="–"/>
              <a:defRPr>
                <a:solidFill>
                  <a:srgbClr val="090078"/>
                </a:solidFill>
                <a:latin typeface="Helvetica" panose="020B0604020202020204" pitchFamily="34" charset="0"/>
                <a:ea typeface="ヒラギノ角ゴ ProN W3" charset="0"/>
                <a:cs typeface="ヒラギノ角ゴ ProN W3" charset="0"/>
                <a:sym typeface="Helvetica" panose="020B0604020202020204" pitchFamily="34" charset="0"/>
              </a:defRPr>
            </a:lvl9pPr>
          </a:lstStyle>
          <a:p>
            <a:pPr eaLnBrk="1" hangingPunct="1">
              <a:spcBef>
                <a:spcPct val="0"/>
              </a:spcBef>
            </a:pPr>
            <a:endParaRPr lang="en-US" altLang="en-US" sz="984">
              <a:solidFill>
                <a:srgbClr val="000000"/>
              </a:solidFill>
              <a:latin typeface="Arial" panose="020B0604020202020204" pitchFamily="34" charset="0"/>
              <a:ea typeface="ヒラギノ明朝 ProN W3" charset="0"/>
              <a:cs typeface="Arial" panose="020B0604020202020204" pitchFamily="34" charset="0"/>
              <a:sym typeface="Times" panose="02020603050405020304" pitchFamily="18" charset="0"/>
            </a:endParaRPr>
          </a:p>
        </p:txBody>
      </p:sp>
      <p:pic>
        <p:nvPicPr>
          <p:cNvPr id="28677" name="Picture 4" descr="A picture containing text, outdoor&#10;&#10;Description automatically generated"/>
          <p:cNvPicPr>
            <a:picLocks noChangeAspect="1" noChangeArrowheads="1"/>
          </p:cNvPicPr>
          <p:nvPr/>
        </p:nvPicPr>
        <p:blipFill rotWithShape="1">
          <a:blip r:embed="rId2">
            <a:extLst>
              <a:ext uri="{28A0092B-C50C-407E-A947-70E740481C1C}">
                <a14:useLocalDpi xmlns:a14="http://schemas.microsoft.com/office/drawing/2010/main" val="0"/>
              </a:ext>
            </a:extLst>
          </a:blip>
          <a:srcRect l="20826"/>
          <a:stretch/>
        </p:blipFill>
        <p:spPr bwMode="auto">
          <a:xfrm>
            <a:off x="3985401" y="944853"/>
            <a:ext cx="5038733" cy="514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9" name="TextBox 5"/>
          <p:cNvSpPr txBox="1">
            <a:spLocks noChangeArrowheads="1"/>
          </p:cNvSpPr>
          <p:nvPr/>
        </p:nvSpPr>
        <p:spPr bwMode="auto">
          <a:xfrm>
            <a:off x="4202768" y="186143"/>
            <a:ext cx="4580997" cy="64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1pPr>
            <a:lvl2pPr marL="742950" indent="-28575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2pPr>
            <a:lvl3pPr marL="11430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3pPr>
            <a:lvl4pPr marL="16002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4pPr>
            <a:lvl5pPr marL="20574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5pPr>
            <a:lvl6pPr marL="25146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6pPr>
            <a:lvl7pPr marL="29718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7pPr>
            <a:lvl8pPr marL="34290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8pPr>
            <a:lvl9pPr marL="38862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9pPr>
          </a:lstStyle>
          <a:p>
            <a:pPr algn="ctr"/>
            <a:r>
              <a:rPr lang="en-US" altLang="en-US" sz="1600" dirty="0" err="1">
                <a:solidFill>
                  <a:schemeClr val="tx1"/>
                </a:solidFill>
                <a:latin typeface="+mn-lt"/>
              </a:rPr>
              <a:t>Pyrocumulonimbus</a:t>
            </a:r>
            <a:r>
              <a:rPr lang="en-US" altLang="en-US" sz="1600" dirty="0">
                <a:solidFill>
                  <a:schemeClr val="tx1"/>
                </a:solidFill>
                <a:latin typeface="+mn-lt"/>
              </a:rPr>
              <a:t> smoke plume</a:t>
            </a:r>
            <a:br>
              <a:rPr lang="en-US" altLang="en-US" sz="1600" dirty="0">
                <a:solidFill>
                  <a:schemeClr val="tx1"/>
                </a:solidFill>
                <a:latin typeface="+mn-lt"/>
              </a:rPr>
            </a:br>
            <a:r>
              <a:rPr lang="en-US" altLang="en-US" sz="1600" dirty="0">
                <a:solidFill>
                  <a:schemeClr val="tx1"/>
                </a:solidFill>
                <a:latin typeface="+mn-lt"/>
              </a:rPr>
              <a:t>more than 3 hours after attack</a:t>
            </a:r>
          </a:p>
        </p:txBody>
      </p:sp>
      <p:sp>
        <p:nvSpPr>
          <p:cNvPr id="28680" name="TextBox 7"/>
          <p:cNvSpPr txBox="1">
            <a:spLocks noChangeArrowheads="1"/>
          </p:cNvSpPr>
          <p:nvPr/>
        </p:nvSpPr>
        <p:spPr bwMode="auto">
          <a:xfrm>
            <a:off x="145853" y="73652"/>
            <a:ext cx="35768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1pPr>
            <a:lvl2pPr marL="742950" indent="-28575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2pPr>
            <a:lvl3pPr marL="11430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3pPr>
            <a:lvl4pPr marL="16002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4pPr>
            <a:lvl5pPr marL="20574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5pPr>
            <a:lvl6pPr marL="25146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6pPr>
            <a:lvl7pPr marL="29718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7pPr>
            <a:lvl8pPr marL="34290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8pPr>
            <a:lvl9pPr marL="38862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9pPr>
          </a:lstStyle>
          <a:p>
            <a:pPr algn="ctr"/>
            <a:r>
              <a:rPr lang="en-US" altLang="en-US" sz="1600" dirty="0">
                <a:solidFill>
                  <a:schemeClr val="tx1"/>
                </a:solidFill>
                <a:latin typeface="+mn-lt"/>
              </a:rPr>
              <a:t>Mushroom cloud, minutes after the bombing, </a:t>
            </a:r>
            <a:r>
              <a:rPr lang="en-US" sz="1600" dirty="0">
                <a:solidFill>
                  <a:schemeClr val="tx1"/>
                </a:solidFill>
                <a:latin typeface="+mn-lt"/>
              </a:rPr>
              <a:t>taken by Bob Caron, tail gunner of the Enola Gay</a:t>
            </a:r>
            <a:endParaRPr lang="en-US" altLang="en-US" sz="1600" dirty="0">
              <a:solidFill>
                <a:schemeClr val="tx1"/>
              </a:solidFill>
              <a:latin typeface="+mn-lt"/>
            </a:endParaRPr>
          </a:p>
        </p:txBody>
      </p:sp>
      <p:sp>
        <p:nvSpPr>
          <p:cNvPr id="28681" name="TextBox 8"/>
          <p:cNvSpPr txBox="1">
            <a:spLocks noChangeArrowheads="1"/>
          </p:cNvSpPr>
          <p:nvPr/>
        </p:nvSpPr>
        <p:spPr bwMode="auto">
          <a:xfrm>
            <a:off x="1767431" y="6289433"/>
            <a:ext cx="63866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1pPr>
            <a:lvl2pPr marL="742950" indent="-28575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2pPr>
            <a:lvl3pPr marL="11430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3pPr>
            <a:lvl4pPr marL="16002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4pPr>
            <a:lvl5pPr marL="2057400" indent="-228600">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5pPr>
            <a:lvl6pPr marL="25146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6pPr>
            <a:lvl7pPr marL="29718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7pPr>
            <a:lvl8pPr marL="34290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8pPr>
            <a:lvl9pPr marL="3886200" indent="-228600" eaLnBrk="0" fontAlgn="base" hangingPunct="0">
              <a:spcBef>
                <a:spcPct val="0"/>
              </a:spcBef>
              <a:spcAft>
                <a:spcPct val="0"/>
              </a:spcAft>
              <a:defRPr sz="3400">
                <a:solidFill>
                  <a:srgbClr val="000000"/>
                </a:solidFill>
                <a:latin typeface="Times" panose="02020603050405020304" pitchFamily="18" charset="0"/>
                <a:ea typeface="ヒラギノ角ゴ ProN W3" charset="0"/>
                <a:cs typeface="ヒラギノ角ゴ ProN W3" charset="0"/>
                <a:sym typeface="Times" panose="02020603050405020304" pitchFamily="18" charset="0"/>
              </a:defRPr>
            </a:lvl9pPr>
          </a:lstStyle>
          <a:p>
            <a:r>
              <a:rPr lang="en-US" altLang="en-US" sz="1100" dirty="0">
                <a:solidFill>
                  <a:srgbClr val="FFFF00"/>
                </a:solidFill>
                <a:latin typeface="+mn-lt"/>
              </a:rPr>
              <a:t>https://www.nytimes.com/2016/05/24/science/hiroshima-atomic-bomb-mushroom-cloud.html </a:t>
            </a:r>
          </a:p>
        </p:txBody>
      </p:sp>
      <p:pic>
        <p:nvPicPr>
          <p:cNvPr id="14" name="Picture 3" descr="A picture containing weapon, smoke, hydrogen bomb, missile&#10;&#10;Description automatically generated"/>
          <p:cNvPicPr>
            <a:picLocks noChangeAspect="1" noChangeArrowheads="1"/>
          </p:cNvPicPr>
          <p:nvPr/>
        </p:nvPicPr>
        <p:blipFill rotWithShape="1">
          <a:blip r:embed="rId3">
            <a:extLst>
              <a:ext uri="{28A0092B-C50C-407E-A947-70E740481C1C}">
                <a14:useLocalDpi xmlns:a14="http://schemas.microsoft.com/office/drawing/2010/main" val="0"/>
              </a:ext>
            </a:extLst>
          </a:blip>
          <a:srcRect l="4136" r="55942"/>
          <a:stretch/>
        </p:blipFill>
        <p:spPr bwMode="auto">
          <a:xfrm>
            <a:off x="175996" y="944853"/>
            <a:ext cx="3461347" cy="514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677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age12"/>
          <p:cNvPicPr>
            <a:picLocks noChangeAspect="1" noChangeArrowheads="1"/>
          </p:cNvPicPr>
          <p:nvPr/>
        </p:nvPicPr>
        <p:blipFill>
          <a:blip r:embed="rId3" cstate="print"/>
          <a:srcRect l="4630" t="5765" r="4814" b="3662"/>
          <a:stretch>
            <a:fillRect/>
          </a:stretch>
        </p:blipFill>
        <p:spPr bwMode="auto">
          <a:xfrm>
            <a:off x="0" y="0"/>
            <a:ext cx="10058400" cy="6869113"/>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weapon, smoke, hydrogen bomb, missile&#10;&#10;Description automatically generated"/>
          <p:cNvPicPr>
            <a:picLocks noChangeAspect="1" noChangeArrowheads="1"/>
          </p:cNvPicPr>
          <p:nvPr/>
        </p:nvPicPr>
        <p:blipFill rotWithShape="1">
          <a:blip r:embed="rId2">
            <a:extLst>
              <a:ext uri="{28A0092B-C50C-407E-A947-70E740481C1C}">
                <a14:useLocalDpi xmlns:a14="http://schemas.microsoft.com/office/drawing/2010/main" val="0"/>
              </a:ext>
            </a:extLst>
          </a:blip>
          <a:srcRect l="50408"/>
          <a:stretch/>
        </p:blipFill>
        <p:spPr bwMode="auto">
          <a:xfrm>
            <a:off x="3396344" y="70339"/>
            <a:ext cx="5124659" cy="613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11982" y="1939331"/>
            <a:ext cx="2522137" cy="2031325"/>
          </a:xfrm>
          <a:prstGeom prst="rect">
            <a:avLst/>
          </a:prstGeom>
          <a:noFill/>
        </p:spPr>
        <p:txBody>
          <a:bodyPr wrap="square" rtlCol="0">
            <a:spAutoFit/>
          </a:bodyPr>
          <a:lstStyle/>
          <a:p>
            <a:pPr algn="ctr">
              <a:lnSpc>
                <a:spcPct val="150000"/>
              </a:lnSpc>
            </a:pPr>
            <a:r>
              <a:rPr lang="en-US" sz="2800" dirty="0"/>
              <a:t>Nagasaki</a:t>
            </a:r>
          </a:p>
          <a:p>
            <a:pPr algn="ctr">
              <a:lnSpc>
                <a:spcPct val="150000"/>
              </a:lnSpc>
            </a:pPr>
            <a:r>
              <a:rPr lang="en-US" sz="2800" dirty="0"/>
              <a:t>Aug. 9, 1945</a:t>
            </a:r>
          </a:p>
          <a:p>
            <a:pPr algn="ctr">
              <a:lnSpc>
                <a:spcPct val="150000"/>
              </a:lnSpc>
            </a:pPr>
            <a:r>
              <a:rPr lang="en-US" sz="2800" dirty="0"/>
              <a:t>11:02 am</a:t>
            </a:r>
          </a:p>
        </p:txBody>
      </p:sp>
    </p:spTree>
    <p:extLst>
      <p:ext uri="{BB962C8B-B14F-4D97-AF65-F5344CB8AC3E}">
        <p14:creationId xmlns:p14="http://schemas.microsoft.com/office/powerpoint/2010/main" val="2825944954"/>
      </p:ext>
    </p:extLst>
  </p:cSld>
  <p:clrMapOvr>
    <a:masterClrMapping/>
  </p:clrMapOvr>
</p:sld>
</file>

<file path=ppt/theme/theme1.xml><?xml version="1.0" encoding="utf-8"?>
<a:theme xmlns:a="http://schemas.openxmlformats.org/drawingml/2006/main" name="2_Default Design">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2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0">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_Template_Verdana">
  <a:themeElements>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noFill/>
        <a:ln w="38100" cap="flat" cmpd="sng" algn="ctr">
          <a:solidFill>
            <a:schemeClr val="hlink"/>
          </a:solidFill>
          <a:prstDash val="solid"/>
          <a:round/>
          <a:headEnd type="none" w="med" len="med"/>
          <a:tailEnd type="none" w="med" len="med"/>
        </a:ln>
        <a:effectLst/>
      </a:spPr>
      <a:body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138646</TotalTime>
  <Words>5290</Words>
  <Application>Microsoft Office PowerPoint</Application>
  <PresentationFormat>On-screen Show (4:3)</PresentationFormat>
  <Paragraphs>395</Paragraphs>
  <Slides>60</Slides>
  <Notes>25</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Arial Narrow</vt:lpstr>
      <vt:lpstr>Calibri</vt:lpstr>
      <vt:lpstr>Comic Sans MS</vt:lpstr>
      <vt:lpstr>Helvetica Light</vt:lpstr>
      <vt:lpstr>lato</vt:lpstr>
      <vt:lpstr>Times New Roman</vt:lpstr>
      <vt:lpstr>Wingdings</vt:lpstr>
      <vt:lpstr>2_Default Design</vt:lpstr>
      <vt:lpstr>RU_Template_Verdana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carbon mass mixing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Environmental Prediction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Robock</dc:creator>
  <cp:lastModifiedBy>Alan Robock</cp:lastModifiedBy>
  <cp:revision>1383</cp:revision>
  <cp:lastPrinted>2019-02-21T17:13:15Z</cp:lastPrinted>
  <dcterms:created xsi:type="dcterms:W3CDTF">2002-09-21T20:25:27Z</dcterms:created>
  <dcterms:modified xsi:type="dcterms:W3CDTF">2025-06-29T18:21:25Z</dcterms:modified>
</cp:coreProperties>
</file>