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ink/ink1.xml" ContentType="application/inkml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3" r:id="rId2"/>
  </p:sldMasterIdLst>
  <p:notesMasterIdLst>
    <p:notesMasterId r:id="rId41"/>
  </p:notesMasterIdLst>
  <p:sldIdLst>
    <p:sldId id="829" r:id="rId3"/>
    <p:sldId id="1295" r:id="rId4"/>
    <p:sldId id="1296" r:id="rId5"/>
    <p:sldId id="744" r:id="rId6"/>
    <p:sldId id="819" r:id="rId7"/>
    <p:sldId id="719" r:id="rId8"/>
    <p:sldId id="576" r:id="rId9"/>
    <p:sldId id="1054" r:id="rId10"/>
    <p:sldId id="1196" r:id="rId11"/>
    <p:sldId id="517" r:id="rId12"/>
    <p:sldId id="521" r:id="rId13"/>
    <p:sldId id="1195" r:id="rId14"/>
    <p:sldId id="652" r:id="rId15"/>
    <p:sldId id="1197" r:id="rId16"/>
    <p:sldId id="1198" r:id="rId17"/>
    <p:sldId id="987" r:id="rId18"/>
    <p:sldId id="755" r:id="rId19"/>
    <p:sldId id="756" r:id="rId20"/>
    <p:sldId id="777" r:id="rId21"/>
    <p:sldId id="787" r:id="rId22"/>
    <p:sldId id="984" r:id="rId23"/>
    <p:sldId id="985" r:id="rId24"/>
    <p:sldId id="986" r:id="rId25"/>
    <p:sldId id="1020" r:id="rId26"/>
    <p:sldId id="1107" r:id="rId27"/>
    <p:sldId id="1136" r:id="rId28"/>
    <p:sldId id="1199" r:id="rId29"/>
    <p:sldId id="1200" r:id="rId30"/>
    <p:sldId id="1307" r:id="rId31"/>
    <p:sldId id="1320" r:id="rId32"/>
    <p:sldId id="1201" r:id="rId33"/>
    <p:sldId id="1321" r:id="rId34"/>
    <p:sldId id="1139" r:id="rId35"/>
    <p:sldId id="1208" r:id="rId36"/>
    <p:sldId id="1059" r:id="rId37"/>
    <p:sldId id="1012" r:id="rId38"/>
    <p:sldId id="1209" r:id="rId39"/>
    <p:sldId id="1311" r:id="rId40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2700"/>
    <a:srgbClr val="CC3300"/>
    <a:srgbClr val="FF9900"/>
    <a:srgbClr val="008000"/>
    <a:srgbClr val="9900FF"/>
    <a:srgbClr val="B2D9FF"/>
    <a:srgbClr val="A95900"/>
    <a:srgbClr val="AFD7FF"/>
    <a:srgbClr val="CAE5FF"/>
    <a:srgbClr val="008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7"/>
    <p:restoredTop sz="96270" autoAdjust="0"/>
  </p:normalViewPr>
  <p:slideViewPr>
    <p:cSldViewPr snapToGrid="0">
      <p:cViewPr varScale="1">
        <p:scale>
          <a:sx n="139" d="100"/>
          <a:sy n="139" d="100"/>
        </p:scale>
        <p:origin x="103" y="8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631"/>
    </p:cViewPr>
  </p:sorterViewPr>
  <p:notesViewPr>
    <p:cSldViewPr snapToGrid="0">
      <p:cViewPr varScale="1">
        <p:scale>
          <a:sx n="101" d="100"/>
          <a:sy n="101" d="100"/>
        </p:scale>
        <p:origin x="-2484" y="-90"/>
      </p:cViewPr>
      <p:guideLst>
        <p:guide orient="horz" pos="2880"/>
        <p:guide pos="2160"/>
      </p:guideLst>
    </p:cSldViewPr>
  </p:notesViewPr>
  <p:gridSpacing cx="75895" cy="7589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26T19:53:56.249"/>
    </inkml:context>
    <inkml:brush xml:id="br0">
      <inkml:brushProperty name="width" value="0.2" units="cm"/>
      <inkml:brushProperty name="height" value="0.2" units="cm"/>
      <inkml:brushProperty name="color" value="#A95900"/>
    </inkml:brush>
  </inkml:definitions>
  <inkml:trace contextRef="#ctx0" brushRef="#br0">0 1911 24575,'14'-2'0,"-2"1"0,-7 0 0,0 0 0,1-1 0,2 0 0,-2 1 0,4-1 0,-4 1 0,0-1 0,0 1 0,0 0 0,-1 0 0,0 0 0,1 0 0,0 0 0,1 0 0,3 0 0,0-1 0,2 0 0,2-1 0,2 0 0,1-2 0,0 2 0,-2-1 0,-1 1 0,-2 0 0,-1-1 0,0 1 0,0-1 0,0 1 0,-1-1 0,-1 0 0,1 0 0,1 0 0,-2-1 0,0 1 0,-1 1 0,-1 0 0,-1 1 0,1-1 0,1-1 0,-1 1 0,2-1 0,1-1 0,1 0 0,0 0 0,1 1 0,-3 0 0,-1 0 0,0 2 0,-2 0 0,2 0 0,-1 0 0,1-1 0,1 0 0,2-2 0,2 0 0,-1 1 0,-1-1 0,0 0 0,-1 0 0,-2 1 0,1 0 0,1-1 0,2-1 0,0-1 0,2 0 0,0 2 0,0 0 0,1 0 0,-2 1 0,0 0 0,-2 0 0,1 0 0,1-1 0,1 1 0,2-1 0,1-1 0,0 0 0,0-1 0,-2 2 0,-2-1 0,2 1 0,0 0 0,1-1 0,3-1 0,1-2 0,-2 1 0,-3 1 0,-2 1 0,-1 1 0,-3 1 0,1-1 0,3 0 0,0-1 0,3 0 0,0-2 0,0 0 0,-1 1 0,0-1 0,-1 2 0,0 1 0,-1-1 0,1 1 0,-2-2 0,3-1 0,0 1 0,0-2 0,-2 1 0,0 0 0,-2 0 0,-2 2 0,1-1 0,0 1 0,0-1 0,-1 0 0,2-1 0,0-1 0,1-2 0,1-2 0,1 1 0,0 0 0,0 2 0,-3 3 0,-2 1 0,-1 2 0,0 0 0,-1 0 0,0 1 0,0 1 0,0-1 0,-1 0 0,1-1 0,2-1 0,0 1 0,0 1 0,-1 0 0,-1 0 0,0 0 0,0-1 0,0 1 0,1 0 0,1-2 0,4-2 0,3-3 0,2 1 0,2-2 0,0 1 0,-3 1 0,4-2 0,0 1 0,2-1 0,-2 0 0,-3 1 0,-4 2 0,-1 1 0,-1 0 0,-1 3 0,0-1 0,1 2 0,-1 0 0,1-1 0,2-2 0,1 0 0,1-1 0,0 1 0,-1 0 0,-1 1 0,-1 0 0,-1 0 0,0-1 0,2-1 0,0-1 0,-3 1 0,-1 1 0,-2 2 0,0-1 0,-1 0 0,0 0 0,0-1 0,-1 1 0,2 0 0,0 0 0,2 0 0,-2 1 0,1 0 0,-2 0 0,1 0 0,-1 2 0,-1 0 0,2-1 0,3-1 0,0-1 0,2 0 0,2-1 0,-1 2 0,2-1 0,-1 0 0,2-1 0,-1-1 0,0 0 0,-3 1 0,9-4 0,-12 6 0,8-5 0,-12 6 0,3 0 0,-1 0 0,1 0 0,0 0 0,-1 0 0,0 1 0,1 0 0,1 0 0,-1 0 0,0 0 0,0 0 0,1-1 0,2 0 0,-1 0 0,0 0 0,-2-1 0,-1 0 0,-1 1 0,0 0 0,0 0 0,-1 0 0,1 0 0,0 0 0,2 0 0,1-1 0,4-1 0,2-1 0,-1 0 0,1-1 0,-1 0 0,0 1 0,4-2 0,1-2 0,0 1 0,1-1 0,0 1 0,-1 2 0,-1 0 0,-2 0 0,-4 1 0,-5 2 0,-1 1 0,-1 0 0,0 1 0,0 0 0,2-2 0,1 1 0,0-1 0,3-1 0,2-2 0,2-1 0,-1 1 0,-1-1 0,-4 3 0,-1 0 0,-1 1 0,1 1 0,-1 0 0,-1-1 0,0 0 0,0 1 0,0 0 0,-1 0 0,0 0 0,0 0 0,-1 0 0,1-1 0,1 1 0,1 0 0,-1 1 0,-2-1 0,0 0 0,2 1 0,1-1 0,2 0 0,1 0 0,0 0 0,1 0 0,2-2 0,1 0 0,-1-1 0,0 1 0,-1 1 0,0-2 0,1 0 0,1 0 0,1-1 0,-1 0 0,-1 2 0,-2 0 0,-2 1 0,-1 0 0,1 0 0,-3 0 0,1 0 0,-1 1 0,1-1 0,-1 2 0,2 0 0,0-1 0,-2 1 0,-1 0 0,2 0 0,0 0 0,2 0 0,-1-1 0,0 2 0,-2-1 0,0 0 0,2 0 0,-1 0 0,0 0 0,-1 0 0,0-1 0,1 1 0,-1 0 0,-2 1 0,1-1 0,0 0 0,1-1 0,-1 0 0,2 0 0,1 0 0,1 0 0,2 1 0,0-1 0,0-1 0,0 0 0,-1 0 0,-2 1 0,0 1 0,-1-1 0,0 1 0,0 0 0,0 0 0,1-1 0,2 0 0,2-1 0,-1 0 0,-1 1 0,-3 1 0,0 0 0,-1-1 0,-1 1 0,-1-1 0,2 0 0,0 1 0,2-1 0,0-2 0,1 0 0,0 1 0,0-1 0,0 1 0,1 0 0,-2 0 0,0 0 0,-1 1 0,-2 0 0,1 0 0,-1 0 0,3 0 0,-1 1 0,-1-1 0,-1 1 0,0-1 0,0 0 0,0 1 0,2 0 0,1 0 0,-1 0 0,-1 0 0,0 0 0,1 0 0,0-1 0,0 0 0,-1 1 0,0 0 0,-1 1 0,-1-1 0,-1 1 0,3-2 0,-2 2 0,4-2 0,-3 0 0,3 0 0,-1 1 0,0 0 0,-1 1 0,-1 0 0,-2 1 0,2-2 0,-2 2 0,2-3 0,0 1 0,-1-1 0,3 1 0,-1 0 0,0 0 0,-1 0 0,0 0 0,-1 0 0,0 0 0,0 0 0,1-1 0,1-1 0,1 0 0,-1 0 0,3-2 0,1 0 0,-3 1 0,-3 1 0,-2 2 0,1-1 0,0 0 0,2 0 0,1 0 0,1 1 0,1 1 0,0-1 0,-2 0 0,-1 1 0,0 0 0,1 0 0,-2 1 0,0-1 0,0 0 0,0 0 0,1 0 0,-1 0 0,2 1 0,0-2 0,2 1 0,-1 0 0,0-1 0,-1 0 0,0 1 0,-1 1 0,0-1 0,1 0 0,-2 1 0,1-1 0,2 0 0,0 0 0,0 0 0,-1-1 0,1 1 0,0 0 0,-1 0 0,0 0 0,2 0 0,0-1 0,0 0 0,-2 1 0,-1-1 0,0 1 0,1 1 0,1-2 0,0 2 0,-3-1 0,2 0 0,-4 1 0,4-1 0,1 0 0,3 0 0,4 0 0,-1 0 0,3 1 0,1 0 0,2 0 0,-1 0 0,0 0 0,-3 0 0,-2-1 0,-2 1 0,-2-1 0,0 0 0,0-1 0,-1 1 0,2-1 0,0 0 0,3 1 0,1-1 0,-1 1 0,-1-2 0,-1 2 0,-1-1 0,-3 1 0,-1 0 0,0 0 0,2-1 0,1-1 0,3 1 0,-3 0 0,1 1 0,2-1 0,1 0 0,2 0 0,1-1 0,0 0 0,1 0 0,-2 0 0,-1 0 0,-2 0 0,1 0 0,0-1 0,-4 2 0,0-1 0,-1 1 0,-2 1 0,-2 0 0,4 1 0,6 0 0,11 0 0,7 0 0,22 0 0,-26 0 0,16 0 0,-33 0 0,4 0 0,-4 0 0,0-1 0,-1 0 0,0 0 0,1 1 0,1 0 0,1 0 0,1 0 0,4 0 0,6 0 0,1 0 0,3 1 0,3 0 0,-3 0 0,6 0 0,0-1 0,-4 0 0,-2 0 0,-10 0 0,-6 0 0,-3 0 0,0 0 0,2 0 0,5 1 0,4-1 0,2 1 0,-2 0 0,2-1 0,1 1 0,1 0 0,0-1 0,-3 2 0,-2-1 0,-3 0 0,-5 0 0,-4-1 0,-3 0 0,0 0 0,1 1 0,-2-1 0,4 1 0,2-1 0,4 0 0,3 1 0,3 1 0,8 0 0,6-1 0,0 1 0,7 1 0,-1 0 0,0 1 0,-4-1 0,-11-1 0,-5-1 0,-5 0 0,-1 0 0,-5 0 0,-1-1 0,-2 1 0,0-1 0,0 0 0,3 0 0,2 0 0,5 0 0,3 0 0,-2 0 0,3 1 0,-5-1 0,2 1 0,0 0 0,-3-1 0,-3 0 0,-3 0 0,-2 1 0,-1 0 0,0-1 0,4 0 0,2 0 0,4 1 0,2 0 0,0 0 0,-2-1 0,-1 1 0,-2 0 0,-2-1 0,-1 1 0,-4-1 0,-1 0 0,2 1 0,0 0 0,6 4 0,15 7 0,-6-3 0,19 9 0,-15-8 0,3 0 0,-7-3 0,-6-3 0,-2-1 0,-2 0 0,-2-1 0,-2-1 0,-2 0 0,1 0 0,1 1 0,2-1 0,2 2 0,4 0 0,0 1 0,2 0 0,4 1 0,-1-1 0,5 2 0,2 0 0,2 0 0,-1 0 0,-5-1 0,-2-2 0,-2-1 0,-1 1 0,3 0 0,1 0 0,3 1 0,0-1 0,-1-1 0,0 1 0,0-1 0,1 1 0,1-1 0,2 1 0,1 0 0,0-1 0,-5 1 0,1-1 0,-1 0 0,0 0 0,0-1 0,1 1 0,-3 0 0,3-1 0,0 1 0,-2-1 0,0 1 0,-6 0 0,-4-2 0,-3 1 0,-2-1 0,-3 0 0,-1 0 0,1 0 0,4 1 0,6 0 0,7 2 0,9 0 0,9 2 0,0 0 0,-4 0 0,-7-2 0,-5 0 0,-2 0 0,-3-1 0,-4 0 0,-5-1 0,-3 0 0,-1 0 0,-1 0 0,2 2 0,5 1 0,9 2 0,19 4 0,-11-2 0,15 3 0,-25-6 0,4 1 0,-6-2 0,-5-1 0,-3-1 0,-5-1 0,3 1 0,4 2 0,5 2 0,3 1 0,0-1 0,0 1 0,-2 0 0,-1-1 0,-1 1 0,-3-2 0,-2-1 0,-2-1 0,0-1 0,-1 0 0,0 0 0,0 0 0,2 0 0,0 0 0,1 0 0,5 1 0,5 1 0,6 0 0,6 1 0,-4 0 0,-4-2 0,1 1 0,2 0 0,1 0 0,0 2 0,-1-1 0,-2 0 0,-3 0 0,-2-1 0,-3-1 0,-2 0 0,2 0 0,2 2 0,4-1 0,1 1 0,1-1 0,2 1 0,0-1 0,2 1 0,0-1 0,2 0 0,-4-1 0,2 1 0,-1-1 0,-5-1 0,2 0 0,-3-1 0,-2 1 0,2-1 0,-4 1 0,-6-1 0,-3 0 0,-4-1 0,-1 0 0,2 1 0,0 0 0,3 1 0,2-1 0,3 0 0,3 0 0,0 1 0,0 0 0,0 0 0,2 1 0,1 0 0,2 0 0,2 1 0,0-1 0,-1-1 0,-6 0 0,-3 0 0,-5-1 0,-3-1 0,-2 1 0,4 0 0,4 1 0,7 0 0,8 1 0,6 1 0,2 0 0,4 0 0,1-1 0,2 0 0,0 0 0,-6-1 0,-8 0 0,-11 0 0,-6-2 0,-1 1 0,0 0 0,13 2 0,14 2 0,-2 1 0,16 2 0,-9-1 0,-13-3 0,-6 0 0,-18-3 0,3 2 0,14 4 0,-5-1 0,18 7 0,-12-4 0,0 0 0,-4-2 0,-6-2 0,-4-1 0,-2-1 0,-1-1 0,-3 0 0,10 1 0,5 3 0,6 1 0,4 2 0,-2 0 0,0 0 0,-2 0 0,-4-1 0,-6-3 0,-5-3 0,-4 0 0,-1-1 0,3 0 0,3 1 0,7 1 0,2 0 0,7 1 0,4 0 0,0 0 0,-2 0 0,-8-1 0,-4 0 0,-3-2 0,-2 1 0,-5-2 0,-3 1 0,4 2 0,2 0 0,11 3 0,-2-1 0,10 3 0,11 2 0,9 3 0,2 0 0,1-2 0,-6 0 0,-7-3 0,-8-1 0,-16-4 0,-8-2 0,-3 0 0,4 1 0,10 0 0,6 1 0,11 1 0,-3-1 0,-9-1 0,-10-1 0,-10 0 0,-1-1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09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01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01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F419A262-7AA6-439E-9430-666C1A6B29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0278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B4D9F1-27EA-464A-9546-6815E74D94A6}" type="slidenum">
              <a:rPr lang="en-US" smtClean="0">
                <a:latin typeface="Arial" charset="0"/>
              </a:rPr>
              <a:pPr/>
              <a:t>1</a:t>
            </a:fld>
            <a:endParaRPr lang="en-US">
              <a:latin typeface="Arial" charset="0"/>
            </a:endParaRPr>
          </a:p>
        </p:txBody>
      </p:sp>
      <p:sp>
        <p:nvSpPr>
          <p:cNvPr id="211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1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820857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C7B83C-D490-4203-84CA-83A552F137B1}" type="slidenum">
              <a:rPr lang="en-US" smtClean="0">
                <a:latin typeface="Arial" charset="0"/>
              </a:rPr>
              <a:pPr/>
              <a:t>12</a:t>
            </a:fld>
            <a:endParaRPr lang="en-US">
              <a:latin typeface="Arial" charset="0"/>
            </a:endParaRPr>
          </a:p>
        </p:txBody>
      </p:sp>
      <p:sp>
        <p:nvSpPr>
          <p:cNvPr id="285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5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3609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1F45D4-35FE-4573-8B07-A050BA15B10B}" type="slidenum">
              <a:rPr lang="en-US" smtClean="0">
                <a:latin typeface="Arial" charset="0"/>
              </a:rPr>
              <a:pPr/>
              <a:t>13</a:t>
            </a:fld>
            <a:endParaRPr lang="en-US">
              <a:latin typeface="Arial" charset="0"/>
            </a:endParaRPr>
          </a:p>
        </p:txBody>
      </p:sp>
      <p:sp>
        <p:nvSpPr>
          <p:cNvPr id="289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9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831374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8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pitchFamily="34" charset="-128"/>
            </a:endParaRPr>
          </a:p>
        </p:txBody>
      </p:sp>
      <p:sp>
        <p:nvSpPr>
          <p:cNvPr id="288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A44563-AAD1-4921-B3D5-D2FC0E3F2DA8}" type="slidenum">
              <a:rPr lang="en-US" smtClean="0">
                <a:latin typeface="Arial" charset="0"/>
              </a:rPr>
              <a:pPr/>
              <a:t>15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7746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022586-8973-4CA7-B69C-137BC6FDCF53}" type="slidenum">
              <a:rPr lang="en-US" smtClean="0">
                <a:latin typeface="Arial" charset="0"/>
              </a:rPr>
              <a:pPr/>
              <a:t>16</a:t>
            </a:fld>
            <a:endParaRPr lang="en-US">
              <a:latin typeface="Arial" charset="0"/>
            </a:endParaRPr>
          </a:p>
        </p:txBody>
      </p:sp>
      <p:sp>
        <p:nvSpPr>
          <p:cNvPr id="311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11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762671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123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pitchFamily="34" charset="-128"/>
            </a:endParaRPr>
          </a:p>
        </p:txBody>
      </p:sp>
      <p:sp>
        <p:nvSpPr>
          <p:cNvPr id="312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7B2229-167E-40FE-B90F-1E275291A2CA}" type="slidenum">
              <a:rPr lang="en-US" smtClean="0">
                <a:latin typeface="Arial" charset="0"/>
              </a:rPr>
              <a:pPr/>
              <a:t>17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844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133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pitchFamily="34" charset="-128"/>
            </a:endParaRPr>
          </a:p>
        </p:txBody>
      </p:sp>
      <p:sp>
        <p:nvSpPr>
          <p:cNvPr id="313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5B5B48-539B-4AFC-9348-CA758C500C93}" type="slidenum">
              <a:rPr lang="en-US" smtClean="0">
                <a:latin typeface="Arial" charset="0"/>
              </a:rPr>
              <a:pPr/>
              <a:t>18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9172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143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pitchFamily="34" charset="-128"/>
            </a:endParaRPr>
          </a:p>
        </p:txBody>
      </p:sp>
      <p:sp>
        <p:nvSpPr>
          <p:cNvPr id="314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BAC614-69E6-4AAC-8134-993160E4AD33}" type="slidenum">
              <a:rPr lang="en-US" smtClean="0">
                <a:latin typeface="Arial" charset="0"/>
              </a:rPr>
              <a:pPr/>
              <a:t>19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2778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15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pitchFamily="34" charset="-128"/>
            </a:endParaRPr>
          </a:p>
        </p:txBody>
      </p:sp>
      <p:sp>
        <p:nvSpPr>
          <p:cNvPr id="315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D83423-2486-4227-8DA4-48B17AC4EA41}" type="slidenum">
              <a:rPr lang="en-US" smtClean="0">
                <a:latin typeface="Arial" charset="0"/>
              </a:rPr>
              <a:pPr/>
              <a:t>20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1703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15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pitchFamily="34" charset="-128"/>
            </a:endParaRPr>
          </a:p>
        </p:txBody>
      </p:sp>
      <p:sp>
        <p:nvSpPr>
          <p:cNvPr id="315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D83423-2486-4227-8DA4-48B17AC4EA41}" type="slidenum">
              <a:rPr lang="en-US" smtClean="0">
                <a:latin typeface="Arial" charset="0"/>
              </a:rPr>
              <a:pPr/>
              <a:t>21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2428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15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pitchFamily="34" charset="-128"/>
            </a:endParaRPr>
          </a:p>
        </p:txBody>
      </p:sp>
      <p:sp>
        <p:nvSpPr>
          <p:cNvPr id="315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D83423-2486-4227-8DA4-48B17AC4EA41}" type="slidenum">
              <a:rPr lang="en-US" smtClean="0">
                <a:latin typeface="Arial" charset="0"/>
              </a:rPr>
              <a:pPr/>
              <a:t>22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553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81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pitchFamily="34" charset="-128"/>
            </a:endParaRPr>
          </a:p>
        </p:txBody>
      </p:sp>
      <p:sp>
        <p:nvSpPr>
          <p:cNvPr id="218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59C325-46C9-4DB8-860C-E04E2E13B904}" type="slidenum">
              <a:rPr lang="en-US" smtClean="0">
                <a:latin typeface="Arial" charset="0"/>
              </a:rPr>
              <a:pPr/>
              <a:t>4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5209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15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pitchFamily="34" charset="-128"/>
            </a:endParaRPr>
          </a:p>
        </p:txBody>
      </p:sp>
      <p:sp>
        <p:nvSpPr>
          <p:cNvPr id="315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D83423-2486-4227-8DA4-48B17AC4EA41}" type="slidenum">
              <a:rPr lang="en-US" smtClean="0">
                <a:latin typeface="Arial" charset="0"/>
              </a:rPr>
              <a:pPr/>
              <a:t>23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2955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15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pitchFamily="34" charset="-128"/>
            </a:endParaRPr>
          </a:p>
        </p:txBody>
      </p:sp>
      <p:sp>
        <p:nvSpPr>
          <p:cNvPr id="315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D83423-2486-4227-8DA4-48B17AC4EA41}" type="slidenum">
              <a:rPr lang="en-US" smtClean="0">
                <a:latin typeface="Arial" charset="0"/>
              </a:rPr>
              <a:pPr/>
              <a:t>24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5718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15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pitchFamily="34" charset="-128"/>
            </a:endParaRPr>
          </a:p>
        </p:txBody>
      </p:sp>
      <p:sp>
        <p:nvSpPr>
          <p:cNvPr id="315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D83423-2486-4227-8DA4-48B17AC4EA41}" type="slidenum">
              <a:rPr lang="en-US" smtClean="0">
                <a:latin typeface="Arial" charset="0"/>
              </a:rPr>
              <a:pPr/>
              <a:t>25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5308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15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pitchFamily="34" charset="-128"/>
            </a:endParaRPr>
          </a:p>
        </p:txBody>
      </p:sp>
      <p:sp>
        <p:nvSpPr>
          <p:cNvPr id="315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D83423-2486-4227-8DA4-48B17AC4EA41}" type="slidenum">
              <a:rPr lang="en-US" smtClean="0">
                <a:latin typeface="Arial" charset="0"/>
              </a:rPr>
              <a:pPr/>
              <a:t>28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4658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15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pitchFamily="34" charset="-128"/>
            </a:endParaRPr>
          </a:p>
        </p:txBody>
      </p:sp>
      <p:sp>
        <p:nvSpPr>
          <p:cNvPr id="315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D83423-2486-4227-8DA4-48B17AC4EA41}" type="slidenum">
              <a:rPr lang="en-US" smtClean="0">
                <a:latin typeface="Arial" charset="0"/>
              </a:rPr>
              <a:pPr/>
              <a:t>31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4205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FDA631-87B6-7C12-4673-F625042D31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Slide Image Placeholder 1">
            <a:extLst>
              <a:ext uri="{FF2B5EF4-FFF2-40B4-BE49-F238E27FC236}">
                <a16:creationId xmlns:a16="http://schemas.microsoft.com/office/drawing/2014/main" id="{991B42C6-1E3A-BB91-0D57-7D843817168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15395" name="Notes Placeholder 2">
            <a:extLst>
              <a:ext uri="{FF2B5EF4-FFF2-40B4-BE49-F238E27FC236}">
                <a16:creationId xmlns:a16="http://schemas.microsoft.com/office/drawing/2014/main" id="{9F05569B-8F9D-FD33-BF15-EEACB30868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pitchFamily="34" charset="-128"/>
            </a:endParaRPr>
          </a:p>
        </p:txBody>
      </p:sp>
      <p:sp>
        <p:nvSpPr>
          <p:cNvPr id="315396" name="Slide Number Placeholder 3">
            <a:extLst>
              <a:ext uri="{FF2B5EF4-FFF2-40B4-BE49-F238E27FC236}">
                <a16:creationId xmlns:a16="http://schemas.microsoft.com/office/drawing/2014/main" id="{13660DE0-C017-5703-1DDB-44EF868DFE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D83423-2486-4227-8DA4-48B17AC4EA41}" type="slidenum">
              <a:rPr lang="en-US" smtClean="0">
                <a:latin typeface="Arial" charset="0"/>
              </a:rPr>
              <a:pPr/>
              <a:t>32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7512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19A262-7AA6-439E-9430-666C1A6B298C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116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ECC6CA-E7D3-40E5-9C85-093C8F5C5A06}" type="slidenum">
              <a:rPr lang="en-US" smtClean="0">
                <a:latin typeface="Arial" charset="0"/>
              </a:rPr>
              <a:pPr/>
              <a:t>35</a:t>
            </a:fld>
            <a:endParaRPr lang="en-US">
              <a:latin typeface="Arial" charset="0"/>
            </a:endParaRPr>
          </a:p>
        </p:txBody>
      </p:sp>
      <p:sp>
        <p:nvSpPr>
          <p:cNvPr id="308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08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61911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96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pitchFamily="34" charset="-128"/>
            </a:endParaRPr>
          </a:p>
        </p:txBody>
      </p:sp>
      <p:sp>
        <p:nvSpPr>
          <p:cNvPr id="409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E5DF28-BCEE-4783-ABB8-9D26F9E8FC61}" type="slidenum">
              <a:rPr lang="en-US" smtClean="0">
                <a:latin typeface="Arial" charset="0"/>
              </a:rPr>
              <a:pPr/>
              <a:t>36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032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19A262-7AA6-439E-9430-666C1A6B298C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140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19A262-7AA6-439E-9430-666C1A6B298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196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BDFBC2-D9C9-42AC-9B8A-F6165B074EA2}" type="slidenum">
              <a:rPr lang="en-US" smtClean="0">
                <a:latin typeface="Arial" charset="0"/>
              </a:rPr>
              <a:pPr/>
              <a:t>6</a:t>
            </a:fld>
            <a:endParaRPr lang="en-US">
              <a:latin typeface="Arial" charset="0"/>
            </a:endParaRPr>
          </a:p>
        </p:txBody>
      </p:sp>
      <p:sp>
        <p:nvSpPr>
          <p:cNvPr id="244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447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8146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CF04A6-8FAC-4A69-903F-F29BB5EA7B75}" type="slidenum">
              <a:rPr lang="en-US" smtClean="0">
                <a:latin typeface="Arial" charset="0"/>
              </a:rPr>
              <a:pPr/>
              <a:t>7</a:t>
            </a:fld>
            <a:endParaRPr lang="en-US">
              <a:latin typeface="Arial" charset="0"/>
            </a:endParaRPr>
          </a:p>
        </p:txBody>
      </p:sp>
      <p:sp>
        <p:nvSpPr>
          <p:cNvPr id="261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1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033239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19A262-7AA6-439E-9430-666C1A6B298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7969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19A262-7AA6-439E-9430-666C1A6B298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0987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6CCE72-1966-465C-8AEE-63301F0BF377}" type="slidenum">
              <a:rPr lang="en-US" smtClean="0">
                <a:latin typeface="Arial" charset="0"/>
              </a:rPr>
              <a:pPr/>
              <a:t>10</a:t>
            </a:fld>
            <a:endParaRPr lang="en-US">
              <a:latin typeface="Arial" charset="0"/>
            </a:endParaRPr>
          </a:p>
        </p:txBody>
      </p:sp>
      <p:sp>
        <p:nvSpPr>
          <p:cNvPr id="272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2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5107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2716C6-DB41-41AA-87DC-975A9E065D72}" type="slidenum">
              <a:rPr lang="en-US" smtClean="0">
                <a:latin typeface="Arial" charset="0"/>
              </a:rPr>
              <a:pPr/>
              <a:t>11</a:t>
            </a:fld>
            <a:endParaRPr lang="en-US">
              <a:latin typeface="Arial" charset="0"/>
            </a:endParaRPr>
          </a:p>
        </p:txBody>
      </p:sp>
      <p:sp>
        <p:nvSpPr>
          <p:cNvPr id="274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4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23361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 shadeToTitle="1">
        <a:solidFill>
          <a:srgbClr val="D21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984" y="-19050"/>
            <a:ext cx="10238763" cy="689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086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2086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09568" y="609600"/>
            <a:ext cx="2772833" cy="5473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6834" y="609600"/>
            <a:ext cx="8119533" cy="5473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983" y="-19050"/>
            <a:ext cx="12266084" cy="689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8131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914400" y="2130426"/>
            <a:ext cx="10363200" cy="14700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88132" name="Rectangle 4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828800" y="3886200"/>
            <a:ext cx="8534400" cy="1752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6833" y="1557338"/>
            <a:ext cx="53848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74833" y="1557338"/>
            <a:ext cx="53848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D6EBFF"/>
            </a:gs>
            <a:gs pos="100000">
              <a:srgbClr val="99CC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609600"/>
            <a:ext cx="10972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6833" y="1557338"/>
            <a:ext cx="10972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2" descr="RU_units-banner_red2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" y="6251402"/>
            <a:ext cx="10114766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9"/>
          <p:cNvSpPr txBox="1">
            <a:spLocks noChangeArrowheads="1"/>
          </p:cNvSpPr>
          <p:nvPr userDrawn="1"/>
        </p:nvSpPr>
        <p:spPr bwMode="auto">
          <a:xfrm>
            <a:off x="7899488" y="6251402"/>
            <a:ext cx="4292512" cy="615553"/>
          </a:xfrm>
          <a:prstGeom prst="rect">
            <a:avLst/>
          </a:prstGeom>
          <a:solidFill>
            <a:srgbClr val="D21033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 fontAlgn="base">
              <a:spcBef>
                <a:spcPts val="600"/>
              </a:spcBef>
              <a:spcAft>
                <a:spcPct val="0"/>
              </a:spcAft>
              <a:defRPr/>
            </a:pPr>
            <a:endParaRPr lang="en-US" sz="600" dirty="0">
              <a:solidFill>
                <a:srgbClr val="FFFFFF"/>
              </a:solidFill>
            </a:endParaRPr>
          </a:p>
          <a:p>
            <a:pPr algn="r" fontAlgn="base">
              <a:spcBef>
                <a:spcPts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/>
                </a:solidFill>
              </a:rPr>
              <a:t>Alan Robock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/>
                </a:solidFill>
              </a:rPr>
              <a:t>Department of Environmental Sciences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00" dirty="0">
              <a:solidFill>
                <a:srgbClr val="FFFFFF"/>
              </a:solidFill>
              <a:latin typeface="Times New Roman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92" r:id="rId1"/>
    <p:sldLayoutId id="2147485772" r:id="rId2"/>
    <p:sldLayoutId id="2147485773" r:id="rId3"/>
    <p:sldLayoutId id="2147485774" r:id="rId4"/>
    <p:sldLayoutId id="2147485775" r:id="rId5"/>
    <p:sldLayoutId id="2147485776" r:id="rId6"/>
    <p:sldLayoutId id="2147485777" r:id="rId7"/>
    <p:sldLayoutId id="2147485778" r:id="rId8"/>
    <p:sldLayoutId id="2147485779" r:id="rId9"/>
    <p:sldLayoutId id="2147485780" r:id="rId10"/>
    <p:sldLayoutId id="214748578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omic Sans MS" pitchFamily="66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omic Sans MS" pitchFamily="66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omic Sans MS" pitchFamily="66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omic Sans MS" pitchFamily="66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omic Sans MS" pitchFamily="6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omic Sans MS" pitchFamily="6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omic Sans MS" pitchFamily="6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2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2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2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 shadeToTitle="1">
        <a:gradFill rotWithShape="0">
          <a:gsLst>
            <a:gs pos="0">
              <a:srgbClr val="D6EBFF"/>
            </a:gs>
            <a:gs pos="100000">
              <a:srgbClr val="99CC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U_units-banner_red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" y="6238876"/>
            <a:ext cx="122301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3"/>
          <p:cNvSpPr txBox="1">
            <a:spLocks noChangeArrowheads="1"/>
          </p:cNvSpPr>
          <p:nvPr userDrawn="1"/>
        </p:nvSpPr>
        <p:spPr bwMode="auto">
          <a:xfrm>
            <a:off x="7905751" y="6346825"/>
            <a:ext cx="416560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>
              <a:defRPr/>
            </a:pPr>
            <a:endParaRPr lang="en-US" sz="120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en-US" sz="1200">
                <a:solidFill>
                  <a:schemeClr val="bg1"/>
                </a:solidFill>
              </a:rPr>
              <a:t>Department of Environmental Sciences</a:t>
            </a:r>
            <a:endParaRPr lang="en-US" sz="2400">
              <a:solidFill>
                <a:schemeClr val="bg1"/>
              </a:solidFill>
              <a:latin typeface="Times New Roman" charset="0"/>
            </a:endParaRPr>
          </a:p>
        </p:txBody>
      </p:sp>
      <p:grpSp>
        <p:nvGrpSpPr>
          <p:cNvPr id="3076" name="Group 4"/>
          <p:cNvGrpSpPr>
            <a:grpSpLocks/>
          </p:cNvGrpSpPr>
          <p:nvPr userDrawn="1"/>
        </p:nvGrpSpPr>
        <p:grpSpPr bwMode="auto">
          <a:xfrm>
            <a:off x="1219200" y="228600"/>
            <a:ext cx="10363200" cy="1449388"/>
            <a:chOff x="2016" y="1077"/>
            <a:chExt cx="9003" cy="3091"/>
          </a:xfrm>
        </p:grpSpPr>
        <p:sp>
          <p:nvSpPr>
            <p:cNvPr id="16389" name="Freeform 5" descr="Large confetti"/>
            <p:cNvSpPr>
              <a:spLocks/>
            </p:cNvSpPr>
            <p:nvPr/>
          </p:nvSpPr>
          <p:spPr bwMode="auto">
            <a:xfrm>
              <a:off x="2016" y="1077"/>
              <a:ext cx="7889" cy="2045"/>
            </a:xfrm>
            <a:custGeom>
              <a:avLst/>
              <a:gdLst>
                <a:gd name="T0" fmla="*/ 0 w 7889"/>
                <a:gd name="T1" fmla="*/ 118 h 2044"/>
                <a:gd name="T2" fmla="*/ 469 w 7889"/>
                <a:gd name="T3" fmla="*/ 173 h 2044"/>
                <a:gd name="T4" fmla="*/ 831 w 7889"/>
                <a:gd name="T5" fmla="*/ 164 h 2044"/>
                <a:gd name="T6" fmla="*/ 1073 w 7889"/>
                <a:gd name="T7" fmla="*/ 127 h 2044"/>
                <a:gd name="T8" fmla="*/ 1632 w 7889"/>
                <a:gd name="T9" fmla="*/ 118 h 2044"/>
                <a:gd name="T10" fmla="*/ 2690 w 7889"/>
                <a:gd name="T11" fmla="*/ 72 h 2044"/>
                <a:gd name="T12" fmla="*/ 5789 w 7889"/>
                <a:gd name="T13" fmla="*/ 53 h 2044"/>
                <a:gd name="T14" fmla="*/ 6302 w 7889"/>
                <a:gd name="T15" fmla="*/ 25 h 2044"/>
                <a:gd name="T16" fmla="*/ 6645 w 7889"/>
                <a:gd name="T17" fmla="*/ 3 h 2044"/>
                <a:gd name="T18" fmla="*/ 6784 w 7889"/>
                <a:gd name="T19" fmla="*/ 23 h 2044"/>
                <a:gd name="T20" fmla="*/ 6894 w 7889"/>
                <a:gd name="T21" fmla="*/ 63 h 2044"/>
                <a:gd name="T22" fmla="*/ 6944 w 7889"/>
                <a:gd name="T23" fmla="*/ 73 h 2044"/>
                <a:gd name="T24" fmla="*/ 7074 w 7889"/>
                <a:gd name="T25" fmla="*/ 133 h 2044"/>
                <a:gd name="T26" fmla="*/ 7184 w 7889"/>
                <a:gd name="T27" fmla="*/ 223 h 2044"/>
                <a:gd name="T28" fmla="*/ 7264 w 7889"/>
                <a:gd name="T29" fmla="*/ 333 h 2044"/>
                <a:gd name="T30" fmla="*/ 7384 w 7889"/>
                <a:gd name="T31" fmla="*/ 443 h 2044"/>
                <a:gd name="T32" fmla="*/ 7428 w 7889"/>
                <a:gd name="T33" fmla="*/ 468 h 2044"/>
                <a:gd name="T34" fmla="*/ 7473 w 7889"/>
                <a:gd name="T35" fmla="*/ 525 h 2044"/>
                <a:gd name="T36" fmla="*/ 7512 w 7889"/>
                <a:gd name="T37" fmla="*/ 552 h 2044"/>
                <a:gd name="T38" fmla="*/ 7684 w 7889"/>
                <a:gd name="T39" fmla="*/ 683 h 2044"/>
                <a:gd name="T40" fmla="*/ 7859 w 7889"/>
                <a:gd name="T41" fmla="*/ 883 h 2044"/>
                <a:gd name="T42" fmla="*/ 7857 w 7889"/>
                <a:gd name="T43" fmla="*/ 1151 h 2044"/>
                <a:gd name="T44" fmla="*/ 7829 w 7889"/>
                <a:gd name="T45" fmla="*/ 1188 h 2044"/>
                <a:gd name="T46" fmla="*/ 7814 w 7889"/>
                <a:gd name="T47" fmla="*/ 1215 h 2044"/>
                <a:gd name="T48" fmla="*/ 7784 w 7889"/>
                <a:gd name="T49" fmla="*/ 1289 h 2044"/>
                <a:gd name="T50" fmla="*/ 7768 w 7889"/>
                <a:gd name="T51" fmla="*/ 1326 h 2044"/>
                <a:gd name="T52" fmla="*/ 7693 w 7889"/>
                <a:gd name="T53" fmla="*/ 1658 h 2044"/>
                <a:gd name="T54" fmla="*/ 7613 w 7889"/>
                <a:gd name="T55" fmla="*/ 2027 h 2044"/>
                <a:gd name="T56" fmla="*/ 7466 w 7889"/>
                <a:gd name="T57" fmla="*/ 2024 h 2044"/>
                <a:gd name="T58" fmla="*/ 7383 w 7889"/>
                <a:gd name="T59" fmla="*/ 2020 h 2044"/>
                <a:gd name="T60" fmla="*/ 7372 w 7889"/>
                <a:gd name="T61" fmla="*/ 1914 h 2044"/>
                <a:gd name="T62" fmla="*/ 7349 w 7889"/>
                <a:gd name="T63" fmla="*/ 1780 h 2044"/>
                <a:gd name="T64" fmla="*/ 7315 w 7889"/>
                <a:gd name="T65" fmla="*/ 1732 h 2044"/>
                <a:gd name="T66" fmla="*/ 7285 w 7889"/>
                <a:gd name="T67" fmla="*/ 1676 h 2044"/>
                <a:gd name="T68" fmla="*/ 7255 w 7889"/>
                <a:gd name="T69" fmla="*/ 1621 h 2044"/>
                <a:gd name="T70" fmla="*/ 7073 w 7889"/>
                <a:gd name="T71" fmla="*/ 929 h 2044"/>
                <a:gd name="T72" fmla="*/ 6892 w 7889"/>
                <a:gd name="T73" fmla="*/ 827 h 2044"/>
                <a:gd name="T74" fmla="*/ 6801 w 7889"/>
                <a:gd name="T75" fmla="*/ 809 h 2044"/>
                <a:gd name="T76" fmla="*/ 6650 w 7889"/>
                <a:gd name="T77" fmla="*/ 772 h 2044"/>
                <a:gd name="T78" fmla="*/ 6242 w 7889"/>
                <a:gd name="T79" fmla="*/ 763 h 2044"/>
                <a:gd name="T80" fmla="*/ 4987 w 7889"/>
                <a:gd name="T81" fmla="*/ 754 h 2044"/>
                <a:gd name="T82" fmla="*/ 4700 w 7889"/>
                <a:gd name="T83" fmla="*/ 726 h 2044"/>
                <a:gd name="T84" fmla="*/ 3688 w 7889"/>
                <a:gd name="T85" fmla="*/ 717 h 2044"/>
                <a:gd name="T86" fmla="*/ 2887 w 7889"/>
                <a:gd name="T87" fmla="*/ 781 h 2044"/>
                <a:gd name="T88" fmla="*/ 2116 w 7889"/>
                <a:gd name="T89" fmla="*/ 763 h 2044"/>
                <a:gd name="T90" fmla="*/ 1526 w 7889"/>
                <a:gd name="T91" fmla="*/ 754 h 2044"/>
                <a:gd name="T92" fmla="*/ 1330 w 7889"/>
                <a:gd name="T93" fmla="*/ 726 h 2044"/>
                <a:gd name="T94" fmla="*/ 181 w 7889"/>
                <a:gd name="T95" fmla="*/ 735 h 204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7889" h="2044">
                  <a:moveTo>
                    <a:pt x="0" y="118"/>
                  </a:moveTo>
                  <a:cubicBezTo>
                    <a:pt x="161" y="130"/>
                    <a:pt x="306" y="161"/>
                    <a:pt x="469" y="173"/>
                  </a:cubicBezTo>
                  <a:cubicBezTo>
                    <a:pt x="589" y="169"/>
                    <a:pt x="710" y="169"/>
                    <a:pt x="831" y="164"/>
                  </a:cubicBezTo>
                  <a:cubicBezTo>
                    <a:pt x="912" y="160"/>
                    <a:pt x="994" y="129"/>
                    <a:pt x="1073" y="127"/>
                  </a:cubicBezTo>
                  <a:cubicBezTo>
                    <a:pt x="1260" y="121"/>
                    <a:pt x="1445" y="121"/>
                    <a:pt x="1632" y="118"/>
                  </a:cubicBezTo>
                  <a:cubicBezTo>
                    <a:pt x="1987" y="96"/>
                    <a:pt x="2331" y="80"/>
                    <a:pt x="2690" y="72"/>
                  </a:cubicBezTo>
                  <a:cubicBezTo>
                    <a:pt x="3727" y="78"/>
                    <a:pt x="4753" y="68"/>
                    <a:pt x="5789" y="53"/>
                  </a:cubicBezTo>
                  <a:cubicBezTo>
                    <a:pt x="6008" y="27"/>
                    <a:pt x="5838" y="45"/>
                    <a:pt x="6302" y="25"/>
                  </a:cubicBezTo>
                  <a:cubicBezTo>
                    <a:pt x="6420" y="21"/>
                    <a:pt x="6528" y="6"/>
                    <a:pt x="6645" y="3"/>
                  </a:cubicBezTo>
                  <a:cubicBezTo>
                    <a:pt x="6852" y="39"/>
                    <a:pt x="6654" y="0"/>
                    <a:pt x="6784" y="23"/>
                  </a:cubicBezTo>
                  <a:cubicBezTo>
                    <a:pt x="6809" y="37"/>
                    <a:pt x="6867" y="55"/>
                    <a:pt x="6894" y="63"/>
                  </a:cubicBezTo>
                  <a:cubicBezTo>
                    <a:pt x="6921" y="71"/>
                    <a:pt x="6914" y="61"/>
                    <a:pt x="6944" y="73"/>
                  </a:cubicBezTo>
                  <a:cubicBezTo>
                    <a:pt x="7107" y="135"/>
                    <a:pt x="6873" y="38"/>
                    <a:pt x="7074" y="133"/>
                  </a:cubicBezTo>
                  <a:cubicBezTo>
                    <a:pt x="7149" y="168"/>
                    <a:pt x="7116" y="182"/>
                    <a:pt x="7184" y="223"/>
                  </a:cubicBezTo>
                  <a:cubicBezTo>
                    <a:pt x="7213" y="276"/>
                    <a:pt x="7247" y="279"/>
                    <a:pt x="7264" y="333"/>
                  </a:cubicBezTo>
                  <a:cubicBezTo>
                    <a:pt x="7389" y="444"/>
                    <a:pt x="7272" y="339"/>
                    <a:pt x="7384" y="443"/>
                  </a:cubicBezTo>
                  <a:cubicBezTo>
                    <a:pt x="7377" y="453"/>
                    <a:pt x="7398" y="444"/>
                    <a:pt x="7428" y="468"/>
                  </a:cubicBezTo>
                  <a:cubicBezTo>
                    <a:pt x="7473" y="525"/>
                    <a:pt x="7597" y="606"/>
                    <a:pt x="7473" y="525"/>
                  </a:cubicBezTo>
                  <a:cubicBezTo>
                    <a:pt x="7557" y="588"/>
                    <a:pt x="7477" y="526"/>
                    <a:pt x="7512" y="552"/>
                  </a:cubicBezTo>
                  <a:cubicBezTo>
                    <a:pt x="7547" y="578"/>
                    <a:pt x="7626" y="628"/>
                    <a:pt x="7684" y="683"/>
                  </a:cubicBezTo>
                  <a:cubicBezTo>
                    <a:pt x="7806" y="801"/>
                    <a:pt x="7809" y="804"/>
                    <a:pt x="7859" y="883"/>
                  </a:cubicBezTo>
                  <a:cubicBezTo>
                    <a:pt x="7844" y="982"/>
                    <a:pt x="7889" y="1053"/>
                    <a:pt x="7857" y="1150"/>
                  </a:cubicBezTo>
                  <a:cubicBezTo>
                    <a:pt x="7872" y="1156"/>
                    <a:pt x="7821" y="1176"/>
                    <a:pt x="7829" y="1187"/>
                  </a:cubicBezTo>
                  <a:cubicBezTo>
                    <a:pt x="7835" y="1196"/>
                    <a:pt x="7818" y="1205"/>
                    <a:pt x="7814" y="1214"/>
                  </a:cubicBezTo>
                  <a:cubicBezTo>
                    <a:pt x="7802" y="1239"/>
                    <a:pt x="7793" y="1264"/>
                    <a:pt x="7784" y="1288"/>
                  </a:cubicBezTo>
                  <a:cubicBezTo>
                    <a:pt x="7778" y="1301"/>
                    <a:pt x="7768" y="1325"/>
                    <a:pt x="7768" y="1325"/>
                  </a:cubicBezTo>
                  <a:cubicBezTo>
                    <a:pt x="7748" y="1439"/>
                    <a:pt x="7738" y="1546"/>
                    <a:pt x="7693" y="1657"/>
                  </a:cubicBezTo>
                  <a:cubicBezTo>
                    <a:pt x="7683" y="1833"/>
                    <a:pt x="7691" y="1884"/>
                    <a:pt x="7613" y="2026"/>
                  </a:cubicBezTo>
                  <a:cubicBezTo>
                    <a:pt x="7604" y="2044"/>
                    <a:pt x="7474" y="2022"/>
                    <a:pt x="7466" y="2023"/>
                  </a:cubicBezTo>
                  <a:cubicBezTo>
                    <a:pt x="7442" y="2020"/>
                    <a:pt x="7392" y="2034"/>
                    <a:pt x="7383" y="2019"/>
                  </a:cubicBezTo>
                  <a:cubicBezTo>
                    <a:pt x="7379" y="2013"/>
                    <a:pt x="7368" y="1928"/>
                    <a:pt x="7372" y="1913"/>
                  </a:cubicBezTo>
                  <a:cubicBezTo>
                    <a:pt x="7374" y="1873"/>
                    <a:pt x="7353" y="1809"/>
                    <a:pt x="7349" y="1779"/>
                  </a:cubicBezTo>
                  <a:cubicBezTo>
                    <a:pt x="7340" y="1749"/>
                    <a:pt x="7326" y="1748"/>
                    <a:pt x="7315" y="1731"/>
                  </a:cubicBezTo>
                  <a:cubicBezTo>
                    <a:pt x="7292" y="1713"/>
                    <a:pt x="7296" y="1696"/>
                    <a:pt x="7285" y="1675"/>
                  </a:cubicBezTo>
                  <a:cubicBezTo>
                    <a:pt x="7275" y="1657"/>
                    <a:pt x="7255" y="1620"/>
                    <a:pt x="7255" y="1620"/>
                  </a:cubicBezTo>
                  <a:cubicBezTo>
                    <a:pt x="7249" y="1440"/>
                    <a:pt x="7306" y="1106"/>
                    <a:pt x="7073" y="929"/>
                  </a:cubicBezTo>
                  <a:cubicBezTo>
                    <a:pt x="7037" y="901"/>
                    <a:pt x="6943" y="843"/>
                    <a:pt x="6892" y="827"/>
                  </a:cubicBezTo>
                  <a:cubicBezTo>
                    <a:pt x="6863" y="818"/>
                    <a:pt x="6828" y="819"/>
                    <a:pt x="6801" y="809"/>
                  </a:cubicBezTo>
                  <a:cubicBezTo>
                    <a:pt x="6760" y="792"/>
                    <a:pt x="6701" y="774"/>
                    <a:pt x="6650" y="772"/>
                  </a:cubicBezTo>
                  <a:cubicBezTo>
                    <a:pt x="6514" y="766"/>
                    <a:pt x="6378" y="764"/>
                    <a:pt x="6242" y="763"/>
                  </a:cubicBezTo>
                  <a:cubicBezTo>
                    <a:pt x="5824" y="758"/>
                    <a:pt x="5405" y="757"/>
                    <a:pt x="4987" y="754"/>
                  </a:cubicBezTo>
                  <a:cubicBezTo>
                    <a:pt x="4770" y="732"/>
                    <a:pt x="4867" y="741"/>
                    <a:pt x="4700" y="726"/>
                  </a:cubicBezTo>
                  <a:cubicBezTo>
                    <a:pt x="4396" y="664"/>
                    <a:pt x="3873" y="714"/>
                    <a:pt x="3688" y="717"/>
                  </a:cubicBezTo>
                  <a:cubicBezTo>
                    <a:pt x="3414" y="758"/>
                    <a:pt x="3174" y="773"/>
                    <a:pt x="2887" y="781"/>
                  </a:cubicBezTo>
                  <a:cubicBezTo>
                    <a:pt x="2624" y="808"/>
                    <a:pt x="2373" y="770"/>
                    <a:pt x="2116" y="763"/>
                  </a:cubicBezTo>
                  <a:cubicBezTo>
                    <a:pt x="1919" y="757"/>
                    <a:pt x="1723" y="757"/>
                    <a:pt x="1526" y="754"/>
                  </a:cubicBezTo>
                  <a:cubicBezTo>
                    <a:pt x="1458" y="747"/>
                    <a:pt x="1396" y="740"/>
                    <a:pt x="1330" y="726"/>
                  </a:cubicBezTo>
                  <a:cubicBezTo>
                    <a:pt x="935" y="732"/>
                    <a:pt x="586" y="735"/>
                    <a:pt x="181" y="735"/>
                  </a:cubicBezTo>
                </a:path>
              </a:pathLst>
            </a:custGeom>
            <a:pattFill prst="lgConfetti">
              <a:fgClr>
                <a:srgbClr val="969696"/>
              </a:fgClr>
              <a:bgClr>
                <a:srgbClr val="FFFFFF"/>
              </a:bgClr>
            </a:pattFill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6390" name="Arc 6"/>
            <p:cNvSpPr>
              <a:spLocks/>
            </p:cNvSpPr>
            <p:nvPr/>
          </p:nvSpPr>
          <p:spPr bwMode="auto">
            <a:xfrm flipH="1">
              <a:off x="9645" y="2841"/>
              <a:ext cx="1374" cy="1327"/>
            </a:xfrm>
            <a:custGeom>
              <a:avLst/>
              <a:gdLst>
                <a:gd name="T0" fmla="*/ 89 w 21198"/>
                <a:gd name="T1" fmla="*/ 16 h 21600"/>
                <a:gd name="T2" fmla="*/ 0 w 21198"/>
                <a:gd name="T3" fmla="*/ 82 h 21600"/>
                <a:gd name="T4" fmla="*/ 0 w 21198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198" h="21600" fill="none" extrusionOk="0">
                  <a:moveTo>
                    <a:pt x="21197" y="4147"/>
                  </a:moveTo>
                  <a:cubicBezTo>
                    <a:pt x="19214" y="14285"/>
                    <a:pt x="10330" y="21599"/>
                    <a:pt x="0" y="21600"/>
                  </a:cubicBezTo>
                </a:path>
                <a:path w="21198" h="21600" stroke="0" extrusionOk="0">
                  <a:moveTo>
                    <a:pt x="21197" y="4147"/>
                  </a:moveTo>
                  <a:cubicBezTo>
                    <a:pt x="19214" y="14285"/>
                    <a:pt x="10330" y="21599"/>
                    <a:pt x="0" y="21600"/>
                  </a:cubicBezTo>
                  <a:lnTo>
                    <a:pt x="0" y="0"/>
                  </a:lnTo>
                  <a:lnTo>
                    <a:pt x="21197" y="4147"/>
                  </a:lnTo>
                  <a:close/>
                </a:path>
              </a:pathLst>
            </a:custGeom>
            <a:noFill/>
            <a:ln w="508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6391" name="Arc 7"/>
            <p:cNvSpPr>
              <a:spLocks/>
            </p:cNvSpPr>
            <p:nvPr/>
          </p:nvSpPr>
          <p:spPr bwMode="auto">
            <a:xfrm flipH="1">
              <a:off x="8035" y="2841"/>
              <a:ext cx="1372" cy="1327"/>
            </a:xfrm>
            <a:custGeom>
              <a:avLst/>
              <a:gdLst>
                <a:gd name="T0" fmla="*/ 89 w 21196"/>
                <a:gd name="T1" fmla="*/ 82 h 21600"/>
                <a:gd name="T2" fmla="*/ 0 w 21196"/>
                <a:gd name="T3" fmla="*/ 16 h 21600"/>
                <a:gd name="T4" fmla="*/ 89 w 21196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196" h="21600" fill="none" extrusionOk="0">
                  <a:moveTo>
                    <a:pt x="21196" y="21600"/>
                  </a:moveTo>
                  <a:cubicBezTo>
                    <a:pt x="10869" y="21600"/>
                    <a:pt x="1986" y="14290"/>
                    <a:pt x="-1" y="4156"/>
                  </a:cubicBezTo>
                </a:path>
                <a:path w="21196" h="21600" stroke="0" extrusionOk="0">
                  <a:moveTo>
                    <a:pt x="21196" y="21600"/>
                  </a:moveTo>
                  <a:cubicBezTo>
                    <a:pt x="10869" y="21600"/>
                    <a:pt x="1986" y="14290"/>
                    <a:pt x="-1" y="4156"/>
                  </a:cubicBezTo>
                  <a:lnTo>
                    <a:pt x="21196" y="0"/>
                  </a:lnTo>
                  <a:lnTo>
                    <a:pt x="21196" y="21600"/>
                  </a:lnTo>
                  <a:close/>
                </a:path>
              </a:pathLst>
            </a:custGeom>
            <a:noFill/>
            <a:ln w="508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6392" name="Freeform 8"/>
            <p:cNvSpPr>
              <a:spLocks/>
            </p:cNvSpPr>
            <p:nvPr/>
          </p:nvSpPr>
          <p:spPr bwMode="auto">
            <a:xfrm flipH="1">
              <a:off x="9412" y="3102"/>
              <a:ext cx="234" cy="17"/>
            </a:xfrm>
            <a:custGeom>
              <a:avLst/>
              <a:gdLst>
                <a:gd name="T0" fmla="*/ 0 w 128"/>
                <a:gd name="T1" fmla="*/ 0 h 16"/>
                <a:gd name="T2" fmla="*/ 95 w 128"/>
                <a:gd name="T3" fmla="*/ 17 h 16"/>
                <a:gd name="T4" fmla="*/ 201 w 128"/>
                <a:gd name="T5" fmla="*/ 15 h 16"/>
                <a:gd name="T6" fmla="*/ 234 w 128"/>
                <a:gd name="T7" fmla="*/ 2 h 1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8" h="16">
                  <a:moveTo>
                    <a:pt x="0" y="0"/>
                  </a:moveTo>
                  <a:cubicBezTo>
                    <a:pt x="19" y="13"/>
                    <a:pt x="27" y="14"/>
                    <a:pt x="52" y="16"/>
                  </a:cubicBezTo>
                  <a:cubicBezTo>
                    <a:pt x="71" y="15"/>
                    <a:pt x="91" y="15"/>
                    <a:pt x="110" y="14"/>
                  </a:cubicBezTo>
                  <a:cubicBezTo>
                    <a:pt x="117" y="14"/>
                    <a:pt x="128" y="2"/>
                    <a:pt x="128" y="2"/>
                  </a:cubicBezTo>
                </a:path>
              </a:pathLst>
            </a:custGeom>
            <a:noFill/>
            <a:ln w="57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94" r:id="rId1"/>
    <p:sldLayoutId id="2147485782" r:id="rId2"/>
    <p:sldLayoutId id="2147485783" r:id="rId3"/>
    <p:sldLayoutId id="2147485784" r:id="rId4"/>
    <p:sldLayoutId id="2147485785" r:id="rId5"/>
    <p:sldLayoutId id="2147485786" r:id="rId6"/>
    <p:sldLayoutId id="2147485787" r:id="rId7"/>
    <p:sldLayoutId id="2147485788" r:id="rId8"/>
    <p:sldLayoutId id="2147485789" r:id="rId9"/>
    <p:sldLayoutId id="2147485790" r:id="rId10"/>
    <p:sldLayoutId id="214748579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omic Sans MS" pitchFamily="66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omic Sans MS" pitchFamily="66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omic Sans MS" pitchFamily="66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omic Sans MS" pitchFamily="66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omic Sans MS" pitchFamily="6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omic Sans MS" pitchFamily="6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omic Sans MS" pitchFamily="6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2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2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2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climate.envsci.rutgers.edu/GeoMIP/events/rutgersfeb2011.htm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climate.envsci.rutgers.edu/GeoMIP/events/exetermarch2012.html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climate.envsci.rutgers.edu/GeoMIP/events/potsdamapril2013.html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climate.envsci.rutgers.edu/GeoMIP/events/parisapril2014.html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sp.ucar.edu/ecsa/geoengineering-workshop.php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asp.ucar.edu/ecsa/geoengineering-workshop.php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grees.ngo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2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3581400" y="5969439"/>
            <a:ext cx="495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 dirty="0" err="1">
                <a:solidFill>
                  <a:srgbClr val="FFFF00"/>
                </a:solidFill>
              </a:rPr>
              <a:t>robock@envsci.rutgers.edu</a:t>
            </a:r>
            <a:endParaRPr lang="en-US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3494059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 dirty="0">
                <a:solidFill>
                  <a:srgbClr val="DDDDDD"/>
                </a:solidFill>
              </a:rPr>
              <a:t>http://</a:t>
            </a:r>
            <a:r>
              <a:rPr lang="en-US" b="1" dirty="0" err="1">
                <a:solidFill>
                  <a:srgbClr val="DDDDDD"/>
                </a:solidFill>
              </a:rPr>
              <a:t>envsci.rutgers.edu</a:t>
            </a:r>
            <a:r>
              <a:rPr lang="en-US" b="1" dirty="0">
                <a:solidFill>
                  <a:srgbClr val="DDDDDD"/>
                </a:solidFill>
              </a:rPr>
              <a:t>/~</a:t>
            </a:r>
            <a:r>
              <a:rPr lang="en-US" b="1" dirty="0" err="1">
                <a:solidFill>
                  <a:srgbClr val="DDDDDD"/>
                </a:solidFill>
              </a:rPr>
              <a:t>robock</a:t>
            </a:r>
            <a:endParaRPr lang="en-US" dirty="0">
              <a:solidFill>
                <a:srgbClr val="DDDDDD"/>
              </a:solidFill>
              <a:latin typeface="Times New Roman" pitchFamily="18" charset="0"/>
            </a:endParaRP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1695109" y="4977432"/>
            <a:ext cx="8839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Alan Robock, Rutgers University</a:t>
            </a:r>
            <a:endParaRPr lang="en-US" sz="2000" b="1" dirty="0">
              <a:solidFill>
                <a:srgbClr val="DDDDDD"/>
              </a:solidFill>
            </a:endParaRPr>
          </a:p>
        </p:txBody>
      </p:sp>
      <p:pic>
        <p:nvPicPr>
          <p:cNvPr id="6" name="Picture 2" descr="https://sebs.rutgers.edu/images/rutgers250-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83563" y="49321"/>
            <a:ext cx="1654604" cy="1389868"/>
          </a:xfrm>
          <a:prstGeom prst="rect">
            <a:avLst/>
          </a:prstGeom>
          <a:noFill/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728849" y="1870550"/>
            <a:ext cx="10658102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rgbClr val="FFFF00"/>
                </a:solidFill>
              </a:rPr>
              <a:t>Welcome to the 15</a:t>
            </a:r>
            <a:r>
              <a:rPr lang="en-US" sz="6600" b="1" baseline="30000" dirty="0">
                <a:solidFill>
                  <a:srgbClr val="FFFF00"/>
                </a:solidFill>
              </a:rPr>
              <a:t>th</a:t>
            </a:r>
            <a:endParaRPr lang="en-US" sz="6600" b="1" dirty="0">
              <a:solidFill>
                <a:srgbClr val="FFFF00"/>
              </a:solidFill>
            </a:endParaRPr>
          </a:p>
          <a:p>
            <a:pPr algn="ctr"/>
            <a:r>
              <a:rPr lang="en-US" sz="6600" b="1" dirty="0">
                <a:solidFill>
                  <a:srgbClr val="FFFF00"/>
                </a:solidFill>
              </a:rPr>
              <a:t>Annual </a:t>
            </a:r>
            <a:r>
              <a:rPr lang="en-US" sz="6600" b="1" dirty="0" err="1">
                <a:solidFill>
                  <a:srgbClr val="FFFF00"/>
                </a:solidFill>
              </a:rPr>
              <a:t>GeoMIP</a:t>
            </a:r>
            <a:r>
              <a:rPr lang="en-US" sz="6600" b="1" dirty="0">
                <a:solidFill>
                  <a:srgbClr val="FFFF00"/>
                </a:solidFill>
              </a:rPr>
              <a:t> Workshop</a:t>
            </a:r>
          </a:p>
        </p:txBody>
      </p:sp>
      <p:pic>
        <p:nvPicPr>
          <p:cNvPr id="1026" name="Picture 2" descr="Image result for nsf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11" y="5394397"/>
            <a:ext cx="1380857" cy="13880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2725387" y="394855"/>
            <a:ext cx="6553200" cy="5847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CC0099"/>
                </a:solidFill>
              </a:rPr>
              <a:t>Latitudes</a:t>
            </a:r>
            <a:r>
              <a:rPr lang="en-US" sz="3200" b="1" dirty="0"/>
              <a:t> and </a:t>
            </a:r>
            <a:r>
              <a:rPr lang="en-US" sz="3200" b="1" dirty="0">
                <a:solidFill>
                  <a:srgbClr val="009900"/>
                </a:solidFill>
              </a:rPr>
              <a:t>Altitudes</a:t>
            </a:r>
            <a:endParaRPr lang="en-US" sz="3200" dirty="0">
              <a:solidFill>
                <a:srgbClr val="009900"/>
              </a:solidFill>
            </a:endParaRPr>
          </a:p>
        </p:txBody>
      </p:sp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700643" y="1497281"/>
            <a:ext cx="10586853" cy="461664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Aft>
                <a:spcPct val="50000"/>
              </a:spcAft>
            </a:pPr>
            <a:r>
              <a:rPr lang="en-US" sz="2800" b="1" dirty="0"/>
              <a:t>Tropical:</a:t>
            </a:r>
            <a:r>
              <a:rPr lang="en-US" sz="2800" dirty="0"/>
              <a:t>  We put SO</a:t>
            </a:r>
            <a:r>
              <a:rPr lang="en-US" sz="2800" baseline="-25000" dirty="0"/>
              <a:t>2</a:t>
            </a:r>
            <a:r>
              <a:rPr lang="en-US" sz="2800" dirty="0"/>
              <a:t> into the </a:t>
            </a:r>
            <a:r>
              <a:rPr lang="en-US" sz="2800" dirty="0">
                <a:solidFill>
                  <a:srgbClr val="009900"/>
                </a:solidFill>
              </a:rPr>
              <a:t>lower stratosphere (16-22 km)</a:t>
            </a:r>
            <a:r>
              <a:rPr lang="en-US" sz="2800" dirty="0"/>
              <a:t> over the </a:t>
            </a:r>
            <a:r>
              <a:rPr lang="en-US" sz="2800" dirty="0">
                <a:solidFill>
                  <a:srgbClr val="CC0099"/>
                </a:solidFill>
              </a:rPr>
              <a:t>Equator</a:t>
            </a:r>
            <a:r>
              <a:rPr lang="en-US" sz="2800" dirty="0"/>
              <a:t> at a daily rate equal to</a:t>
            </a:r>
            <a:br>
              <a:rPr lang="en-US" sz="2800" dirty="0"/>
            </a:br>
            <a:r>
              <a:rPr lang="en-US" sz="2800" dirty="0">
                <a:solidFill>
                  <a:schemeClr val="accent2"/>
                </a:solidFill>
              </a:rPr>
              <a:t>5 Mt/</a:t>
            </a:r>
            <a:r>
              <a:rPr lang="en-US" sz="2800" dirty="0" err="1">
                <a:solidFill>
                  <a:schemeClr val="accent2"/>
                </a:solidFill>
              </a:rPr>
              <a:t>yr</a:t>
            </a:r>
            <a:r>
              <a:rPr lang="en-US" sz="2800" dirty="0"/>
              <a:t> (1 Pinatubo every 4 years) or </a:t>
            </a:r>
            <a:br>
              <a:rPr lang="en-US" sz="2800" dirty="0"/>
            </a:br>
            <a:r>
              <a:rPr lang="en-US" sz="2800" dirty="0">
                <a:solidFill>
                  <a:schemeClr val="accent2"/>
                </a:solidFill>
              </a:rPr>
              <a:t>10 Mt/</a:t>
            </a:r>
            <a:r>
              <a:rPr lang="en-US" sz="2800" dirty="0" err="1">
                <a:solidFill>
                  <a:schemeClr val="accent2"/>
                </a:solidFill>
              </a:rPr>
              <a:t>yr</a:t>
            </a:r>
            <a:r>
              <a:rPr lang="en-US" sz="2800" dirty="0"/>
              <a:t> (1 Pinatubo every 2 years) for 20 years,</a:t>
            </a:r>
            <a:br>
              <a:rPr lang="en-US" sz="2800" dirty="0"/>
            </a:br>
            <a:r>
              <a:rPr lang="en-US" sz="2800" dirty="0"/>
              <a:t>and then continue to run for another 20 years to see how fast the system warms afterwards.</a:t>
            </a:r>
          </a:p>
          <a:p>
            <a:pPr marL="342900" indent="-342900">
              <a:spcAft>
                <a:spcPct val="50000"/>
              </a:spcAft>
            </a:pPr>
            <a:r>
              <a:rPr lang="en-US" sz="2800" b="1" dirty="0"/>
              <a:t>Arctic:</a:t>
            </a:r>
            <a:r>
              <a:rPr lang="en-US" sz="2800" dirty="0"/>
              <a:t>  We put SO</a:t>
            </a:r>
            <a:r>
              <a:rPr lang="en-US" sz="2800" baseline="-25000" dirty="0"/>
              <a:t>2</a:t>
            </a:r>
            <a:r>
              <a:rPr lang="en-US" sz="2800" dirty="0"/>
              <a:t> into the </a:t>
            </a:r>
            <a:r>
              <a:rPr lang="en-US" sz="2800" dirty="0">
                <a:solidFill>
                  <a:srgbClr val="009900"/>
                </a:solidFill>
              </a:rPr>
              <a:t>lower stratosphere (10-15 km)</a:t>
            </a:r>
            <a:br>
              <a:rPr lang="en-US" sz="2800" dirty="0"/>
            </a:br>
            <a:r>
              <a:rPr lang="en-US" sz="2800" dirty="0"/>
              <a:t>at </a:t>
            </a:r>
            <a:r>
              <a:rPr lang="en-US" sz="2800" dirty="0">
                <a:solidFill>
                  <a:srgbClr val="CC0099"/>
                </a:solidFill>
              </a:rPr>
              <a:t>68ºN</a:t>
            </a:r>
            <a:r>
              <a:rPr lang="en-US" sz="2800" dirty="0"/>
              <a:t> at a daily rate equal to </a:t>
            </a:r>
            <a:r>
              <a:rPr lang="en-US" sz="2800" dirty="0">
                <a:solidFill>
                  <a:schemeClr val="accent2"/>
                </a:solidFill>
              </a:rPr>
              <a:t>3 Mt/</a:t>
            </a:r>
            <a:r>
              <a:rPr lang="en-US" sz="2800" dirty="0" err="1">
                <a:solidFill>
                  <a:schemeClr val="accent2"/>
                </a:solidFill>
              </a:rPr>
              <a:t>yr</a:t>
            </a:r>
            <a:r>
              <a:rPr lang="en-US" sz="2800" dirty="0"/>
              <a:t> for 20 years,</a:t>
            </a:r>
            <a:br>
              <a:rPr lang="en-US" sz="2800" dirty="0"/>
            </a:br>
            <a:r>
              <a:rPr lang="en-US" sz="2800" dirty="0"/>
              <a:t>and then continue to run for another 20 years to see how fast the system warms afterwards.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77242" y="6308414"/>
            <a:ext cx="8811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Robock, Alan, Luke Oman, and Georgiy Stenchikov, 2008:  Regional climate responses to geoengineering with tropical and Arctic SO</a:t>
            </a:r>
            <a:r>
              <a:rPr lang="en-US" sz="1200" baseline="-25000" dirty="0">
                <a:solidFill>
                  <a:srgbClr val="FFFF00"/>
                </a:solidFill>
              </a:rPr>
              <a:t>2</a:t>
            </a:r>
            <a:r>
              <a:rPr lang="en-US" sz="1200" dirty="0">
                <a:solidFill>
                  <a:srgbClr val="FFFF00"/>
                </a:solidFill>
              </a:rPr>
              <a:t> injections.  </a:t>
            </a:r>
            <a:r>
              <a:rPr lang="en-US" sz="1200" i="1" dirty="0">
                <a:solidFill>
                  <a:srgbClr val="FFFF00"/>
                </a:solidFill>
              </a:rPr>
              <a:t>J. Geophys. Res.</a:t>
            </a:r>
            <a:r>
              <a:rPr lang="en-US" sz="1200" dirty="0">
                <a:solidFill>
                  <a:srgbClr val="FFFF00"/>
                </a:solidFill>
              </a:rPr>
              <a:t>, </a:t>
            </a:r>
            <a:r>
              <a:rPr lang="en-US" sz="1200" b="1" dirty="0">
                <a:solidFill>
                  <a:srgbClr val="FFFF00"/>
                </a:solidFill>
              </a:rPr>
              <a:t>113</a:t>
            </a:r>
            <a:r>
              <a:rPr lang="en-US" sz="1200" dirty="0">
                <a:solidFill>
                  <a:srgbClr val="FFFF00"/>
                </a:solidFill>
              </a:rPr>
              <a:t>, D16101, doi:10.1029/2008JD010050 </a:t>
            </a:r>
          </a:p>
          <a:p>
            <a:endParaRPr lang="en-US" sz="1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76201"/>
            <a:ext cx="8915400" cy="6092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1886309" y="304800"/>
            <a:ext cx="6774612" cy="839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600" b="1" dirty="0">
                <a:solidFill>
                  <a:srgbClr val="008000"/>
                </a:solidFill>
                <a:latin typeface="+mn-lt"/>
              </a:rPr>
              <a:t>GISS Global Average Temperature Anomaly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  <a:latin typeface="+mn-lt"/>
              </a:rPr>
              <a:t>+ Anthropogenic Forcing (A1B),</a:t>
            </a:r>
            <a:r>
              <a:rPr lang="en-US" sz="1600" b="1" dirty="0">
                <a:latin typeface="+mn-lt"/>
              </a:rPr>
              <a:t> </a:t>
            </a:r>
            <a:r>
              <a:rPr lang="en-US" sz="1600" b="1" dirty="0">
                <a:solidFill>
                  <a:srgbClr val="0000FF"/>
                </a:solidFill>
                <a:latin typeface="+mn-lt"/>
              </a:rPr>
              <a:t>3 Mt SO</a:t>
            </a:r>
            <a:r>
              <a:rPr lang="en-US" sz="1600" b="1" baseline="-25000" dirty="0">
                <a:solidFill>
                  <a:srgbClr val="0000FF"/>
                </a:solidFill>
                <a:latin typeface="+mn-lt"/>
              </a:rPr>
              <a:t>2</a:t>
            </a:r>
            <a:r>
              <a:rPr lang="en-US" sz="1600" b="1" dirty="0">
                <a:solidFill>
                  <a:srgbClr val="0000FF"/>
                </a:solidFill>
                <a:latin typeface="+mn-lt"/>
              </a:rPr>
              <a:t>/</a:t>
            </a:r>
            <a:r>
              <a:rPr lang="en-US" sz="1600" b="1" dirty="0" err="1">
                <a:solidFill>
                  <a:srgbClr val="0000FF"/>
                </a:solidFill>
                <a:latin typeface="+mn-lt"/>
              </a:rPr>
              <a:t>yr</a:t>
            </a:r>
            <a:r>
              <a:rPr lang="en-US" sz="1600" b="1" dirty="0">
                <a:solidFill>
                  <a:srgbClr val="0000FF"/>
                </a:solidFill>
                <a:latin typeface="+mn-lt"/>
              </a:rPr>
              <a:t> Arctic,</a:t>
            </a:r>
            <a:endParaRPr lang="en-US" sz="1600" b="1" dirty="0">
              <a:solidFill>
                <a:srgbClr val="993300"/>
              </a:solidFill>
              <a:latin typeface="+mn-lt"/>
            </a:endParaRPr>
          </a:p>
          <a:p>
            <a:pPr algn="ctr"/>
            <a:r>
              <a:rPr lang="en-US" sz="1600" b="1" dirty="0">
                <a:latin typeface="+mn-lt"/>
              </a:rPr>
              <a:t>5 Mt SO</a:t>
            </a:r>
            <a:r>
              <a:rPr lang="en-US" sz="1600" b="1" baseline="-25000" dirty="0">
                <a:latin typeface="+mn-lt"/>
              </a:rPr>
              <a:t>2</a:t>
            </a:r>
            <a:r>
              <a:rPr lang="en-US" sz="1600" b="1" dirty="0">
                <a:latin typeface="+mn-lt"/>
              </a:rPr>
              <a:t>/</a:t>
            </a:r>
            <a:r>
              <a:rPr lang="en-US" sz="1600" b="1" dirty="0" err="1">
                <a:latin typeface="+mn-lt"/>
              </a:rPr>
              <a:t>yr</a:t>
            </a:r>
            <a:r>
              <a:rPr lang="en-US" sz="1600" b="1" dirty="0">
                <a:latin typeface="+mn-lt"/>
              </a:rPr>
              <a:t> Tropical, </a:t>
            </a:r>
            <a:r>
              <a:rPr lang="en-US" sz="1600" b="1" dirty="0">
                <a:solidFill>
                  <a:srgbClr val="993300"/>
                </a:solidFill>
                <a:latin typeface="+mn-lt"/>
              </a:rPr>
              <a:t>10 Mt SO</a:t>
            </a:r>
            <a:r>
              <a:rPr lang="en-US" sz="1600" b="1" baseline="-25000" dirty="0">
                <a:solidFill>
                  <a:srgbClr val="993300"/>
                </a:solidFill>
                <a:latin typeface="+mn-lt"/>
              </a:rPr>
              <a:t>2</a:t>
            </a:r>
            <a:r>
              <a:rPr lang="en-US" sz="1600" b="1" dirty="0">
                <a:solidFill>
                  <a:srgbClr val="993300"/>
                </a:solidFill>
                <a:latin typeface="+mn-lt"/>
              </a:rPr>
              <a:t>/</a:t>
            </a:r>
            <a:r>
              <a:rPr lang="en-US" sz="1600" b="1" dirty="0" err="1">
                <a:solidFill>
                  <a:srgbClr val="993300"/>
                </a:solidFill>
                <a:latin typeface="+mn-lt"/>
              </a:rPr>
              <a:t>yr</a:t>
            </a:r>
            <a:r>
              <a:rPr lang="en-US" sz="1600" b="1" dirty="0">
                <a:solidFill>
                  <a:srgbClr val="993300"/>
                </a:solidFill>
                <a:latin typeface="+mn-lt"/>
              </a:rPr>
              <a:t> Tropical </a:t>
            </a:r>
            <a:endParaRPr lang="en-US" sz="1600" dirty="0">
              <a:latin typeface="+mn-lt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203322" y="6119336"/>
            <a:ext cx="6457599" cy="73866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 wrap="square">
            <a:spAutoFit/>
          </a:bodyPr>
          <a:lstStyle/>
          <a:p>
            <a:pPr marL="228600" indent="-228600">
              <a:spcBef>
                <a:spcPct val="50000"/>
              </a:spcBef>
            </a:pPr>
            <a:r>
              <a:rPr lang="en-US" sz="1400"/>
              <a:t>Robock, Alan, Luke Oman, and Georgiy Stenchikov, 2008:  Regional climate responses to geoengineering with tropical and Arctic SO</a:t>
            </a:r>
            <a:r>
              <a:rPr lang="en-US" sz="1400" baseline="-25000"/>
              <a:t>2</a:t>
            </a:r>
            <a:r>
              <a:rPr lang="en-US" sz="1400"/>
              <a:t> injections.  </a:t>
            </a:r>
            <a:r>
              <a:rPr lang="en-US" sz="1400" i="1"/>
              <a:t>J. Geophys. Res.</a:t>
            </a:r>
            <a:r>
              <a:rPr lang="en-US" sz="1400"/>
              <a:t>, </a:t>
            </a:r>
            <a:r>
              <a:rPr lang="en-US" sz="1400" b="1"/>
              <a:t>113</a:t>
            </a:r>
            <a:r>
              <a:rPr lang="en-US" sz="1400"/>
              <a:t>, D16101, doi:10.1029/2008JD010050 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900" name="Group 4"/>
          <p:cNvGrpSpPr>
            <a:grpSpLocks/>
          </p:cNvGrpSpPr>
          <p:nvPr/>
        </p:nvGrpSpPr>
        <p:grpSpPr bwMode="auto">
          <a:xfrm>
            <a:off x="9888188" y="2257923"/>
            <a:ext cx="520534" cy="304800"/>
            <a:chOff x="864" y="3552"/>
            <a:chExt cx="384" cy="192"/>
          </a:xfrm>
        </p:grpSpPr>
        <p:sp>
          <p:nvSpPr>
            <p:cNvPr id="80902" name="Line 5"/>
            <p:cNvSpPr>
              <a:spLocks noChangeShapeType="1"/>
            </p:cNvSpPr>
            <p:nvPr/>
          </p:nvSpPr>
          <p:spPr bwMode="auto">
            <a:xfrm>
              <a:off x="864" y="3600"/>
              <a:ext cx="38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903" name="Line 6"/>
            <p:cNvSpPr>
              <a:spLocks noChangeShapeType="1"/>
            </p:cNvSpPr>
            <p:nvPr/>
          </p:nvSpPr>
          <p:spPr bwMode="auto">
            <a:xfrm>
              <a:off x="864" y="3696"/>
              <a:ext cx="38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904" name="Line 7"/>
            <p:cNvSpPr>
              <a:spLocks noChangeShapeType="1"/>
            </p:cNvSpPr>
            <p:nvPr/>
          </p:nvSpPr>
          <p:spPr bwMode="auto">
            <a:xfrm>
              <a:off x="960" y="3552"/>
              <a:ext cx="0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905" name="Line 8"/>
            <p:cNvSpPr>
              <a:spLocks noChangeShapeType="1"/>
            </p:cNvSpPr>
            <p:nvPr/>
          </p:nvSpPr>
          <p:spPr bwMode="auto">
            <a:xfrm>
              <a:off x="1056" y="3552"/>
              <a:ext cx="0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906" name="Line 9"/>
            <p:cNvSpPr>
              <a:spLocks noChangeShapeType="1"/>
            </p:cNvSpPr>
            <p:nvPr/>
          </p:nvSpPr>
          <p:spPr bwMode="auto">
            <a:xfrm>
              <a:off x="1152" y="3552"/>
              <a:ext cx="0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0901" name="Text Box 10"/>
          <p:cNvSpPr txBox="1">
            <a:spLocks noChangeArrowheads="1"/>
          </p:cNvSpPr>
          <p:nvPr/>
        </p:nvSpPr>
        <p:spPr bwMode="auto">
          <a:xfrm>
            <a:off x="9476762" y="2215823"/>
            <a:ext cx="230356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/>
              <a:t>     = </a:t>
            </a:r>
          </a:p>
          <a:p>
            <a:pPr algn="ctr">
              <a:spcBef>
                <a:spcPct val="50000"/>
              </a:spcBef>
            </a:pPr>
            <a:r>
              <a:rPr lang="en-US" sz="2000" dirty="0"/>
              <a:t>significant at the 95% level</a:t>
            </a:r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id="{4F5B5084-9E0C-B164-B4B3-9E175F7711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6248401"/>
            <a:ext cx="57912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dirty="0">
                <a:solidFill>
                  <a:srgbClr val="FFFF00"/>
                </a:solidFill>
              </a:rPr>
              <a:t>Robock, Alan, Luke Oman, and Georgiy Stenchikov, 2008:  Regional climate responses to geoengineering with tropical and Arctic SO</a:t>
            </a:r>
            <a:r>
              <a:rPr lang="en-US" sz="1000" baseline="-25000" dirty="0">
                <a:solidFill>
                  <a:srgbClr val="FFFF00"/>
                </a:solidFill>
              </a:rPr>
              <a:t>2</a:t>
            </a:r>
            <a:r>
              <a:rPr lang="en-US" sz="1000" dirty="0">
                <a:solidFill>
                  <a:srgbClr val="FFFF00"/>
                </a:solidFill>
              </a:rPr>
              <a:t> injections. </a:t>
            </a:r>
            <a:r>
              <a:rPr lang="fr-FR" sz="1000" dirty="0">
                <a:solidFill>
                  <a:srgbClr val="FFFF00"/>
                </a:solidFill>
              </a:rPr>
              <a:t> </a:t>
            </a:r>
            <a:r>
              <a:rPr lang="fr-FR" sz="1000" i="1" dirty="0">
                <a:solidFill>
                  <a:srgbClr val="FFFF00"/>
                </a:solidFill>
              </a:rPr>
              <a:t>J. Geophys. </a:t>
            </a:r>
            <a:r>
              <a:rPr lang="fr-FR" sz="1000" i="1" dirty="0" err="1">
                <a:solidFill>
                  <a:srgbClr val="FFFF00"/>
                </a:solidFill>
              </a:rPr>
              <a:t>Res</a:t>
            </a:r>
            <a:r>
              <a:rPr lang="fr-FR" sz="1000" i="1" dirty="0">
                <a:solidFill>
                  <a:srgbClr val="FFFF00"/>
                </a:solidFill>
              </a:rPr>
              <a:t>.</a:t>
            </a:r>
            <a:r>
              <a:rPr lang="fr-FR" sz="1000" dirty="0">
                <a:solidFill>
                  <a:srgbClr val="FFFF00"/>
                </a:solidFill>
              </a:rPr>
              <a:t>, </a:t>
            </a:r>
            <a:r>
              <a:rPr lang="fr-FR" sz="1000" b="1" dirty="0">
                <a:solidFill>
                  <a:srgbClr val="FFFF00"/>
                </a:solidFill>
              </a:rPr>
              <a:t>113</a:t>
            </a:r>
            <a:r>
              <a:rPr lang="fr-FR" sz="1000" dirty="0">
                <a:solidFill>
                  <a:srgbClr val="FFFF00"/>
                </a:solidFill>
              </a:rPr>
              <a:t>, D16101, doi:10.1029/2008JD010050.</a:t>
            </a:r>
            <a:endParaRPr lang="en-US" sz="1000" dirty="0">
              <a:solidFill>
                <a:srgbClr val="FFFF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79E37A-1950-60F9-CFE5-CDA5BA477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211" y="65761"/>
            <a:ext cx="8371838" cy="6103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3893562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698" y="99053"/>
            <a:ext cx="8152409" cy="6684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Text Box 4"/>
          <p:cNvSpPr txBox="1">
            <a:spLocks noChangeArrowheads="1"/>
          </p:cNvSpPr>
          <p:nvPr/>
        </p:nvSpPr>
        <p:spPr bwMode="auto">
          <a:xfrm>
            <a:off x="9007432" y="2489759"/>
            <a:ext cx="3055917" cy="224676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 wrap="square">
            <a:spAutoFit/>
          </a:bodyPr>
          <a:lstStyle/>
          <a:p>
            <a:pPr marL="112713" indent="-112713">
              <a:spcBef>
                <a:spcPct val="50000"/>
              </a:spcBef>
            </a:pPr>
            <a:r>
              <a:rPr lang="en-US" sz="1400" dirty="0"/>
              <a:t>Rasch, Philip J., Simone Tilmes, Richard P. Turco, Alan Robock, Luke Oman, Chih-</a:t>
            </a:r>
            <a:r>
              <a:rPr lang="en-US" sz="1400" dirty="0" err="1"/>
              <a:t>Chieh</a:t>
            </a:r>
            <a:r>
              <a:rPr lang="en-US" sz="1400" dirty="0"/>
              <a:t> (Jack) Chen, Georgiy L. Stenchikov, and Rolando R. Garcia, 2008:  An overview of geoengineering of climate using stratospheric sulphate aerosols.  </a:t>
            </a:r>
            <a:r>
              <a:rPr lang="en-US" sz="1400" i="1" dirty="0"/>
              <a:t>Phil. Trans. Royal Soc. A</a:t>
            </a:r>
            <a:r>
              <a:rPr lang="en-US" sz="1400" dirty="0"/>
              <a:t>., </a:t>
            </a:r>
            <a:r>
              <a:rPr lang="en-US" sz="1400" b="1" dirty="0"/>
              <a:t>366</a:t>
            </a:r>
            <a:r>
              <a:rPr lang="en-US" sz="1400" dirty="0"/>
              <a:t>, 4007-4037, doi:10.1098/rsta.2008.0131.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4389" y="261256"/>
            <a:ext cx="10563100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dirty="0">
                <a:solidFill>
                  <a:schemeClr val="accent6"/>
                </a:solidFill>
              </a:rPr>
              <a:t>At the</a:t>
            </a:r>
          </a:p>
          <a:p>
            <a:pPr algn="ctr">
              <a:spcAft>
                <a:spcPts val="600"/>
              </a:spcAft>
            </a:pPr>
            <a:r>
              <a:rPr lang="en-US" sz="3600" b="1" dirty="0"/>
              <a:t>Strategic Workshop on</a:t>
            </a:r>
            <a:br>
              <a:rPr lang="en-US" sz="3600" b="1" dirty="0"/>
            </a:br>
            <a:r>
              <a:rPr lang="en-US" sz="3600" b="1" dirty="0"/>
              <a:t>Geoengineering Research</a:t>
            </a:r>
          </a:p>
          <a:p>
            <a:pPr algn="ctr">
              <a:spcAft>
                <a:spcPts val="600"/>
              </a:spcAft>
            </a:pPr>
            <a:r>
              <a:rPr lang="en-US" sz="3600" dirty="0">
                <a:solidFill>
                  <a:schemeClr val="accent6"/>
                </a:solidFill>
              </a:rPr>
              <a:t>Hamburg, Germany</a:t>
            </a:r>
          </a:p>
          <a:p>
            <a:pPr algn="ctr"/>
            <a:r>
              <a:rPr lang="en-US" sz="3600" dirty="0">
                <a:solidFill>
                  <a:schemeClr val="accent6"/>
                </a:solidFill>
              </a:rPr>
              <a:t>November 25-26, 2009</a:t>
            </a:r>
          </a:p>
          <a:p>
            <a:pPr algn="ctr"/>
            <a:endParaRPr lang="en-US" sz="3600" dirty="0">
              <a:solidFill>
                <a:schemeClr val="accent6"/>
              </a:solidFill>
            </a:endParaRPr>
          </a:p>
          <a:p>
            <a:pPr algn="ctr"/>
            <a:r>
              <a:rPr lang="en-US" sz="3600" dirty="0">
                <a:solidFill>
                  <a:schemeClr val="accent6"/>
                </a:solidFill>
              </a:rPr>
              <a:t>I gave an invited talk:</a:t>
            </a:r>
          </a:p>
          <a:p>
            <a:pPr algn="ctr"/>
            <a:endParaRPr lang="en-US" sz="3600" dirty="0"/>
          </a:p>
          <a:p>
            <a:pPr algn="ctr"/>
            <a:r>
              <a:rPr lang="en-US" sz="3600" b="1" dirty="0"/>
              <a:t>A Proposal for Standardized Geoengineering Experiments for CMIP5</a:t>
            </a:r>
          </a:p>
        </p:txBody>
      </p:sp>
    </p:spTree>
    <p:extLst>
      <p:ext uri="{BB962C8B-B14F-4D97-AF65-F5344CB8AC3E}">
        <p14:creationId xmlns:p14="http://schemas.microsoft.com/office/powerpoint/2010/main" val="6282617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0"/>
            <a:ext cx="7315200" cy="5791200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lg"/>
          </a:ln>
        </p:spPr>
      </p:pic>
      <p:sp>
        <p:nvSpPr>
          <p:cNvPr id="83971" name="Text Box 8"/>
          <p:cNvSpPr txBox="1">
            <a:spLocks noChangeArrowheads="1"/>
          </p:cNvSpPr>
          <p:nvPr/>
        </p:nvSpPr>
        <p:spPr bwMode="auto">
          <a:xfrm>
            <a:off x="8767764" y="4071938"/>
            <a:ext cx="1951037" cy="7683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  <a:spcBef>
                <a:spcPct val="50000"/>
              </a:spcBef>
            </a:pPr>
            <a:r>
              <a:rPr lang="en-GB" sz="2000"/>
              <a:t>ModelE</a:t>
            </a:r>
          </a:p>
          <a:p>
            <a:pPr algn="ctr">
              <a:lnSpc>
                <a:spcPct val="85000"/>
              </a:lnSpc>
              <a:spcBef>
                <a:spcPct val="50000"/>
              </a:spcBef>
            </a:pPr>
            <a:r>
              <a:rPr lang="en-GB" sz="2000"/>
              <a:t> 5Mt/yr – A1b</a:t>
            </a:r>
          </a:p>
        </p:txBody>
      </p:sp>
      <p:sp>
        <p:nvSpPr>
          <p:cNvPr id="83972" name="Text Box 6"/>
          <p:cNvSpPr txBox="1">
            <a:spLocks noChangeArrowheads="1"/>
          </p:cNvSpPr>
          <p:nvPr/>
        </p:nvSpPr>
        <p:spPr bwMode="auto">
          <a:xfrm>
            <a:off x="8774114" y="1092201"/>
            <a:ext cx="1944687" cy="103105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  <a:spcBef>
                <a:spcPct val="50000"/>
              </a:spcBef>
            </a:pPr>
            <a:r>
              <a:rPr lang="en-GB" sz="2000"/>
              <a:t>Met Office, Hadley Centre </a:t>
            </a:r>
          </a:p>
          <a:p>
            <a:pPr algn="ctr">
              <a:lnSpc>
                <a:spcPct val="85000"/>
              </a:lnSpc>
              <a:spcBef>
                <a:spcPct val="50000"/>
              </a:spcBef>
            </a:pPr>
            <a:r>
              <a:rPr lang="en-GB" sz="2000"/>
              <a:t> 5Mt/yr – A1b</a:t>
            </a:r>
          </a:p>
        </p:txBody>
      </p:sp>
      <p:sp>
        <p:nvSpPr>
          <p:cNvPr id="83973" name="Text Box 4"/>
          <p:cNvSpPr txBox="1">
            <a:spLocks noChangeArrowheads="1"/>
          </p:cNvSpPr>
          <p:nvPr/>
        </p:nvSpPr>
        <p:spPr bwMode="auto">
          <a:xfrm>
            <a:off x="3659188" y="5903914"/>
            <a:ext cx="7008812" cy="95408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>
            <a:spAutoFit/>
          </a:bodyPr>
          <a:lstStyle/>
          <a:p>
            <a:pPr marL="228600" indent="-228600">
              <a:spcBef>
                <a:spcPct val="50000"/>
              </a:spcBef>
            </a:pPr>
            <a:r>
              <a:rPr lang="fr-FR" sz="1400"/>
              <a:t>Jones, Andy, Jim Haywood, Olivier Boucher, Ben Kravitz, and Alan Robock, 2010:  </a:t>
            </a:r>
            <a:r>
              <a:rPr lang="en-US" sz="1400"/>
              <a:t>Geoengineering by stratospheric SO</a:t>
            </a:r>
            <a:r>
              <a:rPr lang="en-US" sz="1400" baseline="-25000"/>
              <a:t>2</a:t>
            </a:r>
            <a:r>
              <a:rPr lang="en-US" sz="1400"/>
              <a:t> injection:  Results from the Met Office HadGEM2 climate model and comparison with the Goddard Institute for Space Studies ModelE.  </a:t>
            </a:r>
            <a:r>
              <a:rPr lang="en-US" sz="1400" i="1"/>
              <a:t>Atmos. Chem. Phys.</a:t>
            </a:r>
            <a:r>
              <a:rPr lang="en-US" sz="1400"/>
              <a:t>, </a:t>
            </a:r>
            <a:r>
              <a:rPr lang="en-US" sz="1400" b="1"/>
              <a:t>10</a:t>
            </a:r>
            <a:r>
              <a:rPr lang="en-US" sz="1400"/>
              <a:t>, 5999-6006.</a:t>
            </a:r>
          </a:p>
        </p:txBody>
      </p:sp>
    </p:spTree>
    <p:extLst>
      <p:ext uri="{BB962C8B-B14F-4D97-AF65-F5344CB8AC3E}">
        <p14:creationId xmlns:p14="http://schemas.microsoft.com/office/powerpoint/2010/main" val="448472084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 Box 2"/>
          <p:cNvSpPr txBox="1">
            <a:spLocks noChangeArrowheads="1"/>
          </p:cNvSpPr>
          <p:nvPr/>
        </p:nvSpPr>
        <p:spPr bwMode="auto">
          <a:xfrm>
            <a:off x="255320" y="604541"/>
            <a:ext cx="11681360" cy="4555093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lg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tabLst>
                <a:tab pos="457200" algn="l"/>
              </a:tabLst>
            </a:pPr>
            <a:r>
              <a:rPr lang="en-US" sz="2000" dirty="0">
                <a:solidFill>
                  <a:schemeClr val="accent2"/>
                </a:solidFill>
              </a:rPr>
              <a:t>	We have carried out standard experiments as part of CMIP5 and CMIP6 using identical global warming and geoengineering scenarios, to see whether our results are robust.</a:t>
            </a:r>
          </a:p>
          <a:p>
            <a:pPr>
              <a:spcBef>
                <a:spcPct val="50000"/>
              </a:spcBef>
              <a:tabLst>
                <a:tab pos="457200" algn="l"/>
              </a:tabLst>
            </a:pPr>
            <a:r>
              <a:rPr lang="en-US" sz="2000" dirty="0">
                <a:solidFill>
                  <a:schemeClr val="accent2"/>
                </a:solidFill>
              </a:rPr>
              <a:t>	</a:t>
            </a:r>
            <a:r>
              <a:rPr lang="en-US" sz="2000" dirty="0"/>
              <a:t>For example, how will the hydrological cycle respond to stratospheric geoengineering?  Will there be a significant reduction of Asian monsoon precipitation?  How will ozone and UV change?</a:t>
            </a:r>
          </a:p>
          <a:p>
            <a:pPr>
              <a:spcBef>
                <a:spcPct val="50000"/>
              </a:spcBef>
              <a:tabLst>
                <a:tab pos="457200" algn="l"/>
              </a:tabLst>
            </a:pPr>
            <a:endParaRPr lang="en-US" sz="2000" dirty="0"/>
          </a:p>
          <a:p>
            <a:pPr>
              <a:spcBef>
                <a:spcPct val="50000"/>
              </a:spcBef>
              <a:tabLst>
                <a:tab pos="457200" algn="l"/>
              </a:tabLst>
            </a:pPr>
            <a:endParaRPr lang="en-US" sz="2000" dirty="0"/>
          </a:p>
          <a:p>
            <a:pPr>
              <a:spcBef>
                <a:spcPct val="50000"/>
              </a:spcBef>
              <a:tabLst>
                <a:tab pos="457200" algn="l"/>
              </a:tabLst>
            </a:pPr>
            <a:endParaRPr lang="en-US" sz="2000" dirty="0"/>
          </a:p>
          <a:p>
            <a:pPr>
              <a:spcBef>
                <a:spcPct val="50000"/>
              </a:spcBef>
              <a:tabLst>
                <a:tab pos="457200" algn="l"/>
              </a:tabLst>
            </a:pPr>
            <a:r>
              <a:rPr lang="en-US" sz="2000" dirty="0"/>
              <a:t>	As of now, 157 peer-reviewed GeoMIP publications and counting, many of which are in the special sections of </a:t>
            </a:r>
            <a:r>
              <a:rPr lang="en-US" sz="2000" i="1" dirty="0">
                <a:solidFill>
                  <a:schemeClr val="accent6"/>
                </a:solidFill>
              </a:rPr>
              <a:t>Journal of Geophysical Research – Atmospheres</a:t>
            </a:r>
            <a:r>
              <a:rPr lang="en-US" sz="2000" dirty="0"/>
              <a:t> and </a:t>
            </a:r>
            <a:r>
              <a:rPr lang="en-US" sz="2000" i="1" dirty="0">
                <a:solidFill>
                  <a:schemeClr val="accent6"/>
                </a:solidFill>
              </a:rPr>
              <a:t>Atmospheric Chemistry and Physics / Geoscientific Model Development</a:t>
            </a:r>
            <a:r>
              <a:rPr lang="en-US" sz="2000" dirty="0"/>
              <a:t>, and the third GeoMIP special issue, in </a:t>
            </a:r>
            <a:r>
              <a:rPr lang="en-US" sz="2000" i="1" dirty="0">
                <a:solidFill>
                  <a:srgbClr val="3333FF"/>
                </a:solidFill>
              </a:rPr>
              <a:t>Atmospheric Chemistry and Physics / Earth System Dynamics</a:t>
            </a:r>
            <a:r>
              <a:rPr lang="en-US" sz="2000" dirty="0"/>
              <a:t>.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106499" name="Text Box 83"/>
          <p:cNvSpPr txBox="1">
            <a:spLocks noChangeArrowheads="1"/>
          </p:cNvSpPr>
          <p:nvPr/>
        </p:nvSpPr>
        <p:spPr bwMode="auto">
          <a:xfrm>
            <a:off x="612569" y="2348503"/>
            <a:ext cx="10966862" cy="9233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Kravitz, Ben, Alan Robock, Olivier Boucher, </a:t>
            </a:r>
            <a:r>
              <a:rPr lang="en-US" sz="1800" dirty="0" err="1"/>
              <a:t>Hauke</a:t>
            </a:r>
            <a:r>
              <a:rPr lang="en-US" sz="1800" dirty="0"/>
              <a:t> Schmidt, Karl Taylor, Georgiy Stenchikov, and Michael Schulz, 2011: The Geoengineering Model Intercomparison Project (GeoMIP). </a:t>
            </a:r>
            <a:r>
              <a:rPr lang="en-US" sz="1800" i="1" dirty="0"/>
              <a:t>Atmospheric Science Letters</a:t>
            </a:r>
            <a:r>
              <a:rPr lang="en-US" sz="1800" dirty="0"/>
              <a:t>, </a:t>
            </a:r>
            <a:r>
              <a:rPr lang="en-US" sz="1800" b="1" dirty="0"/>
              <a:t>12</a:t>
            </a:r>
            <a:r>
              <a:rPr lang="en-US" sz="1800" dirty="0"/>
              <a:t>, 162-167, doi:10.1002/asl.316. </a:t>
            </a:r>
          </a:p>
        </p:txBody>
      </p:sp>
      <p:sp>
        <p:nvSpPr>
          <p:cNvPr id="106500" name="TextBox 1"/>
          <p:cNvSpPr txBox="1">
            <a:spLocks noChangeArrowheads="1"/>
          </p:cNvSpPr>
          <p:nvPr/>
        </p:nvSpPr>
        <p:spPr bwMode="auto">
          <a:xfrm>
            <a:off x="1719263" y="142876"/>
            <a:ext cx="87713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Geoengineering Model Intercomparison Project (GeoMIP)</a:t>
            </a:r>
          </a:p>
        </p:txBody>
      </p:sp>
      <p:pic>
        <p:nvPicPr>
          <p:cNvPr id="106501" name="Picture 7" descr="wcrp_logo_fina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51648" y="4845463"/>
            <a:ext cx="3041490" cy="1304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2" name="TextBox 5"/>
          <p:cNvSpPr txBox="1">
            <a:spLocks noChangeArrowheads="1"/>
          </p:cNvSpPr>
          <p:nvPr/>
        </p:nvSpPr>
        <p:spPr bwMode="auto">
          <a:xfrm>
            <a:off x="135610" y="5395648"/>
            <a:ext cx="8609308" cy="70788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GeoMIP is a CMIP Coordinated Experiment, as part of the Coupled Model Intercomparison Projects 5, 6, and 7 (CMIP5, CMIP6, CMIP7).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30036" y="6415395"/>
            <a:ext cx="6696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</a:rPr>
              <a:t>http://climate.envsci.rutgers.edu/GeoMIP/publications.html</a:t>
            </a:r>
          </a:p>
        </p:txBody>
      </p:sp>
    </p:spTree>
    <p:extLst>
      <p:ext uri="{BB962C8B-B14F-4D97-AF65-F5344CB8AC3E}">
        <p14:creationId xmlns:p14="http://schemas.microsoft.com/office/powerpoint/2010/main" val="2596371461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7671" t="34576" r="3784" b="4051"/>
          <a:stretch/>
        </p:blipFill>
        <p:spPr bwMode="auto">
          <a:xfrm>
            <a:off x="179356" y="920336"/>
            <a:ext cx="11788354" cy="4643254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lg"/>
          </a:ln>
        </p:spPr>
      </p:pic>
      <p:sp>
        <p:nvSpPr>
          <p:cNvPr id="107523" name="TextBox 2"/>
          <p:cNvSpPr txBox="1">
            <a:spLocks noChangeArrowheads="1"/>
          </p:cNvSpPr>
          <p:nvPr/>
        </p:nvSpPr>
        <p:spPr bwMode="auto">
          <a:xfrm>
            <a:off x="1524000" y="0"/>
            <a:ext cx="91440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200" dirty="0"/>
              <a:t>First GeoMIP Workshop, Rutgers University, February 10-12, 2011</a:t>
            </a:r>
          </a:p>
          <a:p>
            <a:pPr algn="ctr"/>
            <a:r>
              <a:rPr lang="en-US" sz="1400" dirty="0">
                <a:hlinkClick r:id="rId4"/>
              </a:rPr>
              <a:t>http://climate.envsci.rutgers.edu/GeoMIP/events/rutgersfeb2011.html</a:t>
            </a:r>
            <a:r>
              <a:rPr lang="en-US" sz="1400" dirty="0"/>
              <a:t> </a:t>
            </a:r>
          </a:p>
        </p:txBody>
      </p:sp>
      <p:sp>
        <p:nvSpPr>
          <p:cNvPr id="107524" name="TextBox 3"/>
          <p:cNvSpPr txBox="1">
            <a:spLocks noChangeArrowheads="1"/>
          </p:cNvSpPr>
          <p:nvPr/>
        </p:nvSpPr>
        <p:spPr bwMode="auto">
          <a:xfrm>
            <a:off x="2097088" y="5740401"/>
            <a:ext cx="7910512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/>
              <a:t>Workshop was sponsored by the United Kingdom embassy in the United States.</a:t>
            </a:r>
          </a:p>
        </p:txBody>
      </p:sp>
      <p:sp>
        <p:nvSpPr>
          <p:cNvPr id="107525" name="Text Box 83"/>
          <p:cNvSpPr txBox="1">
            <a:spLocks noChangeArrowheads="1"/>
          </p:cNvSpPr>
          <p:nvPr/>
        </p:nvSpPr>
        <p:spPr bwMode="auto">
          <a:xfrm>
            <a:off x="2273300" y="6118226"/>
            <a:ext cx="7658100" cy="739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Robock, Alan, Ben Kravitz, and Olivier Boucher, 2011:  Standardizing Experiments in Geoengineering; GeoMIP Stratospheric Aerosol Geoengineering Workshop; New Brunswick, New Jersey, 10-12 February 2011, </a:t>
            </a:r>
            <a:r>
              <a:rPr lang="en-US" sz="1400" i="1" dirty="0"/>
              <a:t>EOS</a:t>
            </a:r>
            <a:r>
              <a:rPr lang="en-US" sz="1400" dirty="0"/>
              <a:t>, </a:t>
            </a:r>
            <a:r>
              <a:rPr lang="en-US" sz="1400" b="1" dirty="0"/>
              <a:t>92</a:t>
            </a:r>
            <a:r>
              <a:rPr lang="en-US" sz="1400" dirty="0"/>
              <a:t>, 197, doi:10.1029/ 2011ES003424. 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Box 2"/>
          <p:cNvSpPr txBox="1">
            <a:spLocks noChangeArrowheads="1"/>
          </p:cNvSpPr>
          <p:nvPr/>
        </p:nvSpPr>
        <p:spPr bwMode="auto">
          <a:xfrm>
            <a:off x="1524000" y="0"/>
            <a:ext cx="91440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200" dirty="0"/>
              <a:t>Second GeoMIP Workshop, University of Exeter, March 30-31, 2012</a:t>
            </a:r>
          </a:p>
          <a:p>
            <a:pPr algn="ctr"/>
            <a:r>
              <a:rPr lang="en-US" sz="1400" dirty="0">
                <a:hlinkClick r:id="rId3"/>
              </a:rPr>
              <a:t>http://climate.envsci.rutgers.edu/GeoMIP/events/exetermarch2012.html</a:t>
            </a:r>
            <a:r>
              <a:rPr lang="en-US" sz="1400" dirty="0"/>
              <a:t> </a:t>
            </a:r>
          </a:p>
        </p:txBody>
      </p:sp>
      <p:sp>
        <p:nvSpPr>
          <p:cNvPr id="108547" name="TextBox 3"/>
          <p:cNvSpPr txBox="1">
            <a:spLocks noChangeArrowheads="1"/>
          </p:cNvSpPr>
          <p:nvPr/>
        </p:nvSpPr>
        <p:spPr bwMode="auto">
          <a:xfrm>
            <a:off x="2097088" y="5740401"/>
            <a:ext cx="7910512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/>
              <a:t>Workshop was sponsored by the Integrated Assessment of Geoengineering Proposals project.</a:t>
            </a:r>
          </a:p>
        </p:txBody>
      </p:sp>
      <p:sp>
        <p:nvSpPr>
          <p:cNvPr id="108548" name="Text Box 83"/>
          <p:cNvSpPr txBox="1">
            <a:spLocks noChangeArrowheads="1"/>
          </p:cNvSpPr>
          <p:nvPr/>
        </p:nvSpPr>
        <p:spPr bwMode="auto">
          <a:xfrm>
            <a:off x="2273300" y="6118225"/>
            <a:ext cx="7658100" cy="7381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Kravitz, Ben, Alan Robock, and James Haywood, 2012: Progress in climate model simulations of geoengineering: 2nd GeoMIP Stratospheric Aerosol Geoengineering Workshop; Exeter, UK, 30-31 March 2012, </a:t>
            </a:r>
            <a:r>
              <a:rPr lang="en-US" sz="1400" i="1" dirty="0"/>
              <a:t>EOS</a:t>
            </a:r>
            <a:r>
              <a:rPr lang="en-US" sz="1400" dirty="0"/>
              <a:t>, </a:t>
            </a:r>
            <a:r>
              <a:rPr lang="en-US" sz="1400" b="1" dirty="0"/>
              <a:t>93</a:t>
            </a:r>
            <a:r>
              <a:rPr lang="en-US" sz="1400" dirty="0"/>
              <a:t>, 340, doi:10.1029/2012ES003871.</a:t>
            </a:r>
          </a:p>
        </p:txBody>
      </p:sp>
      <p:pic>
        <p:nvPicPr>
          <p:cNvPr id="108549" name="Picture 5" descr="IMG_6510.JPG"/>
          <p:cNvPicPr>
            <a:picLocks noChangeAspect="1"/>
          </p:cNvPicPr>
          <p:nvPr/>
        </p:nvPicPr>
        <p:blipFill rotWithShape="1">
          <a:blip r:embed="rId4" cstate="print"/>
          <a:srcRect l="8253" t="16930" r="15952" b="40104"/>
          <a:stretch/>
        </p:blipFill>
        <p:spPr bwMode="auto">
          <a:xfrm>
            <a:off x="320634" y="726528"/>
            <a:ext cx="11557352" cy="491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Box 2"/>
          <p:cNvSpPr txBox="1">
            <a:spLocks noChangeArrowheads="1"/>
          </p:cNvSpPr>
          <p:nvPr/>
        </p:nvSpPr>
        <p:spPr bwMode="auto">
          <a:xfrm>
            <a:off x="1524000" y="0"/>
            <a:ext cx="914400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200" dirty="0"/>
              <a:t>Third GeoMIP Workshop, Institute for Advanced Sustainability Studies, Potsdam, Germany, April 15-16, 2013</a:t>
            </a:r>
          </a:p>
          <a:p>
            <a:pPr algn="ctr"/>
            <a:r>
              <a:rPr lang="en-US" sz="1400" dirty="0">
                <a:hlinkClick r:id="rId3"/>
              </a:rPr>
              <a:t>http://climate.envsci.rutgers.edu/GeoMIP/events/potsdamapril2013.html</a:t>
            </a:r>
            <a:r>
              <a:rPr lang="en-US" sz="1400" dirty="0"/>
              <a:t>  </a:t>
            </a:r>
          </a:p>
        </p:txBody>
      </p:sp>
      <p:sp>
        <p:nvSpPr>
          <p:cNvPr id="109571" name="TextBox 3"/>
          <p:cNvSpPr txBox="1">
            <a:spLocks noChangeArrowheads="1"/>
          </p:cNvSpPr>
          <p:nvPr/>
        </p:nvSpPr>
        <p:spPr bwMode="auto">
          <a:xfrm>
            <a:off x="2097088" y="5740401"/>
            <a:ext cx="7910512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/>
              <a:t>Workshop was sponsored by IASS and NSF.</a:t>
            </a:r>
          </a:p>
        </p:txBody>
      </p:sp>
      <p:sp>
        <p:nvSpPr>
          <p:cNvPr id="109572" name="Text Box 83"/>
          <p:cNvSpPr txBox="1">
            <a:spLocks noChangeArrowheads="1"/>
          </p:cNvSpPr>
          <p:nvPr/>
        </p:nvSpPr>
        <p:spPr bwMode="auto">
          <a:xfrm>
            <a:off x="2273300" y="6118225"/>
            <a:ext cx="7658100" cy="7381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>
            <a:spAutoFit/>
          </a:bodyPr>
          <a:lstStyle/>
          <a:p>
            <a:r>
              <a:rPr lang="en-US" sz="1400" dirty="0"/>
              <a:t>Kravitz, Ben, Alan Robock, and Peter Irvine, 2013:  Robust results from climate model simulations of geoengineering: GeoMIP 2013; Potsdam, Germany, 15–16 April 2013. </a:t>
            </a:r>
            <a:r>
              <a:rPr lang="en-US" sz="1400" i="1" dirty="0"/>
              <a:t>Eos</a:t>
            </a:r>
            <a:r>
              <a:rPr lang="en-US" sz="1400" dirty="0"/>
              <a:t>, </a:t>
            </a:r>
            <a:r>
              <a:rPr lang="en-US" sz="1400" b="1" dirty="0"/>
              <a:t>94</a:t>
            </a:r>
            <a:r>
              <a:rPr lang="en-US" sz="1400" dirty="0"/>
              <a:t>, 292, doi:10.1002/2013EO330005.</a:t>
            </a:r>
          </a:p>
        </p:txBody>
      </p:sp>
      <p:pic>
        <p:nvPicPr>
          <p:cNvPr id="109573" name="Picture 2" descr="http://climate.envsci.rutgers.edu/GeoMIP/images/IMGP1485.JPG"/>
          <p:cNvPicPr>
            <a:picLocks noChangeAspect="1" noChangeArrowheads="1"/>
          </p:cNvPicPr>
          <p:nvPr/>
        </p:nvPicPr>
        <p:blipFill rotWithShape="1">
          <a:blip r:embed="rId4" cstate="print"/>
          <a:srcRect l="12524" t="47594" r="11441" b="12801"/>
          <a:stretch/>
        </p:blipFill>
        <p:spPr bwMode="auto">
          <a:xfrm>
            <a:off x="165151" y="1103783"/>
            <a:ext cx="11822989" cy="461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80FF68-A49B-4503-4206-84773681F3AF}"/>
              </a:ext>
            </a:extLst>
          </p:cNvPr>
          <p:cNvSpPr txBox="1"/>
          <p:nvPr/>
        </p:nvSpPr>
        <p:spPr>
          <a:xfrm>
            <a:off x="659823" y="-32584"/>
            <a:ext cx="11092665" cy="5981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1800"/>
              </a:spcAft>
            </a:pPr>
            <a:r>
              <a:rPr lang="en-US" sz="4400" b="1" dirty="0"/>
              <a:t>Workshop Goals</a:t>
            </a:r>
          </a:p>
          <a:p>
            <a:pPr marL="742950" indent="-742950">
              <a:lnSpc>
                <a:spcPct val="150000"/>
              </a:lnSpc>
              <a:spcAft>
                <a:spcPts val="1800"/>
              </a:spcAft>
              <a:buAutoNum type="arabicPeriod"/>
            </a:pPr>
            <a:r>
              <a:rPr lang="en-US" sz="4400" dirty="0">
                <a:solidFill>
                  <a:schemeClr val="accent6"/>
                </a:solidFill>
              </a:rPr>
              <a:t>Review recent work</a:t>
            </a:r>
          </a:p>
          <a:p>
            <a:pPr marL="742950" indent="-742950">
              <a:lnSpc>
                <a:spcPct val="150000"/>
              </a:lnSpc>
              <a:spcAft>
                <a:spcPts val="1800"/>
              </a:spcAft>
              <a:buAutoNum type="arabicPeriod"/>
            </a:pPr>
            <a:r>
              <a:rPr lang="en-US" sz="4400" dirty="0"/>
              <a:t>Plan joint analyses and collaborations</a:t>
            </a:r>
          </a:p>
          <a:p>
            <a:pPr marL="742950" indent="-742950">
              <a:lnSpc>
                <a:spcPct val="150000"/>
              </a:lnSpc>
              <a:spcAft>
                <a:spcPts val="1800"/>
              </a:spcAft>
              <a:buAutoNum type="arabicPeriod"/>
            </a:pPr>
            <a:r>
              <a:rPr lang="en-US" sz="4400" dirty="0">
                <a:solidFill>
                  <a:schemeClr val="accent6"/>
                </a:solidFill>
              </a:rPr>
              <a:t>Plan future GeoMIP simulations </a:t>
            </a:r>
          </a:p>
          <a:p>
            <a:pPr marL="742950" indent="-742950">
              <a:lnSpc>
                <a:spcPct val="150000"/>
              </a:lnSpc>
              <a:spcAft>
                <a:spcPts val="1800"/>
              </a:spcAft>
              <a:buAutoNum type="arabicPeriod"/>
            </a:pPr>
            <a:r>
              <a:rPr lang="en-US" sz="4400" dirty="0"/>
              <a:t>Behave ethically and have fun</a:t>
            </a:r>
          </a:p>
        </p:txBody>
      </p:sp>
    </p:spTree>
    <p:extLst>
      <p:ext uri="{BB962C8B-B14F-4D97-AF65-F5344CB8AC3E}">
        <p14:creationId xmlns:p14="http://schemas.microsoft.com/office/powerpoint/2010/main" val="36672532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Box 2"/>
          <p:cNvSpPr txBox="1">
            <a:spLocks noChangeArrowheads="1"/>
          </p:cNvSpPr>
          <p:nvPr/>
        </p:nvSpPr>
        <p:spPr bwMode="auto">
          <a:xfrm>
            <a:off x="1512247" y="90211"/>
            <a:ext cx="9144000" cy="72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200" dirty="0"/>
              <a:t>Fourth GeoMIP Workshop, Paris, France, April 24-25, 2014</a:t>
            </a:r>
          </a:p>
          <a:p>
            <a:pPr algn="ctr">
              <a:spcAft>
                <a:spcPts val="600"/>
              </a:spcAft>
            </a:pPr>
            <a:r>
              <a:rPr lang="en-US" sz="1400" dirty="0">
                <a:hlinkClick r:id="rId3"/>
              </a:rPr>
              <a:t>http://climate.envsci.rutgers.edu/GeoMIP/events/parisapril2014.html</a:t>
            </a:r>
            <a:r>
              <a:rPr lang="en-US" sz="1400" dirty="0"/>
              <a:t> 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1931155" y="5820456"/>
            <a:ext cx="839635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Workshop was sponsored by the </a:t>
            </a:r>
            <a:r>
              <a:rPr lang="fr-FR" sz="1200" dirty="0"/>
              <a:t>Laboratoire de Météorologie Dynamique</a:t>
            </a:r>
            <a:r>
              <a:rPr lang="en-US" sz="1200" dirty="0"/>
              <a:t> and US National Science Foundation.</a:t>
            </a:r>
          </a:p>
        </p:txBody>
      </p:sp>
      <p:sp>
        <p:nvSpPr>
          <p:cNvPr id="5" name="Text Box 83"/>
          <p:cNvSpPr txBox="1">
            <a:spLocks noChangeArrowheads="1"/>
          </p:cNvSpPr>
          <p:nvPr/>
        </p:nvSpPr>
        <p:spPr bwMode="auto">
          <a:xfrm>
            <a:off x="2273300" y="6118225"/>
            <a:ext cx="7658100" cy="73866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>
            <a:spAutoFit/>
          </a:bodyPr>
          <a:lstStyle/>
          <a:p>
            <a:r>
              <a:rPr lang="en-US" sz="1400" dirty="0"/>
              <a:t>Kravitz, Ben, Alan Robock, and Olivier Boucher, 2014:  Future directions in simulating solar geoengineering; Fourth GeoMIP Workshop; Paris, France, 24–25 April 2014.  </a:t>
            </a:r>
            <a:r>
              <a:rPr lang="en-US" sz="1400" i="1" dirty="0"/>
              <a:t>Eos</a:t>
            </a:r>
            <a:r>
              <a:rPr lang="en-US" sz="1400" dirty="0"/>
              <a:t>,  </a:t>
            </a:r>
            <a:r>
              <a:rPr lang="en-US" sz="1400" b="1" dirty="0"/>
              <a:t>95</a:t>
            </a:r>
            <a:r>
              <a:rPr lang="en-US" sz="1400" dirty="0"/>
              <a:t> (31), 280, doi:10.1002/ 2014EO310010.</a:t>
            </a:r>
          </a:p>
        </p:txBody>
      </p:sp>
      <p:pic>
        <p:nvPicPr>
          <p:cNvPr id="3" name="Picture 2" descr="IMG_2089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" t="32913" r="3606" b="17136"/>
          <a:stretch/>
        </p:blipFill>
        <p:spPr>
          <a:xfrm>
            <a:off x="225631" y="1009402"/>
            <a:ext cx="11870802" cy="475412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Box 2"/>
          <p:cNvSpPr txBox="1">
            <a:spLocks noChangeArrowheads="1"/>
          </p:cNvSpPr>
          <p:nvPr/>
        </p:nvSpPr>
        <p:spPr bwMode="auto">
          <a:xfrm>
            <a:off x="1524000" y="1"/>
            <a:ext cx="9144000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200" dirty="0"/>
              <a:t>Fifth GeoMIP Workshop, National Center for Atmospheric Research, Boulder, Colorado, July 22-23, 2015</a:t>
            </a:r>
          </a:p>
          <a:p>
            <a:pPr algn="ctr">
              <a:spcAft>
                <a:spcPts val="600"/>
              </a:spcAft>
            </a:pPr>
            <a:r>
              <a:rPr lang="en-US" sz="1400" dirty="0">
                <a:hlinkClick r:id="rId3"/>
              </a:rPr>
              <a:t>http://www.asp.ucar.edu/ecsa/geoengineering-workshop.php</a:t>
            </a:r>
            <a:endParaRPr lang="en-US" sz="1400" dirty="0"/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1897824" y="5342765"/>
            <a:ext cx="83963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Workshop sponsored by the University Corporation for Atmospheric Research</a:t>
            </a:r>
          </a:p>
          <a:p>
            <a:pPr algn="ctr"/>
            <a:r>
              <a:rPr lang="en-US" sz="1200" dirty="0"/>
              <a:t>and the US National Science Foundation.</a:t>
            </a:r>
          </a:p>
        </p:txBody>
      </p:sp>
      <p:pic>
        <p:nvPicPr>
          <p:cNvPr id="4" name="Picture 3" descr="IMG_3321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2" t="24457" r="11382" b="37071"/>
          <a:stretch/>
        </p:blipFill>
        <p:spPr>
          <a:xfrm>
            <a:off x="184068" y="1061830"/>
            <a:ext cx="11849594" cy="4293331"/>
          </a:xfrm>
          <a:prstGeom prst="rect">
            <a:avLst/>
          </a:prstGeom>
        </p:spPr>
      </p:pic>
      <p:sp>
        <p:nvSpPr>
          <p:cNvPr id="5" name="Text Box 83"/>
          <p:cNvSpPr txBox="1">
            <a:spLocks noChangeArrowheads="1"/>
          </p:cNvSpPr>
          <p:nvPr/>
        </p:nvSpPr>
        <p:spPr bwMode="auto">
          <a:xfrm>
            <a:off x="2266950" y="5891613"/>
            <a:ext cx="7658100" cy="95410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>
            <a:spAutoFit/>
          </a:bodyPr>
          <a:lstStyle/>
          <a:p>
            <a:r>
              <a:rPr lang="en-US" sz="1400" dirty="0"/>
              <a:t>Kravitz, Ben, Alan Robock, and Simone Tilmes, 2016:  New Paths in Geoengineering; National Center for Atmospheric Research Fifth Annual Geoengineering Model Intercomparison Workshop and Early Career Summer School; Boulder, Colorado, 20–24 July 2015.  </a:t>
            </a:r>
            <a:r>
              <a:rPr lang="en-US" sz="1400" i="1" dirty="0"/>
              <a:t>Eos</a:t>
            </a:r>
            <a:r>
              <a:rPr lang="en-US" sz="1400" dirty="0"/>
              <a:t>, </a:t>
            </a:r>
            <a:r>
              <a:rPr lang="en-US" sz="1400" b="1" dirty="0"/>
              <a:t>97</a:t>
            </a:r>
            <a:r>
              <a:rPr lang="en-US" sz="1400" dirty="0"/>
              <a:t>, doi:10.1029/2016EO045915.</a:t>
            </a:r>
          </a:p>
        </p:txBody>
      </p:sp>
    </p:spTree>
    <p:extLst>
      <p:ext uri="{BB962C8B-B14F-4D97-AF65-F5344CB8AC3E}">
        <p14:creationId xmlns:p14="http://schemas.microsoft.com/office/powerpoint/2010/main" val="1738129694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8" r="1533" b="27612"/>
          <a:stretch/>
        </p:blipFill>
        <p:spPr>
          <a:xfrm>
            <a:off x="771618" y="1061830"/>
            <a:ext cx="10764982" cy="4404397"/>
          </a:xfrm>
          <a:prstGeom prst="rect">
            <a:avLst/>
          </a:prstGeom>
        </p:spPr>
      </p:pic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1524000" y="1"/>
            <a:ext cx="9144000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200" dirty="0"/>
              <a:t>Sixth GeoMIP Workshop, University of Oslo, Norway, </a:t>
            </a:r>
            <a:br>
              <a:rPr lang="en-US" sz="2200" dirty="0"/>
            </a:br>
            <a:r>
              <a:rPr lang="en-US" sz="2200" dirty="0"/>
              <a:t>June 21-22, 2016</a:t>
            </a:r>
          </a:p>
          <a:p>
            <a:pPr algn="ctr">
              <a:spcAft>
                <a:spcPts val="600"/>
              </a:spcAft>
            </a:pPr>
            <a:r>
              <a:rPr lang="en-US" sz="1400" dirty="0">
                <a:hlinkClick r:id="rId4"/>
              </a:rPr>
              <a:t>http://www.asp.ucar.edu/ecsa/geoengineering-workshop.php</a:t>
            </a:r>
            <a:endParaRPr lang="en-US" sz="1400" dirty="0"/>
          </a:p>
        </p:txBody>
      </p: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1955933" y="5567760"/>
            <a:ext cx="839635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Workshop sponsored by the Research Council of Norway and the US National Science Foundation.</a:t>
            </a:r>
          </a:p>
        </p:txBody>
      </p:sp>
      <p:sp>
        <p:nvSpPr>
          <p:cNvPr id="16" name="Text Box 83"/>
          <p:cNvSpPr txBox="1">
            <a:spLocks noChangeArrowheads="1"/>
          </p:cNvSpPr>
          <p:nvPr/>
        </p:nvSpPr>
        <p:spPr bwMode="auto">
          <a:xfrm>
            <a:off x="2325059" y="5897364"/>
            <a:ext cx="7658100" cy="95410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>
            <a:spAutoFit/>
          </a:bodyPr>
          <a:lstStyle/>
          <a:p>
            <a:r>
              <a:rPr lang="en-US" sz="1400" dirty="0"/>
              <a:t>Kravitz, Ben, Alan Robock, and </a:t>
            </a:r>
            <a:r>
              <a:rPr lang="en-US" sz="1400" dirty="0" err="1"/>
              <a:t>Jón</a:t>
            </a:r>
            <a:r>
              <a:rPr lang="en-US" sz="1400" dirty="0"/>
              <a:t> </a:t>
            </a:r>
            <a:r>
              <a:rPr lang="en-US" sz="1400" dirty="0" err="1"/>
              <a:t>Egill</a:t>
            </a:r>
            <a:r>
              <a:rPr lang="en-US" sz="1400" dirty="0"/>
              <a:t> </a:t>
            </a:r>
            <a:r>
              <a:rPr lang="en-US" sz="1400" dirty="0" err="1"/>
              <a:t>Kristjánsson</a:t>
            </a:r>
            <a:r>
              <a:rPr lang="en-US" sz="1400" dirty="0"/>
              <a:t>, 2017:  Understanding How Climate Engineering Can Offset Climate Change; Sixth Meeting of the Geoengineering Model Intercomparison Project (GeoMIP); Oslo, Norway, 21–22 June 2016.  </a:t>
            </a:r>
            <a:r>
              <a:rPr lang="en-US" sz="1400" i="1" dirty="0"/>
              <a:t>Eos</a:t>
            </a:r>
            <a:r>
              <a:rPr lang="en-US" sz="1400" dirty="0"/>
              <a:t>, </a:t>
            </a:r>
            <a:r>
              <a:rPr lang="en-US" sz="1400" b="1" dirty="0"/>
              <a:t>98</a:t>
            </a:r>
            <a:r>
              <a:rPr lang="en-US" sz="1400" dirty="0"/>
              <a:t>, No. 4, p. 11, doi:10.1029/2016EO005279.</a:t>
            </a:r>
          </a:p>
        </p:txBody>
      </p:sp>
    </p:spTree>
    <p:extLst>
      <p:ext uri="{BB962C8B-B14F-4D97-AF65-F5344CB8AC3E}">
        <p14:creationId xmlns:p14="http://schemas.microsoft.com/office/powerpoint/2010/main" val="3055123581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/>
          <a:srcRect l="1132" t="39470" r="6730" b="15729"/>
          <a:stretch/>
        </p:blipFill>
        <p:spPr>
          <a:xfrm>
            <a:off x="65314" y="857473"/>
            <a:ext cx="11837228" cy="4316937"/>
          </a:xfrm>
          <a:prstGeom prst="rect">
            <a:avLst/>
          </a:prstGeom>
        </p:spPr>
      </p:pic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1524000" y="1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200" dirty="0"/>
              <a:t>Seventh GeoMIP Workshop, Sunday River, </a:t>
            </a:r>
            <a:r>
              <a:rPr lang="en-US" sz="2200" dirty="0" err="1"/>
              <a:t>Newry</a:t>
            </a:r>
            <a:r>
              <a:rPr lang="en-US" sz="2200" dirty="0"/>
              <a:t>, Maine, USA, </a:t>
            </a:r>
            <a:br>
              <a:rPr lang="en-US" sz="2200" dirty="0"/>
            </a:br>
            <a:r>
              <a:rPr lang="en-US" sz="2200" dirty="0"/>
              <a:t>July 27, 2017</a:t>
            </a:r>
          </a:p>
        </p:txBody>
      </p:sp>
      <p:sp>
        <p:nvSpPr>
          <p:cNvPr id="17" name="TextBox 3"/>
          <p:cNvSpPr txBox="1">
            <a:spLocks noChangeArrowheads="1"/>
          </p:cNvSpPr>
          <p:nvPr/>
        </p:nvSpPr>
        <p:spPr bwMode="auto">
          <a:xfrm>
            <a:off x="2004918" y="5644060"/>
            <a:ext cx="839635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Workshop sponsored by the US National Science Foundation.</a:t>
            </a:r>
          </a:p>
        </p:txBody>
      </p:sp>
      <p:sp>
        <p:nvSpPr>
          <p:cNvPr id="18" name="Text Box 83"/>
          <p:cNvSpPr txBox="1">
            <a:spLocks noChangeArrowheads="1"/>
          </p:cNvSpPr>
          <p:nvPr/>
        </p:nvSpPr>
        <p:spPr bwMode="auto">
          <a:xfrm>
            <a:off x="2307805" y="6105098"/>
            <a:ext cx="7658100" cy="73866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>
            <a:spAutoFit/>
          </a:bodyPr>
          <a:lstStyle/>
          <a:p>
            <a:r>
              <a:rPr lang="en-US" sz="1400" dirty="0"/>
              <a:t>Kravitz, Ben, and Alan Robock, 2017:  Vetting new models of climate responses to geoengineering: The Seventh Meeting of the Geoengineering Model Intercomparison Project; </a:t>
            </a:r>
            <a:r>
              <a:rPr lang="en-US" sz="1400" dirty="0" err="1"/>
              <a:t>Newry</a:t>
            </a:r>
            <a:r>
              <a:rPr lang="en-US" sz="1400" dirty="0"/>
              <a:t>, Maine, 26 July 2017, </a:t>
            </a:r>
            <a:r>
              <a:rPr lang="en-US" sz="1400" i="1" dirty="0"/>
              <a:t>Eos</a:t>
            </a:r>
            <a:r>
              <a:rPr lang="en-US" sz="1400" dirty="0"/>
              <a:t>, </a:t>
            </a:r>
            <a:r>
              <a:rPr lang="en-US" sz="1400" b="1" dirty="0"/>
              <a:t>98</a:t>
            </a:r>
            <a:r>
              <a:rPr lang="en-US" sz="1400" dirty="0"/>
              <a:t>, doi:10.1029/2017EO089383.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45784" y="4242567"/>
            <a:ext cx="2515977" cy="93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346395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/>
          <a:srcRect l="1177" t="17835" r="1745" b="4151"/>
          <a:stretch/>
        </p:blipFill>
        <p:spPr>
          <a:xfrm>
            <a:off x="47501" y="972003"/>
            <a:ext cx="11964390" cy="4529662"/>
          </a:xfrm>
          <a:prstGeom prst="rect">
            <a:avLst/>
          </a:prstGeom>
        </p:spPr>
      </p:pic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1524000" y="0"/>
            <a:ext cx="91440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b="1" dirty="0"/>
              <a:t>Eighth GeoMIP Workshop, ETH Zürich, Switzerland</a:t>
            </a:r>
          </a:p>
          <a:p>
            <a:pPr algn="ctr">
              <a:spcAft>
                <a:spcPts val="600"/>
              </a:spcAft>
            </a:pPr>
            <a:r>
              <a:rPr lang="en-US" sz="2000" b="1" dirty="0"/>
              <a:t>April 16-17, 2018</a:t>
            </a:r>
          </a:p>
        </p:txBody>
      </p:sp>
      <p:sp>
        <p:nvSpPr>
          <p:cNvPr id="17" name="TextBox 3"/>
          <p:cNvSpPr txBox="1">
            <a:spLocks noChangeArrowheads="1"/>
          </p:cNvSpPr>
          <p:nvPr/>
        </p:nvSpPr>
        <p:spPr bwMode="auto">
          <a:xfrm>
            <a:off x="2004918" y="5644060"/>
            <a:ext cx="839635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Workshop sponsored by the US National Science Foundation.</a:t>
            </a:r>
          </a:p>
        </p:txBody>
      </p:sp>
      <p:sp>
        <p:nvSpPr>
          <p:cNvPr id="9" name="Text Box 83"/>
          <p:cNvSpPr txBox="1">
            <a:spLocks noChangeArrowheads="1"/>
          </p:cNvSpPr>
          <p:nvPr/>
        </p:nvSpPr>
        <p:spPr bwMode="auto">
          <a:xfrm>
            <a:off x="2307805" y="6105098"/>
            <a:ext cx="7658100" cy="73866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>
            <a:spAutoFit/>
          </a:bodyPr>
          <a:lstStyle/>
          <a:p>
            <a:r>
              <a:rPr lang="en-US" sz="1400" dirty="0"/>
              <a:t>Kravitz, Ben, Alan Robock, and Ulrike Lohman, 2018:  Modeling the impacts of geoengineering: Report on the Eighth Annual GeoMIP Meeting, 16-17 April 2018, Zürich, Switzerland, </a:t>
            </a:r>
            <a:r>
              <a:rPr lang="en-US" sz="1400" i="1" dirty="0"/>
              <a:t>Eos</a:t>
            </a:r>
            <a:r>
              <a:rPr lang="en-US" sz="1400" dirty="0"/>
              <a:t>, </a:t>
            </a:r>
            <a:r>
              <a:rPr lang="en-US" sz="1400" b="1" dirty="0"/>
              <a:t>99</a:t>
            </a:r>
            <a:r>
              <a:rPr lang="en-US" sz="1400" dirty="0"/>
              <a:t>, doi:10.1029/2018EO103333.</a:t>
            </a:r>
          </a:p>
        </p:txBody>
      </p:sp>
    </p:spTree>
    <p:extLst>
      <p:ext uri="{BB962C8B-B14F-4D97-AF65-F5344CB8AC3E}">
        <p14:creationId xmlns:p14="http://schemas.microsoft.com/office/powerpoint/2010/main" val="3065846954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0" t="15346" r="7170" b="10524"/>
          <a:stretch/>
        </p:blipFill>
        <p:spPr>
          <a:xfrm>
            <a:off x="697631" y="0"/>
            <a:ext cx="10317182" cy="6816436"/>
          </a:xfrm>
          <a:prstGeom prst="rect">
            <a:avLst/>
          </a:prstGeom>
        </p:spPr>
      </p:pic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1553648" y="287548"/>
            <a:ext cx="420394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000" b="1" dirty="0"/>
              <a:t>Ninth GeoMIP Workshop</a:t>
            </a:r>
          </a:p>
          <a:p>
            <a:pPr algn="ctr">
              <a:spcAft>
                <a:spcPts val="0"/>
              </a:spcAft>
            </a:pPr>
            <a:r>
              <a:rPr lang="en-US" sz="2000" b="1" dirty="0"/>
              <a:t>Beijing Normal University</a:t>
            </a:r>
          </a:p>
          <a:p>
            <a:pPr algn="ctr">
              <a:spcAft>
                <a:spcPts val="0"/>
              </a:spcAft>
            </a:pPr>
            <a:r>
              <a:rPr lang="en-US" sz="2000" b="1" dirty="0"/>
              <a:t> Beijing, China</a:t>
            </a:r>
          </a:p>
          <a:p>
            <a:pPr algn="ctr">
              <a:spcAft>
                <a:spcPts val="0"/>
              </a:spcAft>
            </a:pPr>
            <a:r>
              <a:rPr lang="en-US" sz="2000" b="1" dirty="0"/>
              <a:t>August 15-16, 2019</a:t>
            </a:r>
          </a:p>
        </p:txBody>
      </p:sp>
      <p:sp>
        <p:nvSpPr>
          <p:cNvPr id="17" name="TextBox 3"/>
          <p:cNvSpPr txBox="1">
            <a:spLocks noChangeArrowheads="1"/>
          </p:cNvSpPr>
          <p:nvPr/>
        </p:nvSpPr>
        <p:spPr bwMode="auto">
          <a:xfrm>
            <a:off x="7154155" y="249370"/>
            <a:ext cx="34058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Workshop sponsored by the US National Science Foundation 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</a:rPr>
              <a:t>and Beijing Normal University.</a:t>
            </a:r>
          </a:p>
        </p:txBody>
      </p:sp>
      <p:sp>
        <p:nvSpPr>
          <p:cNvPr id="9" name="Text Box 83"/>
          <p:cNvSpPr txBox="1">
            <a:spLocks noChangeArrowheads="1"/>
          </p:cNvSpPr>
          <p:nvPr/>
        </p:nvSpPr>
        <p:spPr bwMode="auto">
          <a:xfrm>
            <a:off x="2307805" y="6295117"/>
            <a:ext cx="7658100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>
            <a:spAutoFit/>
          </a:bodyPr>
          <a:lstStyle/>
          <a:p>
            <a:r>
              <a:rPr lang="en-US" sz="1400" dirty="0"/>
              <a:t>Kravitz, Ben, Alan Robock, and John C. Moore, 2020:  New frontiers in geoengineering research.  </a:t>
            </a:r>
            <a:r>
              <a:rPr lang="en-US" sz="1400" i="1" dirty="0"/>
              <a:t>Bull. Amer. Meteor. Soc.</a:t>
            </a:r>
            <a:r>
              <a:rPr lang="en-US" sz="1400" dirty="0"/>
              <a:t>, doi:10.1175/BAMS-D-19-0327.1. </a:t>
            </a:r>
          </a:p>
        </p:txBody>
      </p:sp>
    </p:spTree>
    <p:extLst>
      <p:ext uri="{BB962C8B-B14F-4D97-AF65-F5344CB8AC3E}">
        <p14:creationId xmlns:p14="http://schemas.microsoft.com/office/powerpoint/2010/main" val="1326181361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288" y="590055"/>
            <a:ext cx="10028712" cy="6267945"/>
          </a:xfrm>
          <a:prstGeom prst="rect">
            <a:avLst/>
          </a:prstGeom>
        </p:spPr>
      </p:pic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1126137" y="41564"/>
            <a:ext cx="95319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000" b="1" dirty="0"/>
              <a:t>Tenth GeoMIP Workshop, Online, July 15, 2020</a:t>
            </a:r>
          </a:p>
        </p:txBody>
      </p:sp>
      <p:sp>
        <p:nvSpPr>
          <p:cNvPr id="4" name="Text Box 83"/>
          <p:cNvSpPr txBox="1">
            <a:spLocks noChangeArrowheads="1"/>
          </p:cNvSpPr>
          <p:nvPr/>
        </p:nvSpPr>
        <p:spPr bwMode="auto">
          <a:xfrm>
            <a:off x="112815" y="2553195"/>
            <a:ext cx="2808516" cy="224676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 wrap="square">
            <a:spAutoFit/>
          </a:bodyPr>
          <a:lstStyle/>
          <a:p>
            <a:r>
              <a:rPr lang="en-US" sz="1400" dirty="0"/>
              <a:t>Kravitz, Ben, Alan Robock, and Douglas G. </a:t>
            </a:r>
            <a:r>
              <a:rPr lang="en-US" sz="1400" dirty="0" err="1"/>
              <a:t>MacMartin</a:t>
            </a:r>
            <a:r>
              <a:rPr lang="en-US" sz="1400" dirty="0"/>
              <a:t>, 2020:  The road toward process-level understanding of solar geoengineering through a multi-model intercomparison.  </a:t>
            </a:r>
            <a:r>
              <a:rPr lang="en-US" sz="1400" i="1" dirty="0"/>
              <a:t>Bull. Amer. Meteor. Soc.</a:t>
            </a:r>
            <a:r>
              <a:rPr lang="en-US" sz="1400" dirty="0"/>
              <a:t>, </a:t>
            </a:r>
            <a:r>
              <a:rPr lang="en-US" sz="1400" b="1" dirty="0"/>
              <a:t>101</a:t>
            </a:r>
            <a:r>
              <a:rPr lang="en-US" sz="1400" dirty="0"/>
              <a:t>(9), E1572-E1575, doi:10.1175/BAMS-D-20-0209.1.</a:t>
            </a:r>
          </a:p>
        </p:txBody>
      </p:sp>
    </p:spTree>
    <p:extLst>
      <p:ext uri="{BB962C8B-B14F-4D97-AF65-F5344CB8AC3E}">
        <p14:creationId xmlns:p14="http://schemas.microsoft.com/office/powerpoint/2010/main" val="19254176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416" y="506472"/>
            <a:ext cx="6694894" cy="6298089"/>
          </a:xfrm>
          <a:prstGeom prst="rect">
            <a:avLst/>
          </a:prstGeom>
        </p:spPr>
      </p:pic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1126137" y="41564"/>
            <a:ext cx="95319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000" b="1" dirty="0"/>
              <a:t>Eleventh GeoMIP Workshop, Online, July 8-9, 2021</a:t>
            </a:r>
          </a:p>
        </p:txBody>
      </p:sp>
      <p:sp>
        <p:nvSpPr>
          <p:cNvPr id="8" name="Text Box 83"/>
          <p:cNvSpPr txBox="1">
            <a:spLocks noChangeArrowheads="1"/>
          </p:cNvSpPr>
          <p:nvPr/>
        </p:nvSpPr>
        <p:spPr bwMode="auto">
          <a:xfrm>
            <a:off x="184068" y="2879558"/>
            <a:ext cx="5088576" cy="95410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 wrap="square">
            <a:spAutoFit/>
          </a:bodyPr>
          <a:lstStyle/>
          <a:p>
            <a:r>
              <a:rPr lang="en-US" sz="1400" dirty="0" err="1"/>
              <a:t>Visioni</a:t>
            </a:r>
            <a:r>
              <a:rPr lang="en-US" sz="1400" dirty="0"/>
              <a:t>, Daniele, and Alan Robock, 2021: Future geoengineering scenarios: Balancing policy relevance and scientific significance, </a:t>
            </a:r>
            <a:r>
              <a:rPr lang="en-US" sz="1400" i="1" dirty="0"/>
              <a:t>Bull. Amer. Meteor. Soc.</a:t>
            </a:r>
            <a:r>
              <a:rPr lang="en-US" sz="1400" dirty="0"/>
              <a:t>, </a:t>
            </a:r>
            <a:r>
              <a:rPr lang="en-US" sz="1400" b="1" dirty="0"/>
              <a:t>103</a:t>
            </a:r>
            <a:r>
              <a:rPr lang="en-US" sz="1400" dirty="0"/>
              <a:t>, E817-E820, doi:10.1175/BAMS-D-21-0201.1.</a:t>
            </a:r>
          </a:p>
        </p:txBody>
      </p:sp>
    </p:spTree>
    <p:extLst>
      <p:ext uri="{BB962C8B-B14F-4D97-AF65-F5344CB8AC3E}">
        <p14:creationId xmlns:p14="http://schemas.microsoft.com/office/powerpoint/2010/main" val="9382276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8256" y="-4179426"/>
            <a:ext cx="15339988" cy="11504991"/>
          </a:xfrm>
          <a:prstGeom prst="rect">
            <a:avLst/>
          </a:prstGeom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524000" y="1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200" dirty="0">
                <a:solidFill>
                  <a:srgbClr val="FFFF00"/>
                </a:solidFill>
              </a:rPr>
              <a:t>Twelfth GeoMIP Workshop, Sunday River, </a:t>
            </a:r>
            <a:r>
              <a:rPr lang="en-US" sz="2200" dirty="0" err="1">
                <a:solidFill>
                  <a:srgbClr val="FFFF00"/>
                </a:solidFill>
              </a:rPr>
              <a:t>Newry</a:t>
            </a:r>
            <a:r>
              <a:rPr lang="en-US" sz="2200" dirty="0">
                <a:solidFill>
                  <a:srgbClr val="FFFF00"/>
                </a:solidFill>
              </a:rPr>
              <a:t>, Maine, USA, </a:t>
            </a:r>
            <a:br>
              <a:rPr lang="en-US" sz="2200" dirty="0">
                <a:solidFill>
                  <a:srgbClr val="FFFF00"/>
                </a:solidFill>
              </a:rPr>
            </a:br>
            <a:r>
              <a:rPr lang="en-US" sz="2200" dirty="0">
                <a:solidFill>
                  <a:srgbClr val="FFFF00"/>
                </a:solidFill>
              </a:rPr>
              <a:t>June 29, 2022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5354706" y="6407775"/>
            <a:ext cx="839635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FF00"/>
                </a:solidFill>
              </a:rPr>
              <a:t>Workshop sponsored by the US National Science Foundation.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79572" y="5421072"/>
            <a:ext cx="2205506" cy="816854"/>
          </a:xfrm>
          <a:prstGeom prst="rect">
            <a:avLst/>
          </a:prstGeom>
        </p:spPr>
      </p:pic>
      <p:sp>
        <p:nvSpPr>
          <p:cNvPr id="14" name="Text Box 83">
            <a:extLst>
              <a:ext uri="{FF2B5EF4-FFF2-40B4-BE49-F238E27FC236}">
                <a16:creationId xmlns:a16="http://schemas.microsoft.com/office/drawing/2014/main" id="{DCDDBAED-3FF5-DCB5-E5DB-B1B1EF4B8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929" y="5826682"/>
            <a:ext cx="5953791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 wrap="square">
            <a:spAutoFit/>
          </a:bodyPr>
          <a:lstStyle/>
          <a:p>
            <a:r>
              <a:rPr lang="en-US" sz="1200" dirty="0" err="1">
                <a:effectLst/>
                <a:latin typeface="+mn-lt"/>
                <a:ea typeface="Times New Roman" panose="02020603050405020304" pitchFamily="18" charset="0"/>
              </a:rPr>
              <a:t>Visioni</a:t>
            </a:r>
            <a:r>
              <a:rPr lang="en-US" sz="1200" dirty="0">
                <a:effectLst/>
                <a:latin typeface="+mn-lt"/>
                <a:ea typeface="Times New Roman" panose="02020603050405020304" pitchFamily="18" charset="0"/>
              </a:rPr>
              <a:t>, Daniele, Alan Robock, Alistair Duffey, and Ilaria </a:t>
            </a:r>
            <a:r>
              <a:rPr lang="en-US" sz="1200" dirty="0" err="1">
                <a:effectLst/>
                <a:latin typeface="+mn-lt"/>
                <a:ea typeface="Times New Roman" panose="02020603050405020304" pitchFamily="18" charset="0"/>
              </a:rPr>
              <a:t>Quaglia</a:t>
            </a:r>
            <a:r>
              <a:rPr lang="en-US" sz="1200" dirty="0">
                <a:effectLst/>
                <a:latin typeface="+mn-lt"/>
                <a:ea typeface="Times New Roman" panose="02020603050405020304" pitchFamily="18" charset="0"/>
              </a:rPr>
              <a:t>, 2023: Process-level experiments and policy-relevant scenarios in future </a:t>
            </a:r>
            <a:r>
              <a:rPr lang="en-US" sz="1200" dirty="0" err="1">
                <a:effectLst/>
                <a:latin typeface="+mn-lt"/>
                <a:ea typeface="Times New Roman" panose="02020603050405020304" pitchFamily="18" charset="0"/>
              </a:rPr>
              <a:t>GeoMIP</a:t>
            </a:r>
            <a:r>
              <a:rPr lang="en-US" sz="1200" dirty="0">
                <a:effectLst/>
                <a:latin typeface="+mn-lt"/>
                <a:ea typeface="Times New Roman" panose="02020603050405020304" pitchFamily="18" charset="0"/>
              </a:rPr>
              <a:t> iterations.  </a:t>
            </a:r>
            <a:r>
              <a:rPr lang="en-US" sz="1200" i="1" dirty="0">
                <a:effectLst/>
                <a:latin typeface="+mn-lt"/>
                <a:ea typeface="Times New Roman" panose="02020603050405020304" pitchFamily="18" charset="0"/>
              </a:rPr>
              <a:t>Bull. Amer. Meteor. Soc.</a:t>
            </a:r>
            <a:r>
              <a:rPr lang="en-US" sz="12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200" b="1" dirty="0">
                <a:effectLst/>
                <a:latin typeface="+mn-lt"/>
                <a:ea typeface="Times New Roman" panose="02020603050405020304" pitchFamily="18" charset="0"/>
              </a:rPr>
              <a:t>104</a:t>
            </a:r>
            <a:r>
              <a:rPr lang="en-US" sz="1200" dirty="0">
                <a:effectLst/>
                <a:latin typeface="+mn-lt"/>
                <a:ea typeface="Times New Roman" panose="02020603050405020304" pitchFamily="18" charset="0"/>
              </a:rPr>
              <a:t>, E501-E503, doi:10.1175/BAMS-D-22-0281.1</a:t>
            </a:r>
            <a:r>
              <a:rPr lang="en-US" sz="1200" dirty="0">
                <a:effectLst/>
                <a:latin typeface="+mn-lt"/>
              </a:rPr>
              <a:t> 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23190010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0761" y="-176727"/>
            <a:ext cx="14568295" cy="8194666"/>
          </a:xfrm>
          <a:prstGeom prst="rect">
            <a:avLst/>
          </a:prstGeom>
        </p:spPr>
      </p:pic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524000" y="1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000" b="1" dirty="0"/>
              <a:t>Thirteenth GeoMIP Workshop, University of Exeter, UK</a:t>
            </a:r>
            <a:br>
              <a:rPr lang="en-US" sz="2000" b="1" dirty="0"/>
            </a:br>
            <a:r>
              <a:rPr lang="en-US" sz="2000" b="1" dirty="0"/>
              <a:t>July 3-7, 2023</a:t>
            </a:r>
          </a:p>
        </p:txBody>
      </p:sp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F0A07F5E-6EFB-6432-5E43-44E5EFA37B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86" y="580725"/>
            <a:ext cx="2298981" cy="946639"/>
          </a:xfrm>
          <a:prstGeom prst="rect">
            <a:avLst/>
          </a:prstGeom>
        </p:spPr>
      </p:pic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8128000" y="1606514"/>
            <a:ext cx="37748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FF00"/>
                </a:solidFill>
              </a:rPr>
              <a:t>Workshop sponsored by the US National Science Foundation and University of Exeter</a:t>
            </a:r>
          </a:p>
        </p:txBody>
      </p:sp>
      <p:sp>
        <p:nvSpPr>
          <p:cNvPr id="13" name="Text Box 83"/>
          <p:cNvSpPr txBox="1">
            <a:spLocks noChangeArrowheads="1"/>
          </p:cNvSpPr>
          <p:nvPr/>
        </p:nvSpPr>
        <p:spPr bwMode="auto">
          <a:xfrm>
            <a:off x="1677123" y="6012431"/>
            <a:ext cx="9204655" cy="73866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 wrap="square">
            <a:spAutoFit/>
          </a:bodyPr>
          <a:lstStyle/>
          <a:p>
            <a:r>
              <a:rPr lang="en-US" sz="1400" dirty="0"/>
              <a:t>Visioni, Daniele, Alan Robock, Jim Haywood, Matthew Henry, and Alice Wells, 2023:  A new era for the Geoengineering Model Intercomparison Project (GeoMIP): Meeting report for the 13th GeoMIP meeting held in Exeter, UK, 3-7 July, 2023. </a:t>
            </a:r>
            <a:r>
              <a:rPr lang="en-US" sz="1400" i="1" dirty="0"/>
              <a:t>Bull. Amer. Meteor. Soc.</a:t>
            </a:r>
            <a:r>
              <a:rPr lang="en-US" sz="1400" dirty="0"/>
              <a:t>, </a:t>
            </a:r>
            <a:r>
              <a:rPr lang="en-US" sz="1400" b="1" dirty="0"/>
              <a:t>104</a:t>
            </a:r>
            <a:r>
              <a:rPr lang="en-US" sz="1400" dirty="0"/>
              <a:t>, E1950–E1955, doi:10.1175/BAMS-D-23-0232.1.</a:t>
            </a:r>
          </a:p>
        </p:txBody>
      </p:sp>
    </p:spTree>
    <p:extLst>
      <p:ext uri="{BB962C8B-B14F-4D97-AF65-F5344CB8AC3E}">
        <p14:creationId xmlns:p14="http://schemas.microsoft.com/office/powerpoint/2010/main" val="665960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DD21B2-977F-8076-FCCE-1E3C6579509A}"/>
              </a:ext>
            </a:extLst>
          </p:cNvPr>
          <p:cNvSpPr txBox="1"/>
          <p:nvPr/>
        </p:nvSpPr>
        <p:spPr>
          <a:xfrm>
            <a:off x="328841" y="575574"/>
            <a:ext cx="1139900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Thanks to DEGREES and the local hosts for arranging a fabulous meeting and Daniele Visioni for planning today’s workshop.</a:t>
            </a:r>
          </a:p>
          <a:p>
            <a:pPr algn="ctr"/>
            <a:endParaRPr lang="en-US" sz="4000" dirty="0"/>
          </a:p>
          <a:p>
            <a:pPr algn="ctr"/>
            <a:r>
              <a:rPr lang="en-US" sz="4000" dirty="0">
                <a:solidFill>
                  <a:schemeClr val="accent6"/>
                </a:solidFill>
              </a:rPr>
              <a:t>Thanks to the National Science Foundation (through a grant to Alan Robock) and the Quadrature Climate Foundation (through a grant to Dan Visioni) for support.</a:t>
            </a:r>
          </a:p>
        </p:txBody>
      </p:sp>
    </p:spTree>
    <p:extLst>
      <p:ext uri="{BB962C8B-B14F-4D97-AF65-F5344CB8AC3E}">
        <p14:creationId xmlns:p14="http://schemas.microsoft.com/office/powerpoint/2010/main" val="11412785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in front of a brick building&#10;&#10;Description automatically generated">
            <a:extLst>
              <a:ext uri="{FF2B5EF4-FFF2-40B4-BE49-F238E27FC236}">
                <a16:creationId xmlns:a16="http://schemas.microsoft.com/office/drawing/2014/main" id="{47C63CCB-0AAD-46B5-0AB7-69052B04F6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" y="0"/>
            <a:ext cx="12191766" cy="6858000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BB347F0B-9871-A73F-1D9A-D3D6EC378E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5552" y="707137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000" b="1" dirty="0">
                <a:solidFill>
                  <a:srgbClr val="FFFF00"/>
                </a:solidFill>
              </a:rPr>
              <a:t>Fourteenth </a:t>
            </a:r>
            <a:r>
              <a:rPr lang="en-US" sz="2000" b="1" dirty="0" err="1">
                <a:solidFill>
                  <a:srgbClr val="FFFF00"/>
                </a:solidFill>
              </a:rPr>
              <a:t>GeoMIP</a:t>
            </a:r>
            <a:r>
              <a:rPr lang="en-US" sz="2000" b="1" dirty="0">
                <a:solidFill>
                  <a:srgbClr val="FFFF00"/>
                </a:solidFill>
              </a:rPr>
              <a:t> Workshop, Cornell University, Ithaca, NY</a:t>
            </a:r>
            <a:br>
              <a:rPr lang="en-US" sz="2000" b="1" dirty="0">
                <a:solidFill>
                  <a:srgbClr val="FFFF00"/>
                </a:solidFill>
              </a:rPr>
            </a:br>
            <a:r>
              <a:rPr lang="en-US" sz="2000" b="1" dirty="0">
                <a:solidFill>
                  <a:srgbClr val="FFFF00"/>
                </a:solidFill>
              </a:rPr>
              <a:t>July 10-12, 2024</a:t>
            </a:r>
            <a:br>
              <a:rPr lang="en-US" sz="2000" b="1" dirty="0">
                <a:solidFill>
                  <a:srgbClr val="FFFF00"/>
                </a:solidFill>
              </a:rPr>
            </a:b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778E6747-7FF8-05B0-632B-DD9A6A5797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3866" y="5536025"/>
            <a:ext cx="90911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FF00"/>
                </a:solidFill>
              </a:rPr>
              <a:t>Workshop sponsored by the US National Science Foundation, the Quadrature Climate Foundation, and Cornell University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742AA0C-36B4-482F-2C23-1F0CF072440F}"/>
              </a:ext>
            </a:extLst>
          </p:cNvPr>
          <p:cNvGrpSpPr/>
          <p:nvPr/>
        </p:nvGrpSpPr>
        <p:grpSpPr>
          <a:xfrm>
            <a:off x="6974310" y="2643395"/>
            <a:ext cx="1019693" cy="538617"/>
            <a:chOff x="1467590" y="3226645"/>
            <a:chExt cx="1019693" cy="53861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6D86B7E-9310-B2E1-D155-1B11F8512E99}"/>
                </a:ext>
              </a:extLst>
            </p:cNvPr>
            <p:cNvSpPr/>
            <p:nvPr/>
          </p:nvSpPr>
          <p:spPr bwMode="auto">
            <a:xfrm>
              <a:off x="1467590" y="3226645"/>
              <a:ext cx="427512" cy="52251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7065880-02D1-63A6-9288-19FD0C80DBEF}"/>
                </a:ext>
              </a:extLst>
            </p:cNvPr>
            <p:cNvSpPr/>
            <p:nvPr/>
          </p:nvSpPr>
          <p:spPr bwMode="auto">
            <a:xfrm>
              <a:off x="2059771" y="3242747"/>
              <a:ext cx="427512" cy="52251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Text Box 83">
            <a:extLst>
              <a:ext uri="{FF2B5EF4-FFF2-40B4-BE49-F238E27FC236}">
                <a16:creationId xmlns:a16="http://schemas.microsoft.com/office/drawing/2014/main" id="{1591196A-611E-5A83-8E7E-CF65FD5E4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7123" y="6012431"/>
            <a:ext cx="9204655" cy="73866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 wrap="square">
            <a:spAutoFit/>
          </a:bodyPr>
          <a:lstStyle/>
          <a:p>
            <a:r>
              <a:rPr lang="en-US" sz="1400" dirty="0"/>
              <a:t>Visioni, Daniele, Alan Robock, Douglas G. MacMartin, Ilaria Quaglia, Ezra Brody, and Jared Farley, 2024:  The community-based road to CMIP7 in the Geoengineering Model Intercomparison Project (GeoMIP), </a:t>
            </a:r>
            <a:r>
              <a:rPr lang="en-US" sz="1400" i="1" dirty="0"/>
              <a:t>Bull. Amer. Meteor. Soc</a:t>
            </a:r>
            <a:r>
              <a:rPr lang="en-US" sz="1400" dirty="0"/>
              <a:t>., </a:t>
            </a:r>
            <a:r>
              <a:rPr lang="en-US" sz="1400" b="1" dirty="0"/>
              <a:t>105</a:t>
            </a:r>
            <a:r>
              <a:rPr lang="en-US" sz="1400" dirty="0"/>
              <a:t>, E2324-E2329, doi:10.1175/BAMS-D-24-0274.1.</a:t>
            </a:r>
          </a:p>
        </p:txBody>
      </p:sp>
    </p:spTree>
    <p:extLst>
      <p:ext uri="{BB962C8B-B14F-4D97-AF65-F5344CB8AC3E}">
        <p14:creationId xmlns:p14="http://schemas.microsoft.com/office/powerpoint/2010/main" val="369957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">
            <a:extLst>
              <a:ext uri="{FF2B5EF4-FFF2-40B4-BE49-F238E27FC236}">
                <a16:creationId xmlns:a16="http://schemas.microsoft.com/office/drawing/2014/main" id="{D4854262-F79E-0E47-BC16-6A3194E8A3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2307" y="815438"/>
            <a:ext cx="9531968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000" b="1" dirty="0"/>
              <a:t>Fifteenth GeoMIP Workshop</a:t>
            </a:r>
          </a:p>
          <a:p>
            <a:pPr algn="ctr">
              <a:spcAft>
                <a:spcPts val="1200"/>
              </a:spcAft>
            </a:pPr>
            <a:r>
              <a:rPr lang="en-US" sz="4000" b="1" dirty="0" err="1"/>
              <a:t>Capetown</a:t>
            </a:r>
            <a:r>
              <a:rPr lang="en-US" sz="4000" b="1" dirty="0"/>
              <a:t>, South Africa</a:t>
            </a:r>
          </a:p>
          <a:p>
            <a:pPr algn="ctr">
              <a:spcAft>
                <a:spcPts val="0"/>
              </a:spcAft>
            </a:pPr>
            <a:r>
              <a:rPr lang="en-US" sz="4000" b="1" dirty="0">
                <a:solidFill>
                  <a:srgbClr val="C00000"/>
                </a:solidFill>
              </a:rPr>
              <a:t>May 12-16, 2025</a:t>
            </a:r>
          </a:p>
          <a:p>
            <a:pPr algn="ctr">
              <a:spcAft>
                <a:spcPts val="0"/>
              </a:spcAft>
            </a:pPr>
            <a:endParaRPr lang="en-US" sz="4000" b="1" dirty="0">
              <a:solidFill>
                <a:srgbClr val="C00000"/>
              </a:solidFill>
            </a:endParaRPr>
          </a:p>
          <a:p>
            <a:pPr algn="ctr">
              <a:spcAft>
                <a:spcPts val="0"/>
              </a:spcAft>
            </a:pPr>
            <a:r>
              <a:rPr lang="en-US" sz="4000" b="1" dirty="0"/>
              <a:t>at the 2025 Degrees Global Forum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AFA235-C4C6-B8B6-5B2F-CFEAE67B7987}"/>
              </a:ext>
            </a:extLst>
          </p:cNvPr>
          <p:cNvSpPr txBox="1"/>
          <p:nvPr/>
        </p:nvSpPr>
        <p:spPr>
          <a:xfrm>
            <a:off x="718897" y="4568136"/>
            <a:ext cx="11002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0"/>
              </a:spcAft>
            </a:pPr>
            <a:r>
              <a:rPr lang="en-US" sz="3600" b="1" dirty="0">
                <a:solidFill>
                  <a:schemeClr val="accent6"/>
                </a:solidFill>
                <a:hlinkClick r:id="rId3"/>
              </a:rPr>
              <a:t>https://www.degrees.ngo/</a:t>
            </a:r>
            <a:r>
              <a:rPr lang="en-US" sz="3600" b="1" dirty="0">
                <a:solidFill>
                  <a:schemeClr val="accent6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39269407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76FBE2-1760-1729-DC56-E9434A7B5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">
            <a:extLst>
              <a:ext uri="{FF2B5EF4-FFF2-40B4-BE49-F238E27FC236}">
                <a16:creationId xmlns:a16="http://schemas.microsoft.com/office/drawing/2014/main" id="{5E57985E-6EF3-CE15-24FE-437AA144D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965" y="2098738"/>
            <a:ext cx="953196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000" b="1" dirty="0"/>
              <a:t>Sixteenth GeoMIP Workshop</a:t>
            </a:r>
          </a:p>
          <a:p>
            <a:pPr algn="ctr">
              <a:spcAft>
                <a:spcPts val="1200"/>
              </a:spcAft>
            </a:pPr>
            <a:r>
              <a:rPr lang="en-US" sz="4000" b="1" dirty="0"/>
              <a:t>Tokyo, Japan</a:t>
            </a:r>
          </a:p>
          <a:p>
            <a:pPr algn="ctr">
              <a:spcAft>
                <a:spcPts val="0"/>
              </a:spcAft>
            </a:pPr>
            <a:r>
              <a:rPr lang="en-US" sz="4000" b="1" dirty="0">
                <a:solidFill>
                  <a:srgbClr val="C00000"/>
                </a:solidFill>
              </a:rPr>
              <a:t>March 17-19, 2026</a:t>
            </a:r>
          </a:p>
        </p:txBody>
      </p:sp>
    </p:spTree>
    <p:extLst>
      <p:ext uri="{BB962C8B-B14F-4D97-AF65-F5344CB8AC3E}">
        <p14:creationId xmlns:p14="http://schemas.microsoft.com/office/powerpoint/2010/main" val="335576927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4794"/>
            <a:ext cx="10448306" cy="62417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91195" y="6266513"/>
            <a:ext cx="9144000" cy="461665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pPr marL="461963" indent="-461963"/>
            <a:r>
              <a:rPr lang="en-US" sz="1200" dirty="0"/>
              <a:t>  Long, Jane C. S., and John G. Shepherd, 2014: The Strategic Value of Geoengineering Research, Chapter 87 of </a:t>
            </a:r>
            <a:r>
              <a:rPr lang="en-US" sz="1200" i="1" dirty="0"/>
              <a:t>Global Environmental Change</a:t>
            </a:r>
            <a:r>
              <a:rPr lang="en-US" sz="1200" dirty="0"/>
              <a:t>, Bill Freedman (ed.), (Springer, Dordrecht), 757-770, doi:10.1007/978-94-007-5784-4_24.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93189" y="0"/>
            <a:ext cx="6038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rgbClr val="0000FF"/>
                </a:solidFill>
              </a:rPr>
              <a:t>The Napkin Diagram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8422C4-B1D4-CE3C-FA5B-E71615B44FF8}"/>
              </a:ext>
            </a:extLst>
          </p:cNvPr>
          <p:cNvSpPr txBox="1"/>
          <p:nvPr/>
        </p:nvSpPr>
        <p:spPr>
          <a:xfrm>
            <a:off x="10250184" y="51370"/>
            <a:ext cx="1890446" cy="440120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Drawn by John Shepherd on a napkin at the Asilomar International Conference on Climate Intervention Technologies, Pacific Grove, California, March 22-26, 2010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E301C2E-C001-1F89-302B-82AE488B3755}"/>
              </a:ext>
            </a:extLst>
          </p:cNvPr>
          <p:cNvGrpSpPr/>
          <p:nvPr/>
        </p:nvGrpSpPr>
        <p:grpSpPr>
          <a:xfrm>
            <a:off x="3032575" y="3480444"/>
            <a:ext cx="6779245" cy="688320"/>
            <a:chOff x="3032575" y="3480444"/>
            <a:chExt cx="6779245" cy="68832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D3DA78A-8971-6429-927E-2F4B2F518A9B}"/>
                </a:ext>
              </a:extLst>
            </p:cNvPr>
            <p:cNvSpPr txBox="1"/>
            <p:nvPr/>
          </p:nvSpPr>
          <p:spPr>
            <a:xfrm>
              <a:off x="7530958" y="3554859"/>
              <a:ext cx="22808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A95900"/>
                  </a:solidFill>
                </a:rPr>
                <a:t>OVERSHOOT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56AE614C-4205-5805-5E18-467D3B32D207}"/>
                    </a:ext>
                  </a:extLst>
                </p14:cNvPr>
                <p14:cNvContentPartPr/>
                <p14:nvPr/>
              </p14:nvContentPartPr>
              <p14:xfrm>
                <a:off x="3032575" y="3480444"/>
                <a:ext cx="4308120" cy="6883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56AE614C-4205-5805-5E18-467D3B32D207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996575" y="3444444"/>
                  <a:ext cx="4379760" cy="7599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56577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1748587"/>
              </p:ext>
            </p:extLst>
          </p:nvPr>
        </p:nvGraphicFramePr>
        <p:xfrm>
          <a:off x="288251" y="139133"/>
          <a:ext cx="11803661" cy="127094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77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929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33183">
                  <a:extLst>
                    <a:ext uri="{9D8B030D-6E8A-4147-A177-3AD203B41FA5}">
                      <a16:colId xmlns:a16="http://schemas.microsoft.com/office/drawing/2014/main" val="565222809"/>
                    </a:ext>
                  </a:extLst>
                </a:gridCol>
              </a:tblGrid>
              <a:tr h="22604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</a:rPr>
                        <a:t>     </a:t>
                      </a:r>
                      <a:r>
                        <a:rPr lang="en-US" sz="1800" b="1" u="sng" dirty="0">
                          <a:effectLst/>
                          <a:latin typeface="+mn-lt"/>
                        </a:rPr>
                        <a:t>Benefits</a:t>
                      </a:r>
                      <a:endParaRPr lang="en-US" sz="1800" b="1" u="sng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25588" marB="2558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251460" marR="0" indent="-25146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sng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Risks or Concerns</a:t>
                      </a:r>
                      <a:endParaRPr lang="en-US" sz="1800" b="1" u="sng" dirty="0">
                        <a:solidFill>
                          <a:schemeClr val="accent6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25588" marB="2558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251460" marR="0" indent="-25146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u="sng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25588" marB="2558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1771">
                <a:tc rowSpan="4"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9900FF"/>
                          </a:solidFill>
                          <a:effectLst/>
                          <a:latin typeface="+mn-lt"/>
                        </a:rPr>
                        <a:t>1.	Reduce surface air temperatures, which could reduce or reverse negative impacts of global warming, including floods, droughts, stronger storms, sea ice melting, and sea level rise</a:t>
                      </a:r>
                      <a:endParaRPr lang="en-US" sz="1600" b="1" dirty="0">
                        <a:solidFill>
                          <a:srgbClr val="9900FF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1460" marR="0" indent="-25146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u="sng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Physical and biological climate system</a:t>
                      </a:r>
                      <a:endParaRPr lang="en-US" sz="1600" b="1" i="1" u="sng" dirty="0">
                        <a:solidFill>
                          <a:schemeClr val="accent2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73152" marR="10306" marT="5331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1460" marR="0" indent="-25146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u="sng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Esthetics</a:t>
                      </a:r>
                      <a:endParaRPr lang="en-US" sz="1600" b="1" i="1" u="sng" dirty="0">
                        <a:solidFill>
                          <a:schemeClr val="accent2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7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9900FF"/>
                          </a:solidFill>
                          <a:effectLst/>
                          <a:latin typeface="+mn-lt"/>
                        </a:rPr>
                        <a:t>  1.</a:t>
                      </a:r>
                      <a:r>
                        <a:rPr lang="en-US" sz="1600" b="1" baseline="0" dirty="0">
                          <a:solidFill>
                            <a:srgbClr val="9900FF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1" dirty="0">
                          <a:solidFill>
                            <a:srgbClr val="9900FF"/>
                          </a:solidFill>
                          <a:effectLst/>
                          <a:latin typeface="+mn-lt"/>
                        </a:rPr>
                        <a:t>Drought in Africa and Asia</a:t>
                      </a:r>
                      <a:endParaRPr lang="en-US" sz="1600" b="1" dirty="0">
                        <a:solidFill>
                          <a:srgbClr val="9900FF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73152" marR="10306" marT="5331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9900FF"/>
                          </a:solidFill>
                          <a:effectLst/>
                          <a:latin typeface="+mn-lt"/>
                        </a:rPr>
                        <a:t>17.	 Whiter skies</a:t>
                      </a:r>
                      <a:endParaRPr lang="en-US" sz="1600" b="1" dirty="0">
                        <a:solidFill>
                          <a:srgbClr val="9900FF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71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22288" marR="0" lvl="0" indent="-5222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9900FF"/>
                          </a:solidFill>
                          <a:effectLst/>
                          <a:latin typeface="+mn-lt"/>
                        </a:rPr>
                        <a:t>  2. Perturb crops and ecology with more diffuse radiation and UV</a:t>
                      </a:r>
                    </a:p>
                    <a:p>
                      <a:pPr marL="344488" marR="0" lvl="0" indent="-344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9900FF"/>
                          </a:solidFill>
                          <a:effectLst/>
                          <a:latin typeface="+mn-lt"/>
                        </a:rPr>
                        <a:t>  3.</a:t>
                      </a:r>
                      <a:r>
                        <a:rPr lang="en-US" sz="1600" b="1" baseline="0" dirty="0">
                          <a:solidFill>
                            <a:srgbClr val="9900FF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1" dirty="0">
                          <a:solidFill>
                            <a:srgbClr val="9900FF"/>
                          </a:solidFill>
                          <a:effectLst/>
                          <a:latin typeface="+mn-lt"/>
                        </a:rPr>
                        <a:t>Ozone depletion</a:t>
                      </a:r>
                    </a:p>
                  </a:txBody>
                  <a:tcPr marL="73152" marR="10306" marT="5331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 startAt="18"/>
                      </a:pPr>
                      <a:r>
                        <a:rPr lang="en-US" sz="1600" b="1" dirty="0">
                          <a:solidFill>
                            <a:srgbClr val="9900FF"/>
                          </a:solidFill>
                          <a:effectLst/>
                          <a:latin typeface="+mn-lt"/>
                        </a:rPr>
                        <a:t> Affect stargazing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u="sng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Unknowns</a:t>
                      </a:r>
                      <a:endParaRPr lang="en-US" sz="1600" b="1" i="1" u="sng" dirty="0">
                        <a:solidFill>
                          <a:schemeClr val="accent2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19. Human error during implementation</a:t>
                      </a: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08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4.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Continued ocean acidification</a:t>
                      </a:r>
                    </a:p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Lucida Sans Unicode" panose="020B0602030504020204" pitchFamily="34" charset="0"/>
                        </a:rPr>
                        <a:t>  </a:t>
                      </a:r>
                      <a:r>
                        <a:rPr lang="en-US" sz="1600" b="1" dirty="0">
                          <a:solidFill>
                            <a:srgbClr val="9900FF"/>
                          </a:solidFill>
                          <a:effectLst/>
                          <a:latin typeface="+mn-lt"/>
                          <a:ea typeface="Lucida Sans Unicode" panose="020B0602030504020204" pitchFamily="34" charset="0"/>
                        </a:rPr>
                        <a:t>5. Additional acid</a:t>
                      </a:r>
                      <a:r>
                        <a:rPr lang="en-US" sz="1600" b="1" baseline="0" dirty="0">
                          <a:solidFill>
                            <a:srgbClr val="9900FF"/>
                          </a:solidFill>
                          <a:effectLst/>
                          <a:latin typeface="+mn-lt"/>
                          <a:ea typeface="Lucida Sans Unicode" panose="020B0602030504020204" pitchFamily="34" charset="0"/>
                        </a:rPr>
                        <a:t> rain and snow</a:t>
                      </a:r>
                    </a:p>
                    <a:p>
                      <a:pPr marL="569913" marR="0" lvl="0" indent="-5699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6. May not stop ice sheets from melting</a:t>
                      </a:r>
                    </a:p>
                  </a:txBody>
                  <a:tcPr marL="73152" marR="10306" marT="5331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20. Unexpected consequences</a:t>
                      </a:r>
                      <a:br>
                        <a:rPr lang="en-US" sz="1600" b="1" dirty="0">
                          <a:effectLst/>
                          <a:latin typeface="+mn-lt"/>
                        </a:rPr>
                      </a:br>
                      <a:r>
                        <a:rPr lang="en-US" sz="1600" b="1" i="1" u="sng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Governance</a:t>
                      </a: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881">
                <a:tc rowSpan="2">
                  <a:txBody>
                    <a:bodyPr/>
                    <a:lstStyle/>
                    <a:p>
                      <a:pPr marL="210185" marR="0" lvl="0" indent="-21018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9900FF"/>
                          </a:solidFill>
                          <a:effectLst/>
                          <a:latin typeface="+mn-lt"/>
                        </a:rPr>
                        <a:t>2. Increase plant productivity</a:t>
                      </a:r>
                    </a:p>
                    <a:p>
                      <a:pPr marL="210185" marR="0" lvl="0" indent="-21018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9900FF"/>
                          </a:solidFill>
                          <a:effectLst/>
                          <a:latin typeface="+mn-lt"/>
                        </a:rPr>
                        <a:t>3. Increase terrestrial CO</a:t>
                      </a:r>
                      <a:r>
                        <a:rPr lang="en-US" sz="1600" b="1" baseline="-25000" dirty="0">
                          <a:solidFill>
                            <a:srgbClr val="9900FF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US" sz="1600" b="1" dirty="0">
                          <a:solidFill>
                            <a:srgbClr val="9900FF"/>
                          </a:solidFill>
                          <a:effectLst/>
                          <a:latin typeface="+mn-lt"/>
                        </a:rPr>
                        <a:t> sink</a:t>
                      </a:r>
                    </a:p>
                    <a:p>
                      <a:pPr marL="210185" marR="0" lvl="0" indent="-21018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9900FF"/>
                          </a:solidFill>
                          <a:effectLst/>
                          <a:latin typeface="+mn-lt"/>
                        </a:rPr>
                        <a:t>4. Beautiful red and yellow sunsets</a:t>
                      </a:r>
                      <a:endParaRPr lang="en-US" sz="1600" b="1" dirty="0">
                        <a:solidFill>
                          <a:srgbClr val="9900FF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4488" marR="0" lvl="0" indent="-344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21. Cannot stop effects quickly</a:t>
                      </a:r>
                    </a:p>
                    <a:p>
                      <a:pPr marL="344488" marR="0" lvl="0" indent="-344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22.	 Commercial control</a:t>
                      </a: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6889">
                <a:tc vMerge="1">
                  <a:txBody>
                    <a:bodyPr/>
                    <a:lstStyle/>
                    <a:p>
                      <a:pPr marL="210185" marR="0" lvl="0" indent="-21018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569913" marR="0" indent="-569913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7. Impacts on tropospheric chemistry</a:t>
                      </a:r>
                    </a:p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</a:t>
                      </a:r>
                      <a:r>
                        <a:rPr lang="en-US" sz="1600" b="1" dirty="0">
                          <a:solidFill>
                            <a:srgbClr val="9900FF"/>
                          </a:solidFill>
                          <a:effectLst/>
                          <a:latin typeface="+mn-lt"/>
                        </a:rPr>
                        <a:t>8. Rapid warming if stopped</a:t>
                      </a:r>
                      <a:endParaRPr lang="en-US" sz="1600" b="1" dirty="0">
                        <a:solidFill>
                          <a:srgbClr val="9900FF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73152" marR="10306" marT="5331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lvl="0" indent="-344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23. Whose hand on the thermostat?</a:t>
                      </a: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881">
                <a:tc rowSpan="2">
                  <a:txBody>
                    <a:bodyPr/>
                    <a:lstStyle/>
                    <a:p>
                      <a:pPr marL="210185" marR="0" lvl="0" indent="-21018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5. Unexpected benefits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6.</a:t>
                      </a:r>
                      <a:r>
                        <a:rPr lang="en-US" sz="1600" b="1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1" dirty="0">
                          <a:effectLst/>
                          <a:latin typeface="+mn-lt"/>
                        </a:rPr>
                        <a:t>Prospect of implementation could increase drive for mitigation</a:t>
                      </a: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5938" marR="0" lvl="0" indent="-5159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24.</a:t>
                      </a:r>
                      <a:r>
                        <a:rPr lang="en-US" sz="1600" b="1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1" dirty="0">
                          <a:effectLst/>
                          <a:latin typeface="+mn-lt"/>
                        </a:rPr>
                        <a:t>Societal disruption, conflict between countries</a:t>
                      </a: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4488" marR="0" lvl="0" indent="-344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u="sng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Human impacts</a:t>
                      </a:r>
                      <a:endParaRPr lang="en-US" sz="1600" b="1" i="1" u="sng" dirty="0">
                        <a:solidFill>
                          <a:schemeClr val="accent2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  <a:p>
                      <a:pPr marL="344488" marR="0" lvl="0" indent="-344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1" dirty="0">
                          <a:solidFill>
                            <a:srgbClr val="9900FF"/>
                          </a:solidFill>
                          <a:effectLst/>
                          <a:latin typeface="+mn-lt"/>
                        </a:rPr>
                        <a:t> 9. Less solar electricity generation</a:t>
                      </a:r>
                      <a:endParaRPr lang="en-US" sz="1600" b="1" dirty="0">
                        <a:solidFill>
                          <a:srgbClr val="9900FF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73152" marR="10306" marT="5331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15938" marR="0" lvl="0" indent="-5159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25. Moral hazard – could reduce drive for mitigation</a:t>
                      </a: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6665">
                <a:tc>
                  <a:txBody>
                    <a:bodyPr/>
                    <a:lstStyle/>
                    <a:p>
                      <a:pPr marL="173038" marR="0" lvl="0" indent="-1730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 10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 Degrade passive solar heating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  <a:p>
                      <a:pPr marL="522288" marR="0" lvl="0" indent="-5222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1" dirty="0">
                          <a:solidFill>
                            <a:srgbClr val="9900FF"/>
                          </a:solidFill>
                          <a:effectLst/>
                          <a:latin typeface="+mn-lt"/>
                        </a:rPr>
                        <a:t>11. Effects on airplanes flying in stratosphere</a:t>
                      </a:r>
                      <a:endParaRPr lang="en-US" sz="1600" b="1" dirty="0">
                        <a:solidFill>
                          <a:srgbClr val="9900FF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73152" marR="10306" marT="5331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lvl="0" indent="-344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26. Conflicts with current treaties</a:t>
                      </a:r>
                    </a:p>
                    <a:p>
                      <a:pPr marL="344488" marR="0" lvl="0" indent="-344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u="sng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Ethics</a:t>
                      </a:r>
                      <a:endParaRPr lang="en-US" sz="1600" b="1" i="1" u="sng" dirty="0">
                        <a:solidFill>
                          <a:schemeClr val="accent2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  <a:p>
                      <a:pPr marL="344488" marR="0" lvl="0" indent="-344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27.	Military use of technology</a:t>
                      </a: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22288" marR="0" lvl="0" indent="-5222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12. Effects on electrical properties of atmosphere 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  <a:p>
                      <a:pPr marL="344488" marR="0" lvl="0" indent="-344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1" dirty="0">
                          <a:solidFill>
                            <a:srgbClr val="9900FF"/>
                          </a:solidFill>
                          <a:effectLst/>
                          <a:latin typeface="+mn-lt"/>
                        </a:rPr>
                        <a:t>13. Affect satellite remote sensing</a:t>
                      </a:r>
                      <a:endParaRPr lang="en-US" sz="1600" b="1" dirty="0">
                        <a:solidFill>
                          <a:srgbClr val="9900FF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  <a:p>
                      <a:pPr marL="522288" marR="0" lvl="0" indent="-5222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1" dirty="0">
                          <a:solidFill>
                            <a:srgbClr val="9900FF"/>
                          </a:solidFill>
                          <a:effectLst/>
                          <a:latin typeface="+mn-lt"/>
                        </a:rPr>
                        <a:t>14. Degrade terrestrial optical astronomy</a:t>
                      </a:r>
                      <a:endParaRPr lang="en-US" sz="1600" b="1" dirty="0">
                        <a:solidFill>
                          <a:srgbClr val="9900FF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  <a:p>
                      <a:pPr marL="344488" marR="0" lvl="0" indent="-344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15.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More sunburn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73152" marR="10306" marT="5331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lvl="0" indent="-344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28.	Moral authority – do we have the right to do this?</a:t>
                      </a: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1771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22288" marR="0" lvl="0" indent="-5222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 16. Environmental impact of implementation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73152" marR="10306" marT="5331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9FF"/>
                    </a:solidFill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17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1460" marR="0" lvl="0" indent="-25146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177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1771">
                <a:tc rowSpan="2">
                  <a:txBody>
                    <a:bodyPr/>
                    <a:lstStyle/>
                    <a:p>
                      <a:pPr marL="210185" marR="0" indent="-210185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lvl="0" indent="-344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1460" marR="0" indent="-25146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u="sng" dirty="0">
                        <a:solidFill>
                          <a:schemeClr val="accent2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79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4488" marR="0" lvl="0" indent="-344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7964">
                <a:tc>
                  <a:txBody>
                    <a:bodyPr/>
                    <a:lstStyle/>
                    <a:p>
                      <a:pPr algn="just"/>
                      <a:endParaRPr lang="en-US" sz="1600" b="0">
                        <a:effectLst/>
                        <a:latin typeface="+mn-lt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1771">
                <a:tc>
                  <a:txBody>
                    <a:bodyPr/>
                    <a:lstStyle/>
                    <a:p>
                      <a:pPr algn="just"/>
                      <a:endParaRPr lang="en-US" sz="1600" b="0">
                        <a:effectLst/>
                        <a:latin typeface="+mn-lt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1771">
                <a:tc>
                  <a:txBody>
                    <a:bodyPr/>
                    <a:lstStyle/>
                    <a:p>
                      <a:pPr algn="just"/>
                      <a:endParaRPr lang="en-US" sz="1600" b="0" dirty="0">
                        <a:effectLst/>
                        <a:latin typeface="+mn-lt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1771">
                <a:tc>
                  <a:txBody>
                    <a:bodyPr/>
                    <a:lstStyle/>
                    <a:p>
                      <a:pPr algn="just"/>
                      <a:endParaRPr lang="en-US" sz="1600" b="0">
                        <a:effectLst/>
                        <a:latin typeface="+mn-lt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97964">
                <a:tc>
                  <a:txBody>
                    <a:bodyPr/>
                    <a:lstStyle/>
                    <a:p>
                      <a:pPr algn="just"/>
                      <a:endParaRPr lang="en-US" sz="1600" b="0">
                        <a:effectLst/>
                        <a:latin typeface="+mn-lt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81771">
                <a:tc>
                  <a:txBody>
                    <a:bodyPr/>
                    <a:lstStyle/>
                    <a:p>
                      <a:pPr algn="just"/>
                      <a:endParaRPr lang="en-US" sz="1600" b="0">
                        <a:effectLst/>
                        <a:latin typeface="+mn-lt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1460" marR="0" indent="-25146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u="sng" dirty="0">
                        <a:solidFill>
                          <a:schemeClr val="accent2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1460" marR="0" indent="-25146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u="sng" dirty="0">
                        <a:solidFill>
                          <a:schemeClr val="accent2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1771">
                <a:tc>
                  <a:txBody>
                    <a:bodyPr/>
                    <a:lstStyle/>
                    <a:p>
                      <a:pPr algn="just"/>
                      <a:endParaRPr lang="en-US" sz="1600" b="0">
                        <a:effectLst/>
                        <a:latin typeface="+mn-lt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81771">
                <a:tc>
                  <a:txBody>
                    <a:bodyPr/>
                    <a:lstStyle/>
                    <a:p>
                      <a:pPr algn="just"/>
                      <a:endParaRPr lang="en-US" sz="1600" b="0">
                        <a:effectLst/>
                        <a:latin typeface="+mn-lt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81771">
                <a:tc>
                  <a:txBody>
                    <a:bodyPr/>
                    <a:lstStyle/>
                    <a:p>
                      <a:pPr algn="just"/>
                      <a:endParaRPr lang="en-US" sz="1600" b="0">
                        <a:effectLst/>
                        <a:latin typeface="+mn-lt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1460" marR="0" indent="-25146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u="sng" dirty="0">
                        <a:solidFill>
                          <a:schemeClr val="accent2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1460" marR="0" indent="-25146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u="sng" dirty="0">
                        <a:solidFill>
                          <a:schemeClr val="accent2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81771">
                <a:tc>
                  <a:txBody>
                    <a:bodyPr/>
                    <a:lstStyle/>
                    <a:p>
                      <a:pPr algn="just"/>
                      <a:endParaRPr lang="en-US" sz="1600" b="0">
                        <a:effectLst/>
                        <a:latin typeface="+mn-lt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81771">
                <a:tc>
                  <a:txBody>
                    <a:bodyPr/>
                    <a:lstStyle/>
                    <a:p>
                      <a:pPr algn="just"/>
                      <a:endParaRPr lang="en-US" sz="1600" b="0">
                        <a:effectLst/>
                        <a:latin typeface="+mn-lt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81771">
                <a:tc>
                  <a:txBody>
                    <a:bodyPr/>
                    <a:lstStyle/>
                    <a:p>
                      <a:pPr algn="just"/>
                      <a:endParaRPr lang="en-US" sz="1600" b="0" dirty="0">
                        <a:effectLst/>
                        <a:latin typeface="+mn-lt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1460" marR="0" indent="-25146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u="sng" dirty="0">
                        <a:solidFill>
                          <a:schemeClr val="accent2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1460" marR="0" indent="-25146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u="sng" dirty="0">
                        <a:solidFill>
                          <a:schemeClr val="accent2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81771">
                <a:tc>
                  <a:txBody>
                    <a:bodyPr/>
                    <a:lstStyle/>
                    <a:p>
                      <a:pPr algn="just"/>
                      <a:endParaRPr lang="en-US" sz="1600" b="0">
                        <a:effectLst/>
                        <a:latin typeface="+mn-lt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81771">
                <a:tc>
                  <a:txBody>
                    <a:bodyPr/>
                    <a:lstStyle/>
                    <a:p>
                      <a:pPr algn="just"/>
                      <a:endParaRPr lang="en-US" sz="1600" b="0">
                        <a:effectLst/>
                        <a:latin typeface="+mn-lt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81771">
                <a:tc>
                  <a:txBody>
                    <a:bodyPr/>
                    <a:lstStyle/>
                    <a:p>
                      <a:pPr algn="just"/>
                      <a:endParaRPr lang="en-US" sz="1600" b="0">
                        <a:effectLst/>
                        <a:latin typeface="+mn-lt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8177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effectLst/>
                          <a:latin typeface="+mn-lt"/>
                        </a:rPr>
                        <a:t> </a:t>
                      </a:r>
                      <a:endParaRPr lang="en-US" sz="1600" b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8177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effectLst/>
                          <a:latin typeface="+mn-lt"/>
                        </a:rPr>
                        <a:t> </a:t>
                      </a:r>
                      <a:endParaRPr lang="en-US" sz="1600" b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15430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effectLst/>
                          <a:latin typeface="+mn-lt"/>
                        </a:rPr>
                        <a:t> </a:t>
                      </a:r>
                      <a:endParaRPr lang="en-US" sz="1600" b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7FF"/>
                    </a:solidFill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  <a:tr h="18177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effectLst/>
                          <a:latin typeface="+mn-lt"/>
                        </a:rPr>
                        <a:t> </a:t>
                      </a:r>
                      <a:endParaRPr lang="en-US" sz="1600" b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1460" marR="0" indent="-25146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u="sng" dirty="0">
                        <a:solidFill>
                          <a:schemeClr val="accent2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7FF"/>
                    </a:solidFill>
                  </a:tcPr>
                </a:tc>
                <a:tc>
                  <a:txBody>
                    <a:bodyPr/>
                    <a:lstStyle/>
                    <a:p>
                      <a:pPr marL="251460" marR="0" indent="-25146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u="sng" dirty="0">
                        <a:solidFill>
                          <a:schemeClr val="accent2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4"/>
                  </a:ext>
                </a:extLst>
              </a:tr>
              <a:tr h="18177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effectLst/>
                          <a:latin typeface="+mn-lt"/>
                        </a:rPr>
                        <a:t> </a:t>
                      </a:r>
                      <a:endParaRPr lang="en-US" sz="1600" b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7FF"/>
                    </a:solidFill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5"/>
                  </a:ext>
                </a:extLst>
              </a:tr>
              <a:tr h="19796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effectLst/>
                          <a:latin typeface="+mn-lt"/>
                        </a:rPr>
                        <a:t> </a:t>
                      </a:r>
                      <a:endParaRPr lang="en-US" sz="1600" b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7FF"/>
                    </a:solidFill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6"/>
                  </a:ext>
                </a:extLst>
              </a:tr>
            </a:tbl>
          </a:graphicData>
        </a:graphic>
      </p:graphicFrame>
      <p:sp>
        <p:nvSpPr>
          <p:cNvPr id="5" name="Text Box 82"/>
          <p:cNvSpPr txBox="1">
            <a:spLocks noChangeArrowheads="1"/>
          </p:cNvSpPr>
          <p:nvPr/>
        </p:nvSpPr>
        <p:spPr bwMode="auto">
          <a:xfrm>
            <a:off x="100084" y="3858025"/>
            <a:ext cx="3713163" cy="101566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>
            <a:spAutoFit/>
          </a:bodyPr>
          <a:lstStyle/>
          <a:p>
            <a:r>
              <a:rPr lang="en-US" sz="1200" dirty="0"/>
              <a:t>Robock, Alan, Douglas G. </a:t>
            </a:r>
            <a:r>
              <a:rPr lang="en-US" sz="1200" dirty="0" err="1"/>
              <a:t>MacMartin</a:t>
            </a:r>
            <a:r>
              <a:rPr lang="en-US" sz="1200" dirty="0"/>
              <a:t>, Riley Duren, and Matthew W. Christensen, 2013: Studying geoengineering with natural and anthropogenic analogs.  </a:t>
            </a:r>
            <a:r>
              <a:rPr lang="en-US" sz="1200" i="1" dirty="0"/>
              <a:t>Climatic Change</a:t>
            </a:r>
            <a:r>
              <a:rPr lang="en-US" sz="1200" dirty="0"/>
              <a:t>, </a:t>
            </a:r>
            <a:r>
              <a:rPr lang="en-US" sz="1200" b="1" dirty="0"/>
              <a:t>121</a:t>
            </a:r>
            <a:r>
              <a:rPr lang="en-US" sz="1200" dirty="0"/>
              <a:t>, 445-458, doi:10.1007/s10584-013-0777-5.</a:t>
            </a:r>
          </a:p>
        </p:txBody>
      </p:sp>
      <p:sp>
        <p:nvSpPr>
          <p:cNvPr id="6" name="Text Box 83"/>
          <p:cNvSpPr txBox="1">
            <a:spLocks noChangeArrowheads="1"/>
          </p:cNvSpPr>
          <p:nvPr/>
        </p:nvSpPr>
        <p:spPr bwMode="auto">
          <a:xfrm>
            <a:off x="100085" y="4952520"/>
            <a:ext cx="3713163" cy="83099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Robock, Alan, 2016:  Albedo enhancement by stratospheric sulfur injection:  More research needed. </a:t>
            </a:r>
            <a:r>
              <a:rPr lang="en-US" sz="1200" i="1"/>
              <a:t>Earth’s Future</a:t>
            </a:r>
            <a:r>
              <a:rPr lang="en-US" sz="1200"/>
              <a:t>, </a:t>
            </a:r>
            <a:r>
              <a:rPr lang="en-US" sz="1200" b="1"/>
              <a:t>4</a:t>
            </a:r>
            <a:r>
              <a:rPr lang="en-US" sz="1200"/>
              <a:t>, 644-648, doi:10.1002/2016EF000407.</a:t>
            </a:r>
            <a:endParaRPr lang="en-US" sz="1200" dirty="0"/>
          </a:p>
        </p:txBody>
      </p:sp>
      <p:sp>
        <p:nvSpPr>
          <p:cNvPr id="7" name="Text Box 83"/>
          <p:cNvSpPr txBox="1">
            <a:spLocks noChangeArrowheads="1"/>
          </p:cNvSpPr>
          <p:nvPr/>
        </p:nvSpPr>
        <p:spPr bwMode="auto">
          <a:xfrm>
            <a:off x="100086" y="5862349"/>
            <a:ext cx="3713163" cy="83099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/>
              <a:t>Robock, Alan, 2020:  Benefits and risks of stratospheric solar radiation management for climate intervention (geoengineering).  </a:t>
            </a:r>
            <a:r>
              <a:rPr lang="en-US" sz="1200" i="1" dirty="0"/>
              <a:t>The Bridge</a:t>
            </a:r>
            <a:r>
              <a:rPr lang="en-US" sz="1200" dirty="0"/>
              <a:t>, </a:t>
            </a:r>
            <a:r>
              <a:rPr lang="en-US" sz="1200" b="1" dirty="0"/>
              <a:t>50</a:t>
            </a:r>
            <a:r>
              <a:rPr lang="en-US" sz="1200" dirty="0"/>
              <a:t>, 59-67.</a:t>
            </a:r>
          </a:p>
        </p:txBody>
      </p:sp>
      <p:sp>
        <p:nvSpPr>
          <p:cNvPr id="9" name="Text Box 79"/>
          <p:cNvSpPr txBox="1">
            <a:spLocks noChangeArrowheads="1"/>
          </p:cNvSpPr>
          <p:nvPr/>
        </p:nvSpPr>
        <p:spPr bwMode="auto">
          <a:xfrm>
            <a:off x="8014407" y="5462239"/>
            <a:ext cx="3935002" cy="400110"/>
          </a:xfrm>
          <a:prstGeom prst="rect">
            <a:avLst/>
          </a:prstGeom>
          <a:solidFill>
            <a:srgbClr val="B2D9FF"/>
          </a:solidFill>
          <a:ln w="38100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rgbClr val="9900FF"/>
                </a:solidFill>
              </a:rPr>
              <a:t>Volcanic analog</a:t>
            </a:r>
          </a:p>
        </p:txBody>
      </p:sp>
      <p:sp>
        <p:nvSpPr>
          <p:cNvPr id="8" name="Text Box 80">
            <a:extLst>
              <a:ext uri="{FF2B5EF4-FFF2-40B4-BE49-F238E27FC236}">
                <a16:creationId xmlns:a16="http://schemas.microsoft.com/office/drawing/2014/main" id="{6BC8BEE0-BBD2-88CE-639D-AC8FB4525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111" y="-18530"/>
            <a:ext cx="5502275" cy="400110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u="sng" dirty="0">
                <a:solidFill>
                  <a:srgbClr val="C00000"/>
                </a:solidFill>
                <a:ea typeface="+mn-ea"/>
              </a:rPr>
              <a:t>Stratospheric Geoengineering </a:t>
            </a:r>
          </a:p>
        </p:txBody>
      </p:sp>
    </p:spTree>
    <p:extLst>
      <p:ext uri="{BB962C8B-B14F-4D97-AF65-F5344CB8AC3E}">
        <p14:creationId xmlns:p14="http://schemas.microsoft.com/office/powerpoint/2010/main" val="41816513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7" name="Text Box 4"/>
          <p:cNvSpPr txBox="1">
            <a:spLocks noChangeArrowheads="1"/>
          </p:cNvSpPr>
          <p:nvPr/>
        </p:nvSpPr>
        <p:spPr bwMode="auto">
          <a:xfrm>
            <a:off x="1631823" y="5836573"/>
            <a:ext cx="8754479" cy="10156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7663" indent="-347663">
              <a:spcBef>
                <a:spcPct val="50000"/>
              </a:spcBef>
            </a:pPr>
            <a:r>
              <a:rPr lang="en-US" sz="2000" dirty="0"/>
              <a:t>Trenberth, K. E., and A. Dai, 2007: Effects of Mount Pinatubo volcanic eruption on the hydrological cycle as an analog of geoengineering. </a:t>
            </a:r>
            <a:r>
              <a:rPr lang="en-US" sz="2000" i="1" dirty="0" err="1"/>
              <a:t>Geophys</a:t>
            </a:r>
            <a:r>
              <a:rPr lang="en-US" sz="2000" i="1" dirty="0"/>
              <a:t>. Res. </a:t>
            </a:r>
            <a:r>
              <a:rPr lang="en-US" sz="2000" i="1" dirty="0" err="1"/>
              <a:t>Lett</a:t>
            </a:r>
            <a:r>
              <a:rPr lang="en-US" sz="2000" i="1" dirty="0"/>
              <a:t>.</a:t>
            </a:r>
            <a:r>
              <a:rPr lang="en-US" sz="2000" dirty="0"/>
              <a:t>,</a:t>
            </a:r>
            <a:r>
              <a:rPr lang="en-US" sz="2000" b="1" dirty="0"/>
              <a:t> 34</a:t>
            </a:r>
            <a:r>
              <a:rPr lang="en-US" sz="2000" dirty="0"/>
              <a:t>, L15702, </a:t>
            </a:r>
            <a:r>
              <a:rPr lang="en-US" sz="2000" dirty="0" err="1"/>
              <a:t>doi</a:t>
            </a:r>
            <a:r>
              <a:rPr lang="en-US" sz="2000" dirty="0"/>
              <a:t>: 10.1029/2007GL030524. </a:t>
            </a:r>
            <a:endParaRPr lang="en-US" sz="2000" i="1" dirty="0"/>
          </a:p>
        </p:txBody>
      </p:sp>
      <p:grpSp>
        <p:nvGrpSpPr>
          <p:cNvPr id="2" name="Group 1"/>
          <p:cNvGrpSpPr/>
          <p:nvPr/>
        </p:nvGrpSpPr>
        <p:grpSpPr>
          <a:xfrm>
            <a:off x="941267" y="105192"/>
            <a:ext cx="10135589" cy="5666065"/>
            <a:chOff x="1631823" y="164570"/>
            <a:chExt cx="8900552" cy="4709549"/>
          </a:xfrm>
        </p:grpSpPr>
        <p:pic>
          <p:nvPicPr>
            <p:cNvPr id="103426" name="Picture 2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19263" t="-1" r="19132" b="69890"/>
            <a:stretch/>
          </p:blipFill>
          <p:spPr bwMode="auto">
            <a:xfrm>
              <a:off x="1631823" y="164570"/>
              <a:ext cx="8900067" cy="3993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20116" t="79143" r="18279" b="15154"/>
            <a:stretch/>
          </p:blipFill>
          <p:spPr bwMode="auto">
            <a:xfrm>
              <a:off x="1632308" y="4117884"/>
              <a:ext cx="8900067" cy="756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958688910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8764" y="79376"/>
            <a:ext cx="11388436" cy="613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accent2"/>
                </a:solidFill>
              </a:rPr>
              <a:t>Volcanic eruptions tell us</a:t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en-US" b="1" dirty="0">
                <a:solidFill>
                  <a:schemeClr val="accent2"/>
                </a:solidFill>
              </a:rPr>
              <a:t>that stratospheric geoengineering could:</a:t>
            </a:r>
          </a:p>
          <a:p>
            <a:pPr>
              <a:defRPr/>
            </a:pPr>
            <a:endParaRPr lang="en-US" dirty="0"/>
          </a:p>
          <a:p>
            <a:pPr marL="457200" indent="-457200">
              <a:spcAft>
                <a:spcPts val="1200"/>
              </a:spcAft>
              <a:defRPr/>
            </a:pPr>
            <a:r>
              <a:rPr lang="en-US" dirty="0">
                <a:solidFill>
                  <a:schemeClr val="accent2"/>
                </a:solidFill>
              </a:rPr>
              <a:t>- Cool the surface, reducing ice melt and sea level rise, produce pretty sunsets, and increase the CO</a:t>
            </a:r>
            <a:r>
              <a:rPr lang="en-US" baseline="-25000" dirty="0">
                <a:solidFill>
                  <a:schemeClr val="accent2"/>
                </a:solidFill>
              </a:rPr>
              <a:t>2</a:t>
            </a:r>
            <a:r>
              <a:rPr lang="en-US" dirty="0">
                <a:solidFill>
                  <a:schemeClr val="accent2"/>
                </a:solidFill>
              </a:rPr>
              <a:t> sink</a:t>
            </a:r>
            <a:r>
              <a:rPr lang="en-US" dirty="0"/>
              <a:t>, </a:t>
            </a:r>
            <a:r>
              <a:rPr lang="en-US" b="1" i="1" u="sng" dirty="0"/>
              <a:t>but</a:t>
            </a:r>
            <a:endParaRPr lang="en-US" i="1" u="sng" dirty="0"/>
          </a:p>
          <a:p>
            <a:pPr>
              <a:spcAft>
                <a:spcPts val="300"/>
              </a:spcAft>
              <a:buFontTx/>
              <a:buChar char="-"/>
              <a:defRPr/>
            </a:pPr>
            <a:r>
              <a:rPr lang="en-US" dirty="0"/>
              <a:t> Reduce summer monsoon precipitation,</a:t>
            </a:r>
          </a:p>
          <a:p>
            <a:pPr>
              <a:spcAft>
                <a:spcPts val="300"/>
              </a:spcAft>
              <a:buFontTx/>
              <a:buChar char="-"/>
              <a:defRPr/>
            </a:pPr>
            <a:r>
              <a:rPr lang="en-US" dirty="0"/>
              <a:t> Destroy ozone, allowing more harmful UV at the surface,</a:t>
            </a:r>
          </a:p>
          <a:p>
            <a:pPr>
              <a:spcAft>
                <a:spcPts val="300"/>
              </a:spcAft>
              <a:buFontTx/>
              <a:buChar char="-"/>
              <a:defRPr/>
            </a:pPr>
            <a:r>
              <a:rPr lang="en-US" dirty="0"/>
              <a:t> Produce rapid warming when stopped,</a:t>
            </a:r>
          </a:p>
          <a:p>
            <a:pPr>
              <a:spcAft>
                <a:spcPts val="300"/>
              </a:spcAft>
              <a:buFontTx/>
              <a:buChar char="-"/>
              <a:defRPr/>
            </a:pPr>
            <a:r>
              <a:rPr lang="en-US" dirty="0"/>
              <a:t> Make the sky white,</a:t>
            </a:r>
          </a:p>
          <a:p>
            <a:pPr>
              <a:spcAft>
                <a:spcPts val="300"/>
              </a:spcAft>
              <a:buFontTx/>
              <a:buChar char="-"/>
              <a:defRPr/>
            </a:pPr>
            <a:r>
              <a:rPr lang="en-US" dirty="0"/>
              <a:t> Reduce solar power,</a:t>
            </a:r>
          </a:p>
          <a:p>
            <a:pPr>
              <a:spcAft>
                <a:spcPts val="300"/>
              </a:spcAft>
              <a:buFontTx/>
              <a:buChar char="-"/>
              <a:defRPr/>
            </a:pPr>
            <a:r>
              <a:rPr lang="en-US" dirty="0">
                <a:ea typeface="Calibri" pitchFamily="34" charset="0"/>
              </a:rPr>
              <a:t> Perturb the ecology with more diffuse radiation,</a:t>
            </a:r>
            <a:endParaRPr lang="en-US" dirty="0"/>
          </a:p>
          <a:p>
            <a:pPr>
              <a:spcAft>
                <a:spcPts val="300"/>
              </a:spcAft>
              <a:buFontTx/>
              <a:buChar char="-"/>
              <a:defRPr/>
            </a:pPr>
            <a:r>
              <a:rPr lang="en-US" dirty="0"/>
              <a:t> Damage airplanes flying in the stratosphere,</a:t>
            </a:r>
          </a:p>
          <a:p>
            <a:pPr>
              <a:spcAft>
                <a:spcPts val="300"/>
              </a:spcAft>
              <a:buFontTx/>
              <a:buChar char="-"/>
              <a:defRPr/>
            </a:pPr>
            <a:r>
              <a:rPr lang="en-US" dirty="0"/>
              <a:t> Degrade astronomical observations,</a:t>
            </a:r>
          </a:p>
          <a:p>
            <a:pPr>
              <a:spcAft>
                <a:spcPts val="300"/>
              </a:spcAft>
              <a:buFontTx/>
              <a:buChar char="-"/>
              <a:defRPr/>
            </a:pPr>
            <a:r>
              <a:rPr lang="en-US" dirty="0"/>
              <a:t> Affect remote sensing, and</a:t>
            </a:r>
          </a:p>
          <a:p>
            <a:pPr>
              <a:spcAft>
                <a:spcPts val="300"/>
              </a:spcAft>
              <a:buFontTx/>
              <a:buChar char="-"/>
              <a:defRPr/>
            </a:pPr>
            <a:r>
              <a:rPr lang="en-US" dirty="0"/>
              <a:t> Affect stargazing</a:t>
            </a:r>
          </a:p>
        </p:txBody>
      </p:sp>
    </p:spTree>
    <p:extLst>
      <p:ext uri="{BB962C8B-B14F-4D97-AF65-F5344CB8AC3E}">
        <p14:creationId xmlns:p14="http://schemas.microsoft.com/office/powerpoint/2010/main" val="4250051851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5976298"/>
              </p:ext>
            </p:extLst>
          </p:nvPr>
        </p:nvGraphicFramePr>
        <p:xfrm>
          <a:off x="288251" y="139133"/>
          <a:ext cx="11803661" cy="69784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77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929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33183">
                  <a:extLst>
                    <a:ext uri="{9D8B030D-6E8A-4147-A177-3AD203B41FA5}">
                      <a16:colId xmlns:a16="http://schemas.microsoft.com/office/drawing/2014/main" val="565222809"/>
                    </a:ext>
                  </a:extLst>
                </a:gridCol>
              </a:tblGrid>
              <a:tr h="22604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</a:rPr>
                        <a:t>     </a:t>
                      </a:r>
                      <a:r>
                        <a:rPr lang="en-US" sz="1800" b="1" u="sng" dirty="0">
                          <a:effectLst/>
                          <a:latin typeface="+mn-lt"/>
                        </a:rPr>
                        <a:t>Benefits</a:t>
                      </a:r>
                      <a:endParaRPr lang="en-US" sz="1800" b="1" u="sng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25588" marB="2558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251460" marR="0" indent="-25146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sng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Risks or Concerns</a:t>
                      </a:r>
                      <a:endParaRPr lang="en-US" sz="1800" b="1" u="sng" dirty="0">
                        <a:solidFill>
                          <a:schemeClr val="accent6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25588" marB="2558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251460" marR="0" indent="-25146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u="sng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25588" marB="2558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1771">
                <a:tc rowSpan="4"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	Reduce surface air temperatures, which could reduce or reverse negative impacts of global warming, including floods, droughts, stronger storms, sea ice melting, and sea level rise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1460" marR="0" indent="-25146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u="sng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Physical and biological climate system</a:t>
                      </a:r>
                      <a:endParaRPr lang="en-US" sz="1600" b="1" i="1" u="sng" dirty="0">
                        <a:solidFill>
                          <a:schemeClr val="accent2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73152" marR="10306" marT="5331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1460" marR="0" indent="-25146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u="sng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Esthetics</a:t>
                      </a:r>
                      <a:endParaRPr lang="en-US" sz="1600" b="1" i="1" u="sng" dirty="0">
                        <a:solidFill>
                          <a:schemeClr val="accent2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7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1.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Drought in Africa and Asia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73152" marR="10306" marT="5331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17.	 Whiter skies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71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22288" marR="0" lvl="0" indent="-5222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2. Perturb crops and ecology with more diffuse radiation and UV</a:t>
                      </a:r>
                    </a:p>
                    <a:p>
                      <a:pPr marL="344488" marR="0" lvl="0" indent="-344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3.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Ozone depletion</a:t>
                      </a:r>
                    </a:p>
                  </a:txBody>
                  <a:tcPr marL="73152" marR="10306" marT="5331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 startAt="18"/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 Affect stargazing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u="sng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Unknowns</a:t>
                      </a:r>
                      <a:endParaRPr lang="en-US" sz="1600" b="1" i="1" u="sng" dirty="0">
                        <a:solidFill>
                          <a:schemeClr val="accent2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A42700"/>
                          </a:solidFill>
                          <a:effectLst/>
                          <a:latin typeface="+mn-lt"/>
                        </a:rPr>
                        <a:t>19. Human error during implementation</a:t>
                      </a:r>
                      <a:endParaRPr lang="en-US" sz="1600" b="1" dirty="0">
                        <a:solidFill>
                          <a:srgbClr val="A42700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08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4.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Continued ocean acidification</a:t>
                      </a:r>
                    </a:p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Lucida Sans Unicode" panose="020B0602030504020204" pitchFamily="34" charset="0"/>
                        </a:rPr>
                        <a:t>  5. Additional acid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Lucida Sans Unicode" panose="020B0602030504020204" pitchFamily="34" charset="0"/>
                        </a:rPr>
                        <a:t> rain and snow</a:t>
                      </a:r>
                    </a:p>
                    <a:p>
                      <a:pPr marL="569913" marR="0" lvl="0" indent="-5699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6. May not stop ice sheets from melting</a:t>
                      </a:r>
                    </a:p>
                  </a:txBody>
                  <a:tcPr marL="73152" marR="10306" marT="5331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A42700"/>
                          </a:solidFill>
                          <a:effectLst/>
                          <a:latin typeface="+mn-lt"/>
                        </a:rPr>
                        <a:t>20. Unexpected consequences</a:t>
                      </a:r>
                      <a:br>
                        <a:rPr lang="en-US" sz="1600" b="1" dirty="0">
                          <a:solidFill>
                            <a:srgbClr val="A427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1600" b="1" i="1" u="sng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Governance</a:t>
                      </a: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881">
                <a:tc rowSpan="2">
                  <a:txBody>
                    <a:bodyPr/>
                    <a:lstStyle/>
                    <a:p>
                      <a:pPr marL="210185" marR="0" lvl="0" indent="-21018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 Increase plant productivity</a:t>
                      </a:r>
                    </a:p>
                    <a:p>
                      <a:pPr marL="210185" marR="0" lvl="0" indent="-21018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 Increase terrestrial CO</a:t>
                      </a:r>
                      <a:r>
                        <a:rPr lang="en-US" sz="1600" b="1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sink</a:t>
                      </a:r>
                    </a:p>
                    <a:p>
                      <a:pPr marL="210185" marR="0" lvl="0" indent="-21018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4. Beautiful red and yellow sunsets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4488" marR="0" lvl="0" indent="-344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A42700"/>
                          </a:solidFill>
                          <a:effectLst/>
                          <a:latin typeface="+mn-lt"/>
                        </a:rPr>
                        <a:t>21. Cannot stop effects quickly</a:t>
                      </a:r>
                    </a:p>
                    <a:p>
                      <a:pPr marL="344488" marR="0" lvl="0" indent="-344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A42700"/>
                          </a:solidFill>
                          <a:effectLst/>
                          <a:latin typeface="+mn-lt"/>
                        </a:rPr>
                        <a:t>22.	 Commercial control</a:t>
                      </a:r>
                      <a:endParaRPr lang="en-US" sz="1600" b="1" dirty="0">
                        <a:solidFill>
                          <a:srgbClr val="A42700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6889">
                <a:tc vMerge="1">
                  <a:txBody>
                    <a:bodyPr/>
                    <a:lstStyle/>
                    <a:p>
                      <a:pPr marL="210185" marR="0" lvl="0" indent="-21018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569913" marR="0" indent="-569913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7. Impacts on tropospheric chemistry</a:t>
                      </a:r>
                    </a:p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8. Rapid warming if stopped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73152" marR="10306" marT="5331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lvl="0" indent="-344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A42700"/>
                          </a:solidFill>
                          <a:effectLst/>
                          <a:latin typeface="+mn-lt"/>
                        </a:rPr>
                        <a:t>23. Whose hand on the thermostat?</a:t>
                      </a:r>
                      <a:endParaRPr lang="en-US" sz="1600" b="1" dirty="0">
                        <a:solidFill>
                          <a:srgbClr val="A42700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881">
                <a:tc rowSpan="2">
                  <a:txBody>
                    <a:bodyPr/>
                    <a:lstStyle/>
                    <a:p>
                      <a:pPr marL="210185" marR="0" lvl="0" indent="-21018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A42700"/>
                          </a:solidFill>
                          <a:effectLst/>
                          <a:latin typeface="+mn-lt"/>
                        </a:rPr>
                        <a:t>5. Unexpected benefits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A42700"/>
                          </a:solidFill>
                          <a:effectLst/>
                          <a:latin typeface="+mn-lt"/>
                        </a:rPr>
                        <a:t>6.</a:t>
                      </a:r>
                      <a:r>
                        <a:rPr lang="en-US" sz="1600" b="1" baseline="0" dirty="0">
                          <a:solidFill>
                            <a:srgbClr val="A427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1" dirty="0">
                          <a:solidFill>
                            <a:srgbClr val="A42700"/>
                          </a:solidFill>
                          <a:effectLst/>
                          <a:latin typeface="+mn-lt"/>
                        </a:rPr>
                        <a:t>Prospect of implementation could increase drive for mitigation</a:t>
                      </a:r>
                      <a:endParaRPr lang="en-US" sz="1600" b="1" dirty="0">
                        <a:solidFill>
                          <a:srgbClr val="A42700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5938" marR="0" lvl="0" indent="-5159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A42700"/>
                          </a:solidFill>
                          <a:effectLst/>
                          <a:latin typeface="+mn-lt"/>
                        </a:rPr>
                        <a:t>24.</a:t>
                      </a:r>
                      <a:r>
                        <a:rPr lang="en-US" sz="1600" b="1" baseline="0" dirty="0">
                          <a:solidFill>
                            <a:srgbClr val="A427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1" dirty="0">
                          <a:solidFill>
                            <a:srgbClr val="A42700"/>
                          </a:solidFill>
                          <a:effectLst/>
                          <a:latin typeface="+mn-lt"/>
                        </a:rPr>
                        <a:t>Societal disruption, conflict between countries</a:t>
                      </a:r>
                      <a:endParaRPr lang="en-US" sz="1600" b="1" dirty="0">
                        <a:solidFill>
                          <a:srgbClr val="A42700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4488" marR="0" lvl="0" indent="-344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u="sng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Human impacts</a:t>
                      </a:r>
                      <a:endParaRPr lang="en-US" sz="1600" b="1" i="1" u="sng" dirty="0">
                        <a:solidFill>
                          <a:schemeClr val="accent2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  <a:p>
                      <a:pPr marL="344488" marR="0" lvl="0" indent="-344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  9. Less solar electricity generation</a:t>
                      </a: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73152" marR="10306" marT="5331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15938" marR="0" lvl="0" indent="-5159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A42700"/>
                          </a:solidFill>
                          <a:effectLst/>
                          <a:latin typeface="+mn-lt"/>
                        </a:rPr>
                        <a:t>25. Moral hazard – could reduce drive for mitigation</a:t>
                      </a:r>
                      <a:endParaRPr lang="en-US" sz="1600" b="1" dirty="0">
                        <a:solidFill>
                          <a:srgbClr val="A42700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6665">
                <a:tc>
                  <a:txBody>
                    <a:bodyPr/>
                    <a:lstStyle/>
                    <a:p>
                      <a:pPr marL="173038" marR="0" lvl="0" indent="-1730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 10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 Degrade passive solar heating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  <a:p>
                      <a:pPr marL="522288" marR="0" lvl="0" indent="-5222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 11. Effects on airplanes flying in stratosphere</a:t>
                      </a: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73152" marR="10306" marT="5331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lvl="0" indent="-344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A42700"/>
                          </a:solidFill>
                          <a:effectLst/>
                          <a:latin typeface="+mn-lt"/>
                        </a:rPr>
                        <a:t>26. Conflicts with current treaties</a:t>
                      </a:r>
                    </a:p>
                    <a:p>
                      <a:pPr marL="344488" marR="0" lvl="0" indent="-344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u="sng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Ethics</a:t>
                      </a:r>
                      <a:endParaRPr lang="en-US" sz="1600" b="1" i="1" u="sng" dirty="0">
                        <a:solidFill>
                          <a:schemeClr val="accent2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  <a:p>
                      <a:pPr marL="344488" marR="0" lvl="0" indent="-344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A42700"/>
                          </a:solidFill>
                          <a:effectLst/>
                          <a:latin typeface="+mn-lt"/>
                        </a:rPr>
                        <a:t>27.	 Military use of technology</a:t>
                      </a:r>
                      <a:endParaRPr lang="en-US" sz="1600" b="1" dirty="0">
                        <a:solidFill>
                          <a:srgbClr val="A42700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22288" marR="0" lvl="0" indent="-5222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12. Effects on electrical properties of atmosphere 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  <a:p>
                      <a:pPr marL="344488" marR="0" lvl="0" indent="-344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13. Affect satellite remote sensing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  <a:p>
                      <a:pPr marL="522288" marR="0" lvl="0" indent="-5222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14. Degrade terrestrial optical astronomy</a:t>
                      </a: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  <a:p>
                      <a:pPr marL="344488" marR="0" lvl="0" indent="-344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15.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More sunburn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73152" marR="10306" marT="5331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15938" marR="0" lvl="0" indent="-5159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A42700"/>
                          </a:solidFill>
                          <a:effectLst/>
                          <a:latin typeface="+mn-lt"/>
                        </a:rPr>
                        <a:t>28.</a:t>
                      </a:r>
                      <a:r>
                        <a:rPr lang="en-US" sz="1600" b="1" baseline="0" dirty="0">
                          <a:solidFill>
                            <a:srgbClr val="A427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1" dirty="0">
                          <a:solidFill>
                            <a:srgbClr val="A42700"/>
                          </a:solidFill>
                          <a:effectLst/>
                          <a:latin typeface="+mn-lt"/>
                        </a:rPr>
                        <a:t>Moral authority – do we have the right to do this?</a:t>
                      </a:r>
                      <a:endParaRPr lang="en-US" sz="1600" b="1" dirty="0">
                        <a:solidFill>
                          <a:srgbClr val="A42700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1771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22288" marR="0" lvl="0" indent="-5222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1" dirty="0">
                          <a:solidFill>
                            <a:srgbClr val="A42700"/>
                          </a:solidFill>
                          <a:effectLst/>
                          <a:latin typeface="+mn-lt"/>
                        </a:rPr>
                        <a:t>16. Environmental impact of implementation</a:t>
                      </a:r>
                      <a:endParaRPr lang="en-US" sz="1600" b="1" dirty="0">
                        <a:solidFill>
                          <a:srgbClr val="A42700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73152" marR="10306" marT="5331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9FF"/>
                    </a:solidFill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17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1460" marR="0" lvl="0" indent="-25146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177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5" name="Text Box 82"/>
          <p:cNvSpPr txBox="1">
            <a:spLocks noChangeArrowheads="1"/>
          </p:cNvSpPr>
          <p:nvPr/>
        </p:nvSpPr>
        <p:spPr bwMode="auto">
          <a:xfrm>
            <a:off x="100084" y="4003581"/>
            <a:ext cx="3713163" cy="86042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Robock, Alan, 2008:  20 reasons why geoengineering may be a bad idea.  </a:t>
            </a:r>
            <a:r>
              <a:rPr lang="en-US" sz="1200" i="1"/>
              <a:t>Bull. Atomic Scientists</a:t>
            </a:r>
            <a:r>
              <a:rPr lang="en-US" sz="1200"/>
              <a:t>, </a:t>
            </a:r>
            <a:r>
              <a:rPr lang="en-US" sz="1200" b="1"/>
              <a:t>64</a:t>
            </a:r>
            <a:r>
              <a:rPr lang="en-US" sz="1200"/>
              <a:t>, No. 2, 14-18, 59, doi:10.2968/064002006. </a:t>
            </a:r>
          </a:p>
        </p:txBody>
      </p:sp>
      <p:sp>
        <p:nvSpPr>
          <p:cNvPr id="6" name="Text Box 83"/>
          <p:cNvSpPr txBox="1">
            <a:spLocks noChangeArrowheads="1"/>
          </p:cNvSpPr>
          <p:nvPr/>
        </p:nvSpPr>
        <p:spPr bwMode="auto">
          <a:xfrm>
            <a:off x="100085" y="4952520"/>
            <a:ext cx="3713163" cy="83099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Robock, Alan, 2016:  Albedo enhancement by stratospheric sulfur injection:  More research needed. </a:t>
            </a:r>
            <a:r>
              <a:rPr lang="en-US" sz="1200" i="1"/>
              <a:t>Earth’s Future</a:t>
            </a:r>
            <a:r>
              <a:rPr lang="en-US" sz="1200"/>
              <a:t>, </a:t>
            </a:r>
            <a:r>
              <a:rPr lang="en-US" sz="1200" b="1"/>
              <a:t>4</a:t>
            </a:r>
            <a:r>
              <a:rPr lang="en-US" sz="1200"/>
              <a:t>, 644-648, doi:10.1002/2016EF000407.</a:t>
            </a:r>
            <a:endParaRPr lang="en-US" sz="1200" dirty="0"/>
          </a:p>
        </p:txBody>
      </p:sp>
      <p:sp>
        <p:nvSpPr>
          <p:cNvPr id="7" name="Text Box 83"/>
          <p:cNvSpPr txBox="1">
            <a:spLocks noChangeArrowheads="1"/>
          </p:cNvSpPr>
          <p:nvPr/>
        </p:nvSpPr>
        <p:spPr bwMode="auto">
          <a:xfrm>
            <a:off x="100086" y="5862349"/>
            <a:ext cx="3713163" cy="83099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/>
              <a:t>Robock, Alan, 2020:  Benefits and risks of stratospheric solar radiation management for climate intervention (geoengineering).  </a:t>
            </a:r>
            <a:r>
              <a:rPr lang="en-US" sz="1200" i="1" dirty="0"/>
              <a:t>The Bridge</a:t>
            </a:r>
            <a:r>
              <a:rPr lang="en-US" sz="1200" dirty="0"/>
              <a:t>, </a:t>
            </a:r>
            <a:r>
              <a:rPr lang="en-US" sz="1200" b="1" dirty="0"/>
              <a:t>50</a:t>
            </a:r>
            <a:r>
              <a:rPr lang="en-US" sz="1200" dirty="0"/>
              <a:t>, 59-67.</a:t>
            </a:r>
          </a:p>
        </p:txBody>
      </p:sp>
      <p:sp>
        <p:nvSpPr>
          <p:cNvPr id="9" name="Text Box 79"/>
          <p:cNvSpPr txBox="1">
            <a:spLocks noChangeArrowheads="1"/>
          </p:cNvSpPr>
          <p:nvPr/>
        </p:nvSpPr>
        <p:spPr bwMode="auto">
          <a:xfrm>
            <a:off x="8016881" y="5368018"/>
            <a:ext cx="3935002" cy="707886"/>
          </a:xfrm>
          <a:prstGeom prst="rect">
            <a:avLst/>
          </a:prstGeom>
          <a:solidFill>
            <a:srgbClr val="B2D9FF"/>
          </a:solidFill>
          <a:ln w="38100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rgbClr val="A42700"/>
                </a:solidFill>
              </a:rPr>
              <a:t>Not testable with modeling or the volcanic analog</a:t>
            </a:r>
          </a:p>
        </p:txBody>
      </p:sp>
      <p:sp>
        <p:nvSpPr>
          <p:cNvPr id="8" name="Text Box 80">
            <a:extLst>
              <a:ext uri="{FF2B5EF4-FFF2-40B4-BE49-F238E27FC236}">
                <a16:creationId xmlns:a16="http://schemas.microsoft.com/office/drawing/2014/main" id="{6BC8BEE0-BBD2-88CE-639D-AC8FB4525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111" y="-18530"/>
            <a:ext cx="5502275" cy="400110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u="sng" dirty="0">
                <a:solidFill>
                  <a:srgbClr val="C00000"/>
                </a:solidFill>
                <a:ea typeface="+mn-ea"/>
              </a:rPr>
              <a:t>Stratospheric Geoengineering </a:t>
            </a:r>
          </a:p>
        </p:txBody>
      </p:sp>
    </p:spTree>
    <p:extLst>
      <p:ext uri="{BB962C8B-B14F-4D97-AF65-F5344CB8AC3E}">
        <p14:creationId xmlns:p14="http://schemas.microsoft.com/office/powerpoint/2010/main" val="8325061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5C1DEF-5978-E206-0234-68C9EC1E94CA}"/>
              </a:ext>
            </a:extLst>
          </p:cNvPr>
          <p:cNvSpPr txBox="1"/>
          <p:nvPr/>
        </p:nvSpPr>
        <p:spPr>
          <a:xfrm>
            <a:off x="510180" y="2582297"/>
            <a:ext cx="103566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accent6"/>
                </a:solidFill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37196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imap://robock@mail.envsci.rutgers.edu:993/fetch%3EUID%3E.INBOX%3E70012?part=1.4&amp;type=image/png&amp;filename=Context_circle_from_BPC2011.png"/>
          <p:cNvSpPr>
            <a:spLocks noChangeAspect="1" noChangeArrowheads="1"/>
          </p:cNvSpPr>
          <p:nvPr/>
        </p:nvSpPr>
        <p:spPr bwMode="auto">
          <a:xfrm>
            <a:off x="17065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b="1"/>
          </a:p>
        </p:txBody>
      </p:sp>
      <p:sp>
        <p:nvSpPr>
          <p:cNvPr id="13315" name="AutoShape 4" descr="imap://robock@mail.envsci.rutgers.edu:993/fetch%3EUID%3E.INBOX%3E70012?part=1.4&amp;type=image/png&amp;filename=Context_circle_from_BPC2011.png"/>
          <p:cNvSpPr>
            <a:spLocks noChangeAspect="1" noChangeArrowheads="1"/>
          </p:cNvSpPr>
          <p:nvPr/>
        </p:nvSpPr>
        <p:spPr bwMode="auto">
          <a:xfrm>
            <a:off x="17065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b="1"/>
          </a:p>
        </p:txBody>
      </p:sp>
      <p:sp>
        <p:nvSpPr>
          <p:cNvPr id="13316" name="AutoShape 6" descr="imap://robock@mail.envsci.rutgers.edu:993/fetch%3EUID%3E.INBOX%3E70012?part=1.4&amp;type=image/png&amp;filename=Context_circle_from_BPC2011.png"/>
          <p:cNvSpPr>
            <a:spLocks noChangeAspect="1" noChangeArrowheads="1"/>
          </p:cNvSpPr>
          <p:nvPr/>
        </p:nvSpPr>
        <p:spPr bwMode="auto">
          <a:xfrm>
            <a:off x="17065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b="1"/>
          </a:p>
        </p:txBody>
      </p:sp>
      <p:sp>
        <p:nvSpPr>
          <p:cNvPr id="13317" name="Flowchart: Connector 17"/>
          <p:cNvSpPr>
            <a:spLocks noChangeArrowheads="1"/>
          </p:cNvSpPr>
          <p:nvPr/>
        </p:nvSpPr>
        <p:spPr bwMode="auto">
          <a:xfrm>
            <a:off x="5087939" y="185738"/>
            <a:ext cx="1711325" cy="1651000"/>
          </a:xfrm>
          <a:prstGeom prst="flowChartConnector">
            <a:avLst/>
          </a:prstGeom>
          <a:solidFill>
            <a:srgbClr val="FFFF00"/>
          </a:solidFill>
          <a:ln w="38100">
            <a:solidFill>
              <a:srgbClr val="CC0000"/>
            </a:solidFill>
            <a:round/>
            <a:headEnd/>
            <a:tailEnd type="stealth" w="lg" len="lg"/>
          </a:ln>
        </p:spPr>
        <p:txBody>
          <a:bodyPr lIns="0" tIns="0" rIns="0" bIns="0" anchor="ctr"/>
          <a:lstStyle/>
          <a:p>
            <a:pPr algn="ctr"/>
            <a:r>
              <a:rPr lang="en-US" sz="1600" b="1"/>
              <a:t>Desire for improved well-being</a:t>
            </a:r>
          </a:p>
        </p:txBody>
      </p:sp>
      <p:grpSp>
        <p:nvGrpSpPr>
          <p:cNvPr id="2" name="Group 60"/>
          <p:cNvGrpSpPr>
            <a:grpSpLocks/>
          </p:cNvGrpSpPr>
          <p:nvPr/>
        </p:nvGrpSpPr>
        <p:grpSpPr bwMode="auto">
          <a:xfrm>
            <a:off x="6704014" y="881063"/>
            <a:ext cx="2795587" cy="1651000"/>
            <a:chOff x="5179622" y="880534"/>
            <a:chExt cx="2795978" cy="1651000"/>
          </a:xfrm>
        </p:grpSpPr>
        <p:sp>
          <p:nvSpPr>
            <p:cNvPr id="13343" name="Flowchart: Connector 35"/>
            <p:cNvSpPr>
              <a:spLocks noChangeArrowheads="1"/>
            </p:cNvSpPr>
            <p:nvPr/>
          </p:nvSpPr>
          <p:spPr bwMode="auto">
            <a:xfrm>
              <a:off x="6265332" y="880534"/>
              <a:ext cx="1710268" cy="1651000"/>
            </a:xfrm>
            <a:prstGeom prst="flowChartConnector">
              <a:avLst/>
            </a:prstGeom>
            <a:solidFill>
              <a:srgbClr val="FFFF00"/>
            </a:solidFill>
            <a:ln w="38100">
              <a:solidFill>
                <a:srgbClr val="CC0000"/>
              </a:solidFill>
              <a:round/>
              <a:headEnd/>
              <a:tailEnd type="stealth" w="lg" len="lg"/>
            </a:ln>
          </p:spPr>
          <p:txBody>
            <a:bodyPr lIns="0" tIns="0" rIns="0" bIns="0" anchor="ctr"/>
            <a:lstStyle/>
            <a:p>
              <a:pPr algn="ctr"/>
              <a:r>
                <a:rPr lang="en-US" sz="1600" b="1" dirty="0"/>
                <a:t>Consumption of goods and services</a:t>
              </a:r>
            </a:p>
          </p:txBody>
        </p:sp>
        <p:sp>
          <p:nvSpPr>
            <p:cNvPr id="45" name="Arc 44"/>
            <p:cNvSpPr/>
            <p:nvPr/>
          </p:nvSpPr>
          <p:spPr bwMode="auto">
            <a:xfrm rot="671711">
              <a:off x="5179622" y="920221"/>
              <a:ext cx="995501" cy="288925"/>
            </a:xfrm>
            <a:prstGeom prst="arc">
              <a:avLst>
                <a:gd name="adj1" fmla="val 18472276"/>
                <a:gd name="adj2" fmla="val 21282043"/>
              </a:avLst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/>
            <a:lstStyle/>
            <a:p>
              <a:pPr>
                <a:defRPr/>
              </a:pPr>
              <a:endParaRPr lang="en-US" b="1"/>
            </a:p>
          </p:txBody>
        </p:sp>
      </p:grpSp>
      <p:grpSp>
        <p:nvGrpSpPr>
          <p:cNvPr id="3" name="Group 65"/>
          <p:cNvGrpSpPr>
            <a:grpSpLocks/>
          </p:cNvGrpSpPr>
          <p:nvPr/>
        </p:nvGrpSpPr>
        <p:grpSpPr bwMode="auto">
          <a:xfrm>
            <a:off x="2659064" y="1016000"/>
            <a:ext cx="1709737" cy="2687638"/>
            <a:chOff x="1134534" y="1016002"/>
            <a:chExt cx="1710268" cy="2688022"/>
          </a:xfrm>
        </p:grpSpPr>
        <p:sp>
          <p:nvSpPr>
            <p:cNvPr id="13341" name="Flowchart: Connector 32"/>
            <p:cNvSpPr>
              <a:spLocks noChangeArrowheads="1"/>
            </p:cNvSpPr>
            <p:nvPr/>
          </p:nvSpPr>
          <p:spPr bwMode="auto">
            <a:xfrm>
              <a:off x="1134534" y="1016002"/>
              <a:ext cx="1710268" cy="1651000"/>
            </a:xfrm>
            <a:prstGeom prst="flowChartConnector">
              <a:avLst/>
            </a:prstGeom>
            <a:solidFill>
              <a:srgbClr val="FFFF00"/>
            </a:solidFill>
            <a:ln w="38100">
              <a:solidFill>
                <a:srgbClr val="CC0000"/>
              </a:solidFill>
              <a:round/>
              <a:headEnd/>
              <a:tailEnd type="stealth" w="lg" len="lg"/>
            </a:ln>
          </p:spPr>
          <p:txBody>
            <a:bodyPr lIns="0" tIns="0" rIns="0" bIns="0" anchor="ctr"/>
            <a:lstStyle/>
            <a:p>
              <a:pPr algn="ctr"/>
              <a:r>
                <a:rPr lang="en-US" sz="1600" b="1" dirty="0"/>
                <a:t>Impacts on humans and ecosystems</a:t>
              </a:r>
            </a:p>
          </p:txBody>
        </p:sp>
        <p:sp>
          <p:nvSpPr>
            <p:cNvPr id="47" name="Arc 46"/>
            <p:cNvSpPr/>
            <p:nvPr/>
          </p:nvSpPr>
          <p:spPr bwMode="auto">
            <a:xfrm rot="16377387">
              <a:off x="1123501" y="3062558"/>
              <a:ext cx="995505" cy="287426"/>
            </a:xfrm>
            <a:prstGeom prst="arc">
              <a:avLst>
                <a:gd name="adj1" fmla="val 18472276"/>
                <a:gd name="adj2" fmla="val 21282043"/>
              </a:avLst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/>
            <a:lstStyle/>
            <a:p>
              <a:pPr>
                <a:defRPr/>
              </a:pPr>
              <a:endParaRPr lang="en-US" b="1"/>
            </a:p>
          </p:txBody>
        </p:sp>
      </p:grpSp>
      <p:grpSp>
        <p:nvGrpSpPr>
          <p:cNvPr id="4" name="Group 64"/>
          <p:cNvGrpSpPr>
            <a:grpSpLocks/>
          </p:cNvGrpSpPr>
          <p:nvPr/>
        </p:nvGrpSpPr>
        <p:grpSpPr bwMode="auto">
          <a:xfrm>
            <a:off x="2141538" y="3208339"/>
            <a:ext cx="2500312" cy="1717675"/>
            <a:chOff x="618066" y="3208866"/>
            <a:chExt cx="2500113" cy="1716381"/>
          </a:xfrm>
        </p:grpSpPr>
        <p:sp>
          <p:nvSpPr>
            <p:cNvPr id="13339" name="Flowchart: Connector 33"/>
            <p:cNvSpPr>
              <a:spLocks noChangeArrowheads="1"/>
            </p:cNvSpPr>
            <p:nvPr/>
          </p:nvSpPr>
          <p:spPr bwMode="auto">
            <a:xfrm>
              <a:off x="618066" y="3208866"/>
              <a:ext cx="1710268" cy="1651000"/>
            </a:xfrm>
            <a:prstGeom prst="flowChartConnector">
              <a:avLst/>
            </a:prstGeom>
            <a:solidFill>
              <a:srgbClr val="FFFF00"/>
            </a:solidFill>
            <a:ln w="38100">
              <a:solidFill>
                <a:srgbClr val="CC0000"/>
              </a:solidFill>
              <a:round/>
              <a:headEnd/>
              <a:tailEnd type="stealth" w="lg" len="lg"/>
            </a:ln>
          </p:spPr>
          <p:txBody>
            <a:bodyPr lIns="0" tIns="0" rIns="0" bIns="0" anchor="ctr"/>
            <a:lstStyle/>
            <a:p>
              <a:pPr algn="ctr"/>
              <a:r>
                <a:rPr lang="en-US" sz="1600" b="1"/>
                <a:t>Climate change</a:t>
              </a:r>
            </a:p>
          </p:txBody>
        </p:sp>
        <p:sp>
          <p:nvSpPr>
            <p:cNvPr id="48" name="Arc 47"/>
            <p:cNvSpPr/>
            <p:nvPr/>
          </p:nvSpPr>
          <p:spPr bwMode="auto">
            <a:xfrm rot="11778189">
              <a:off x="2122896" y="4638125"/>
              <a:ext cx="995283" cy="287122"/>
            </a:xfrm>
            <a:prstGeom prst="arc">
              <a:avLst>
                <a:gd name="adj1" fmla="val 18472276"/>
                <a:gd name="adj2" fmla="val 21282043"/>
              </a:avLst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/>
            <a:lstStyle/>
            <a:p>
              <a:pPr>
                <a:defRPr/>
              </a:pPr>
              <a:endParaRPr lang="en-US" b="1"/>
            </a:p>
          </p:txBody>
        </p:sp>
      </p:grpSp>
      <p:grpSp>
        <p:nvGrpSpPr>
          <p:cNvPr id="5" name="Group 63"/>
          <p:cNvGrpSpPr>
            <a:grpSpLocks/>
          </p:cNvGrpSpPr>
          <p:nvPr/>
        </p:nvGrpSpPr>
        <p:grpSpPr bwMode="auto">
          <a:xfrm>
            <a:off x="4046539" y="4376738"/>
            <a:ext cx="2746375" cy="1651000"/>
            <a:chOff x="2523065" y="4377267"/>
            <a:chExt cx="2745648" cy="1651000"/>
          </a:xfrm>
        </p:grpSpPr>
        <p:sp>
          <p:nvSpPr>
            <p:cNvPr id="13337" name="Flowchart: Connector 34"/>
            <p:cNvSpPr>
              <a:spLocks noChangeArrowheads="1"/>
            </p:cNvSpPr>
            <p:nvPr/>
          </p:nvSpPr>
          <p:spPr bwMode="auto">
            <a:xfrm>
              <a:off x="2523065" y="4377267"/>
              <a:ext cx="1710268" cy="1651000"/>
            </a:xfrm>
            <a:prstGeom prst="flowChartConnector">
              <a:avLst/>
            </a:prstGeom>
            <a:solidFill>
              <a:srgbClr val="FFFF00"/>
            </a:solidFill>
            <a:ln w="38100">
              <a:solidFill>
                <a:srgbClr val="CC0000"/>
              </a:solidFill>
              <a:round/>
              <a:headEnd/>
              <a:tailEnd type="stealth" w="lg" len="lg"/>
            </a:ln>
          </p:spPr>
          <p:txBody>
            <a:bodyPr lIns="0" tIns="0" rIns="0" bIns="0" anchor="ctr"/>
            <a:lstStyle/>
            <a:p>
              <a:pPr algn="ctr"/>
              <a:r>
                <a:rPr lang="en-US" sz="1600" b="1"/>
                <a:t>CO</a:t>
              </a:r>
              <a:r>
                <a:rPr lang="en-US" sz="1600" b="1" baseline="-25000"/>
                <a:t>2</a:t>
              </a:r>
              <a:r>
                <a:rPr lang="en-US" sz="1600" b="1"/>
                <a:t> in the atmosphere</a:t>
              </a:r>
            </a:p>
          </p:txBody>
        </p:sp>
        <p:sp>
          <p:nvSpPr>
            <p:cNvPr id="49" name="Arc 48"/>
            <p:cNvSpPr/>
            <p:nvPr/>
          </p:nvSpPr>
          <p:spPr bwMode="auto">
            <a:xfrm rot="10124894">
              <a:off x="4273613" y="5010679"/>
              <a:ext cx="995100" cy="287338"/>
            </a:xfrm>
            <a:prstGeom prst="arc">
              <a:avLst>
                <a:gd name="adj1" fmla="val 18472276"/>
                <a:gd name="adj2" fmla="val 21282043"/>
              </a:avLst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/>
            <a:lstStyle/>
            <a:p>
              <a:pPr>
                <a:defRPr/>
              </a:pPr>
              <a:endParaRPr lang="en-US" b="1"/>
            </a:p>
          </p:txBody>
        </p:sp>
      </p:grpSp>
      <p:grpSp>
        <p:nvGrpSpPr>
          <p:cNvPr id="6" name="Group 61"/>
          <p:cNvGrpSpPr>
            <a:grpSpLocks/>
          </p:cNvGrpSpPr>
          <p:nvPr/>
        </p:nvGrpSpPr>
        <p:grpSpPr bwMode="auto">
          <a:xfrm>
            <a:off x="8491539" y="2149476"/>
            <a:ext cx="1711325" cy="2659063"/>
            <a:chOff x="6968066" y="2150205"/>
            <a:chExt cx="1710268" cy="2658863"/>
          </a:xfrm>
        </p:grpSpPr>
        <p:sp>
          <p:nvSpPr>
            <p:cNvPr id="13335" name="Flowchart: Connector 36"/>
            <p:cNvSpPr>
              <a:spLocks noChangeArrowheads="1"/>
            </p:cNvSpPr>
            <p:nvPr/>
          </p:nvSpPr>
          <p:spPr bwMode="auto">
            <a:xfrm>
              <a:off x="6968066" y="3158068"/>
              <a:ext cx="1710268" cy="1651000"/>
            </a:xfrm>
            <a:prstGeom prst="flowChartConnector">
              <a:avLst/>
            </a:prstGeom>
            <a:solidFill>
              <a:srgbClr val="FFFF00"/>
            </a:solidFill>
            <a:ln w="38100">
              <a:solidFill>
                <a:srgbClr val="CC0000"/>
              </a:solidFill>
              <a:round/>
              <a:headEnd/>
              <a:tailEnd type="stealth" w="lg" len="lg"/>
            </a:ln>
          </p:spPr>
          <p:txBody>
            <a:bodyPr lIns="0" tIns="0" rIns="0" bIns="0" anchor="ctr"/>
            <a:lstStyle/>
            <a:p>
              <a:pPr algn="ctr"/>
              <a:r>
                <a:rPr lang="en-US" sz="1600" b="1"/>
                <a:t>Consumption of energy</a:t>
              </a:r>
            </a:p>
          </p:txBody>
        </p:sp>
        <p:sp>
          <p:nvSpPr>
            <p:cNvPr id="50" name="Arc 49"/>
            <p:cNvSpPr/>
            <p:nvPr/>
          </p:nvSpPr>
          <p:spPr bwMode="auto">
            <a:xfrm rot="3374018">
              <a:off x="7024910" y="2504269"/>
              <a:ext cx="995288" cy="287161"/>
            </a:xfrm>
            <a:prstGeom prst="arc">
              <a:avLst>
                <a:gd name="adj1" fmla="val 18472276"/>
                <a:gd name="adj2" fmla="val 21282043"/>
              </a:avLst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/>
            <a:lstStyle/>
            <a:p>
              <a:pPr>
                <a:defRPr/>
              </a:pPr>
              <a:endParaRPr lang="en-US" b="1"/>
            </a:p>
          </p:txBody>
        </p:sp>
      </p:grpSp>
      <p:grpSp>
        <p:nvGrpSpPr>
          <p:cNvPr id="7" name="Group 62"/>
          <p:cNvGrpSpPr>
            <a:grpSpLocks/>
          </p:cNvGrpSpPr>
          <p:nvPr/>
        </p:nvGrpSpPr>
        <p:grpSpPr bwMode="auto">
          <a:xfrm>
            <a:off x="6383338" y="4140200"/>
            <a:ext cx="2400300" cy="1879600"/>
            <a:chOff x="4859866" y="4139872"/>
            <a:chExt cx="2400534" cy="1879928"/>
          </a:xfrm>
        </p:grpSpPr>
        <p:sp>
          <p:nvSpPr>
            <p:cNvPr id="13333" name="Flowchart: Connector 37"/>
            <p:cNvSpPr>
              <a:spLocks noChangeArrowheads="1"/>
            </p:cNvSpPr>
            <p:nvPr/>
          </p:nvSpPr>
          <p:spPr bwMode="auto">
            <a:xfrm>
              <a:off x="4859866" y="4368800"/>
              <a:ext cx="1710268" cy="1651000"/>
            </a:xfrm>
            <a:prstGeom prst="flowChartConnector">
              <a:avLst/>
            </a:prstGeom>
            <a:solidFill>
              <a:srgbClr val="FFFF00"/>
            </a:solidFill>
            <a:ln w="38100">
              <a:solidFill>
                <a:srgbClr val="CC0000"/>
              </a:solidFill>
              <a:round/>
              <a:headEnd/>
              <a:tailEnd type="stealth" w="lg" len="lg"/>
            </a:ln>
          </p:spPr>
          <p:txBody>
            <a:bodyPr lIns="0" tIns="0" rIns="0" bIns="0" anchor="ctr"/>
            <a:lstStyle/>
            <a:p>
              <a:pPr algn="ctr"/>
              <a:r>
                <a:rPr lang="en-US" sz="1600" b="1"/>
                <a:t>CO</a:t>
              </a:r>
              <a:r>
                <a:rPr lang="en-US" sz="1600" b="1" baseline="-25000"/>
                <a:t>2</a:t>
              </a:r>
              <a:r>
                <a:rPr lang="en-US" sz="1600" b="1"/>
                <a:t> emissions</a:t>
              </a:r>
            </a:p>
          </p:txBody>
        </p:sp>
        <p:sp>
          <p:nvSpPr>
            <p:cNvPr id="51" name="Arc 50"/>
            <p:cNvSpPr/>
            <p:nvPr/>
          </p:nvSpPr>
          <p:spPr bwMode="auto">
            <a:xfrm rot="7785265">
              <a:off x="6618948" y="4493958"/>
              <a:ext cx="995537" cy="287366"/>
            </a:xfrm>
            <a:prstGeom prst="arc">
              <a:avLst>
                <a:gd name="adj1" fmla="val 18472276"/>
                <a:gd name="adj2" fmla="val 21282043"/>
              </a:avLst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/>
            <a:lstStyle/>
            <a:p>
              <a:pPr>
                <a:defRPr/>
              </a:pPr>
              <a:endParaRPr lang="en-US" b="1"/>
            </a:p>
          </p:txBody>
        </p:sp>
      </p:grpSp>
      <p:sp>
        <p:nvSpPr>
          <p:cNvPr id="52" name="TextBox 51"/>
          <p:cNvSpPr txBox="1">
            <a:spLocks noChangeArrowheads="1"/>
          </p:cNvSpPr>
          <p:nvPr/>
        </p:nvSpPr>
        <p:spPr bwMode="auto">
          <a:xfrm rot="-3427985">
            <a:off x="6003926" y="1800226"/>
            <a:ext cx="1879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rgbClr val="009900"/>
                </a:solidFill>
              </a:rPr>
              <a:t>CONSERVATION</a:t>
            </a: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 rot="-866291">
            <a:off x="7467600" y="2760664"/>
            <a:ext cx="2032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rgbClr val="009900"/>
                </a:solidFill>
              </a:rPr>
              <a:t>EFFICIENCY</a:t>
            </a: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 rot="2849295">
            <a:off x="7119939" y="3940176"/>
            <a:ext cx="1666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rgbClr val="009900"/>
                </a:solidFill>
              </a:rPr>
              <a:t>LOW-CARBON ENERGY</a:t>
            </a: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 rot="-2876108">
            <a:off x="3623469" y="3507581"/>
            <a:ext cx="2032000" cy="52228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 dirty="0">
                <a:solidFill>
                  <a:schemeClr val="accent2"/>
                </a:solidFill>
              </a:rPr>
              <a:t>SOLAR RADIATION MODIFICATION</a:t>
            </a:r>
          </a:p>
        </p:txBody>
      </p:sp>
      <p:sp>
        <p:nvSpPr>
          <p:cNvPr id="58" name="TextBox 57"/>
          <p:cNvSpPr txBox="1">
            <a:spLocks noChangeArrowheads="1"/>
          </p:cNvSpPr>
          <p:nvPr/>
        </p:nvSpPr>
        <p:spPr bwMode="auto">
          <a:xfrm rot="-4376688">
            <a:off x="5291932" y="3948907"/>
            <a:ext cx="20320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 dirty="0">
                <a:solidFill>
                  <a:schemeClr val="accent2"/>
                </a:solidFill>
              </a:rPr>
              <a:t>CARBON DIOXIDE REMOVAL</a:t>
            </a:r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 rot="723299">
            <a:off x="3114675" y="2913064"/>
            <a:ext cx="15446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</a:rPr>
              <a:t>ADAPTATION</a:t>
            </a:r>
          </a:p>
        </p:txBody>
      </p:sp>
      <p:sp>
        <p:nvSpPr>
          <p:cNvPr id="13330" name="TextBox 59"/>
          <p:cNvSpPr txBox="1">
            <a:spLocks noChangeArrowheads="1"/>
          </p:cNvSpPr>
          <p:nvPr/>
        </p:nvSpPr>
        <p:spPr bwMode="auto">
          <a:xfrm>
            <a:off x="1709738" y="5859464"/>
            <a:ext cx="162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After Ken Caldeira</a:t>
            </a: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 rot="3106117">
            <a:off x="3954463" y="1633538"/>
            <a:ext cx="2032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rgbClr val="FF0000"/>
                </a:solidFill>
              </a:rPr>
              <a:t>SUFFERING</a:t>
            </a:r>
          </a:p>
        </p:txBody>
      </p:sp>
      <p:sp>
        <p:nvSpPr>
          <p:cNvPr id="8" name="Lightning Bolt 7"/>
          <p:cNvSpPr>
            <a:spLocks noChangeArrowheads="1"/>
          </p:cNvSpPr>
          <p:nvPr/>
        </p:nvSpPr>
        <p:spPr bwMode="auto">
          <a:xfrm rot="-3265105">
            <a:off x="4343401" y="960438"/>
            <a:ext cx="649287" cy="325438"/>
          </a:xfrm>
          <a:prstGeom prst="lightningBolt">
            <a:avLst/>
          </a:prstGeom>
          <a:solidFill>
            <a:srgbClr val="FF0000"/>
          </a:solidFill>
          <a:ln w="38100">
            <a:solidFill>
              <a:srgbClr val="FF00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5413640" y="2575041"/>
            <a:ext cx="2491218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accent2"/>
                </a:solidFill>
              </a:rPr>
              <a:t>Geoengineering (Climate Intervention)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924792" y="3204592"/>
            <a:ext cx="4690818" cy="2659283"/>
            <a:chOff x="4400792" y="3204591"/>
            <a:chExt cx="4690818" cy="2659283"/>
          </a:xfrm>
        </p:grpSpPr>
        <p:sp>
          <p:nvSpPr>
            <p:cNvPr id="9" name="TextBox 8"/>
            <p:cNvSpPr txBox="1"/>
            <p:nvPr/>
          </p:nvSpPr>
          <p:spPr>
            <a:xfrm>
              <a:off x="6745225" y="5463764"/>
              <a:ext cx="23463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9900FF"/>
                  </a:solidFill>
                </a:rPr>
                <a:t>Treat the illness</a:t>
              </a:r>
            </a:p>
          </p:txBody>
        </p:sp>
        <p:sp>
          <p:nvSpPr>
            <p:cNvPr id="10" name="Oval 9"/>
            <p:cNvSpPr/>
            <p:nvPr/>
          </p:nvSpPr>
          <p:spPr bwMode="auto">
            <a:xfrm rot="1070924">
              <a:off x="4400792" y="3204591"/>
              <a:ext cx="622882" cy="2006191"/>
            </a:xfrm>
            <a:prstGeom prst="ellipse">
              <a:avLst/>
            </a:prstGeom>
            <a:noFill/>
            <a:ln w="38100" cap="flat" cmpd="sng" algn="ctr">
              <a:solidFill>
                <a:srgbClr val="9900FF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455982" y="2680695"/>
            <a:ext cx="3510947" cy="2960539"/>
            <a:chOff x="-68019" y="2680694"/>
            <a:chExt cx="3510947" cy="2960539"/>
          </a:xfrm>
        </p:grpSpPr>
        <p:sp>
          <p:nvSpPr>
            <p:cNvPr id="34" name="TextBox 33"/>
            <p:cNvSpPr txBox="1"/>
            <p:nvPr/>
          </p:nvSpPr>
          <p:spPr>
            <a:xfrm>
              <a:off x="-68019" y="5241123"/>
              <a:ext cx="26169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Treat the symptoms</a:t>
              </a:r>
            </a:p>
          </p:txBody>
        </p:sp>
        <p:sp>
          <p:nvSpPr>
            <p:cNvPr id="37" name="Oval 36"/>
            <p:cNvSpPr/>
            <p:nvPr/>
          </p:nvSpPr>
          <p:spPr bwMode="auto">
            <a:xfrm rot="2497050">
              <a:off x="2707700" y="2680694"/>
              <a:ext cx="735228" cy="2116703"/>
            </a:xfrm>
            <a:prstGeom prst="ellips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57" grpId="0"/>
      <p:bldP spid="57" grpId="1"/>
      <p:bldP spid="58" grpId="0"/>
      <p:bldP spid="59" grpId="0"/>
      <p:bldP spid="56" grpId="0"/>
      <p:bldP spid="8" grpId="0" animBg="1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1940" y="394162"/>
            <a:ext cx="1122811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Geoengineering</a:t>
            </a:r>
            <a:r>
              <a:rPr lang="en-US" sz="4000" dirty="0"/>
              <a:t> is defined as</a:t>
            </a:r>
          </a:p>
          <a:p>
            <a:pPr algn="ctr"/>
            <a:endParaRPr lang="en-US" sz="4000" dirty="0"/>
          </a:p>
          <a:p>
            <a:pPr algn="ctr"/>
            <a:r>
              <a:rPr lang="en-US" sz="4000" dirty="0"/>
              <a:t>“deliberate large-scale manipulation of the planetary environment to counteract anthropogenic climate change.”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0017" y="5508172"/>
            <a:ext cx="11180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Shepherd, J. G. S. et al., 2009: </a:t>
            </a:r>
            <a:r>
              <a:rPr lang="en-US" sz="1600" i="1" dirty="0"/>
              <a:t>Geoengineering the climate: Science, governance and uncertainty</a:t>
            </a:r>
            <a:r>
              <a:rPr lang="en-US" sz="1600" dirty="0"/>
              <a:t>, RS Policy Document 10/09, (London: The Royal Society).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D2F6CB-A333-15E0-4BBC-D9419AFD739B}"/>
              </a:ext>
            </a:extLst>
          </p:cNvPr>
          <p:cNvSpPr txBox="1"/>
          <p:nvPr/>
        </p:nvSpPr>
        <p:spPr>
          <a:xfrm>
            <a:off x="481940" y="4099390"/>
            <a:ext cx="11096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6"/>
                </a:solidFill>
              </a:rPr>
              <a:t>(We now use the term “</a:t>
            </a:r>
            <a:r>
              <a:rPr lang="en-US" sz="4000" b="1" dirty="0">
                <a:solidFill>
                  <a:schemeClr val="accent6"/>
                </a:solidFill>
              </a:rPr>
              <a:t>climate intervention</a:t>
            </a:r>
            <a:r>
              <a:rPr lang="en-US" sz="4000" dirty="0">
                <a:solidFill>
                  <a:schemeClr val="accent6"/>
                </a:solidFill>
              </a:rPr>
              <a:t>.”)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219694" y="76200"/>
            <a:ext cx="11691258" cy="2246769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lg"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dirty="0">
                <a:solidFill>
                  <a:schemeClr val="accent2"/>
                </a:solidFill>
              </a:rPr>
              <a:t>Despairing of prompt political response to global warming, </a:t>
            </a:r>
            <a:br>
              <a:rPr lang="en-US" sz="2800" b="1" dirty="0">
                <a:solidFill>
                  <a:schemeClr val="accent2"/>
                </a:solidFill>
              </a:rPr>
            </a:br>
            <a:r>
              <a:rPr lang="en-US" sz="2800" b="1" dirty="0">
                <a:solidFill>
                  <a:schemeClr val="accent2"/>
                </a:solidFill>
              </a:rPr>
              <a:t>in August and September 2006,</a:t>
            </a:r>
            <a:br>
              <a:rPr lang="en-US" sz="2800" b="1" dirty="0">
                <a:solidFill>
                  <a:schemeClr val="accent2"/>
                </a:solidFill>
              </a:rPr>
            </a:br>
            <a:r>
              <a:rPr lang="en-US" sz="2800" b="1" dirty="0"/>
              <a:t>Paul Crutzen</a:t>
            </a:r>
            <a:r>
              <a:rPr lang="en-US" sz="2800" b="1" dirty="0">
                <a:solidFill>
                  <a:schemeClr val="accent2"/>
                </a:solidFill>
              </a:rPr>
              <a:t> (Nobel Prize in Chemistry) and </a:t>
            </a:r>
            <a:r>
              <a:rPr lang="en-US" sz="2800" b="1" dirty="0"/>
              <a:t>Tom Wigley</a:t>
            </a:r>
            <a:r>
              <a:rPr lang="en-US" sz="2800" b="1" dirty="0">
                <a:solidFill>
                  <a:schemeClr val="accent2"/>
                </a:solidFill>
              </a:rPr>
              <a:t> (NCAR)</a:t>
            </a:r>
            <a:br>
              <a:rPr lang="en-US" sz="2800" b="1" dirty="0">
                <a:solidFill>
                  <a:schemeClr val="accent2"/>
                </a:solidFill>
              </a:rPr>
            </a:br>
            <a:r>
              <a:rPr lang="en-US" sz="2800" b="1" dirty="0">
                <a:solidFill>
                  <a:schemeClr val="accent2"/>
                </a:solidFill>
              </a:rPr>
              <a:t>suggested that we consider temporary </a:t>
            </a:r>
            <a:r>
              <a:rPr lang="en-US" sz="2800" b="1" dirty="0"/>
              <a:t>geoengineering</a:t>
            </a:r>
            <a:r>
              <a:rPr lang="en-US" sz="2800" b="1" dirty="0">
                <a:solidFill>
                  <a:schemeClr val="accent2"/>
                </a:solidFill>
              </a:rPr>
              <a:t> as an emergency response.</a:t>
            </a:r>
          </a:p>
        </p:txBody>
      </p:sp>
      <p:sp>
        <p:nvSpPr>
          <p:cNvPr id="39939" name="AutoShape 3" descr="The image “ftp://ftp.ucar.edu/communications/wigley.jpg” cannot be displayed, because it contains errors."/>
          <p:cNvSpPr>
            <a:spLocks noChangeAspect="1" noChangeArrowheads="1"/>
          </p:cNvSpPr>
          <p:nvPr/>
        </p:nvSpPr>
        <p:spPr bwMode="auto">
          <a:xfrm>
            <a:off x="4019550" y="4546600"/>
            <a:ext cx="5600700" cy="56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940" name="AutoShape 4" descr="The image “ftp://ftp.ucar.edu/communications/wigley.jpg” cannot be displayed, because it contains errors."/>
          <p:cNvSpPr>
            <a:spLocks noChangeAspect="1" noChangeArrowheads="1"/>
          </p:cNvSpPr>
          <p:nvPr/>
        </p:nvSpPr>
        <p:spPr bwMode="auto">
          <a:xfrm>
            <a:off x="4189413" y="4140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9941" name="Picture 5" descr="wigley"/>
          <p:cNvPicPr>
            <a:picLocks noChangeAspect="1" noChangeArrowheads="1"/>
          </p:cNvPicPr>
          <p:nvPr/>
        </p:nvPicPr>
        <p:blipFill rotWithShape="1">
          <a:blip r:embed="rId3" cstate="print"/>
          <a:srcRect l="28596" t="1564" r="37106" b="60791"/>
          <a:stretch/>
        </p:blipFill>
        <p:spPr bwMode="auto">
          <a:xfrm>
            <a:off x="6816435" y="2424569"/>
            <a:ext cx="3293660" cy="434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://www.environment-prize.com/media/5889/Professor-Paul-Crutzen-VEP-1991-_Content%20Imag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4" r="16547"/>
          <a:stretch/>
        </p:blipFill>
        <p:spPr bwMode="auto">
          <a:xfrm>
            <a:off x="2500148" y="2424569"/>
            <a:ext cx="3378530" cy="43423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9" descr="12. Jon Stewart &amp; Stephen Colbert - RS 1013 (November 16, 2006) Pho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024" y="1"/>
            <a:ext cx="5664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33FBEF8-4CEC-0CF6-F6A1-8498376DA916}"/>
              </a:ext>
            </a:extLst>
          </p:cNvPr>
          <p:cNvGrpSpPr/>
          <p:nvPr/>
        </p:nvGrpSpPr>
        <p:grpSpPr>
          <a:xfrm>
            <a:off x="5757224" y="57197"/>
            <a:ext cx="6434776" cy="6743606"/>
            <a:chOff x="5757224" y="57197"/>
            <a:chExt cx="6434776" cy="6743606"/>
          </a:xfrm>
        </p:grpSpPr>
        <p:pic>
          <p:nvPicPr>
            <p:cNvPr id="56323" name="Picture 5" descr="dr. evil Photo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442168" y="1735916"/>
              <a:ext cx="5064887" cy="5064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324" name="Text Box 6"/>
            <p:cNvSpPr txBox="1">
              <a:spLocks noChangeArrowheads="1"/>
            </p:cNvSpPr>
            <p:nvPr/>
          </p:nvSpPr>
          <p:spPr bwMode="auto">
            <a:xfrm>
              <a:off x="5757224" y="457307"/>
              <a:ext cx="6434776" cy="1231106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 type="none" w="lg" len="lg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/>
                <a:t>Forget about a future filled with wind farms and hydrogen cars. The Pentagon's top </a:t>
              </a:r>
              <a:r>
                <a:rPr lang="en-US" sz="1600" dirty="0" err="1"/>
                <a:t>weaponeer</a:t>
              </a:r>
              <a:r>
                <a:rPr lang="en-US" sz="1600" dirty="0"/>
                <a:t> says he has a radical solution that would stop global warming now -- no matter how much oil we burn.</a:t>
              </a:r>
            </a:p>
            <a:p>
              <a:pPr algn="ctr">
                <a:spcBef>
                  <a:spcPts val="1200"/>
                </a:spcBef>
              </a:pPr>
              <a:r>
                <a:rPr lang="en-US" sz="1600" dirty="0"/>
                <a:t>Jeff Goodell, </a:t>
              </a:r>
              <a:r>
                <a:rPr lang="en-US" sz="1600" i="1" dirty="0"/>
                <a:t>Rolling Stone, </a:t>
              </a:r>
              <a:r>
                <a:rPr lang="en-US" sz="1600" dirty="0"/>
                <a:t>November 3, 2006</a:t>
              </a:r>
            </a:p>
          </p:txBody>
        </p:sp>
        <p:sp>
          <p:nvSpPr>
            <p:cNvPr id="56325" name="Text Box 7"/>
            <p:cNvSpPr txBox="1">
              <a:spLocks noChangeArrowheads="1"/>
            </p:cNvSpPr>
            <p:nvPr/>
          </p:nvSpPr>
          <p:spPr bwMode="auto">
            <a:xfrm>
              <a:off x="6685807" y="57197"/>
              <a:ext cx="4712525" cy="40011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 type="none" w="lg" len="lg"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1" dirty="0"/>
                <a:t>Can Dr. Evil Save The World?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0173555" y="4191000"/>
            <a:ext cx="1333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Lowell Wood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8360510"/>
              </p:ext>
            </p:extLst>
          </p:nvPr>
        </p:nvGraphicFramePr>
        <p:xfrm>
          <a:off x="288251" y="139133"/>
          <a:ext cx="11803661" cy="127094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77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929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33183">
                  <a:extLst>
                    <a:ext uri="{9D8B030D-6E8A-4147-A177-3AD203B41FA5}">
                      <a16:colId xmlns:a16="http://schemas.microsoft.com/office/drawing/2014/main" val="565222809"/>
                    </a:ext>
                  </a:extLst>
                </a:gridCol>
              </a:tblGrid>
              <a:tr h="22604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</a:rPr>
                        <a:t>     </a:t>
                      </a:r>
                      <a:r>
                        <a:rPr lang="en-US" sz="1800" b="1" u="sng" dirty="0">
                          <a:effectLst/>
                          <a:latin typeface="+mn-lt"/>
                        </a:rPr>
                        <a:t>Benefits</a:t>
                      </a:r>
                      <a:endParaRPr lang="en-US" sz="1800" b="1" u="sng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25588" marB="2558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251460" marR="0" indent="-25146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sng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Risks or Concerns</a:t>
                      </a:r>
                      <a:endParaRPr lang="en-US" sz="1800" b="1" u="sng" dirty="0">
                        <a:solidFill>
                          <a:schemeClr val="accent6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25588" marB="2558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251460" marR="0" indent="-25146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u="sng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25588" marB="2558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1771">
                <a:tc rowSpan="4"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	Reduce surface air temperatures, which could reduce or reverse negative impacts of global warming, including floods, droughts, stronger storms, sea ice melting, and sea level rise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1460" marR="0" indent="-25146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u="sng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Physical and biological climate system</a:t>
                      </a:r>
                      <a:endParaRPr lang="en-US" sz="1600" b="1" i="1" u="sng" dirty="0">
                        <a:solidFill>
                          <a:schemeClr val="accent2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73152" marR="10306" marT="5331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1460" marR="0" indent="-25146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u="sng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Esthetics</a:t>
                      </a:r>
                      <a:endParaRPr lang="en-US" sz="1600" b="1" i="1" u="sng" dirty="0">
                        <a:solidFill>
                          <a:schemeClr val="accent2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7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1.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Drought in Africa and Asia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73152" marR="10306" marT="5331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17.	 Whiter skies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71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22288" marR="0" lvl="0" indent="-5222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2. Perturb crops and ecology with more diffuse radiation and UV</a:t>
                      </a:r>
                    </a:p>
                    <a:p>
                      <a:pPr marL="344488" marR="0" lvl="0" indent="-344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3.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Ozone depletion</a:t>
                      </a:r>
                    </a:p>
                  </a:txBody>
                  <a:tcPr marL="73152" marR="10306" marT="5331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 startAt="18"/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 Affect stargazing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u="sng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Unknowns</a:t>
                      </a:r>
                      <a:endParaRPr lang="en-US" sz="1600" b="1" i="1" u="sng" dirty="0">
                        <a:solidFill>
                          <a:schemeClr val="accent2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19. Human error during implementation</a:t>
                      </a: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08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4.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Continued ocean acidification</a:t>
                      </a:r>
                    </a:p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Lucida Sans Unicode" panose="020B0602030504020204" pitchFamily="34" charset="0"/>
                        </a:rPr>
                        <a:t>  5. Additional acid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Lucida Sans Unicode" panose="020B0602030504020204" pitchFamily="34" charset="0"/>
                        </a:rPr>
                        <a:t> rain and snow</a:t>
                      </a:r>
                    </a:p>
                    <a:p>
                      <a:pPr marL="569913" marR="0" lvl="0" indent="-5699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6. May not stop ice sheets from melting</a:t>
                      </a:r>
                    </a:p>
                  </a:txBody>
                  <a:tcPr marL="73152" marR="10306" marT="5331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20. Unexpected consequences</a:t>
                      </a:r>
                      <a:br>
                        <a:rPr lang="en-US" sz="1600" b="1" dirty="0">
                          <a:effectLst/>
                          <a:latin typeface="+mn-lt"/>
                        </a:rPr>
                      </a:br>
                      <a:r>
                        <a:rPr lang="en-US" sz="1600" b="1" i="1" u="sng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Governance</a:t>
                      </a: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881">
                <a:tc rowSpan="2">
                  <a:txBody>
                    <a:bodyPr/>
                    <a:lstStyle/>
                    <a:p>
                      <a:pPr marL="210185" marR="0" lvl="0" indent="-21018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 Increase plant productivity</a:t>
                      </a:r>
                    </a:p>
                    <a:p>
                      <a:pPr marL="210185" marR="0" lvl="0" indent="-21018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 Increase terrestrial CO</a:t>
                      </a:r>
                      <a:r>
                        <a:rPr lang="en-US" sz="1600" b="1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sink</a:t>
                      </a:r>
                    </a:p>
                    <a:p>
                      <a:pPr marL="210185" marR="0" lvl="0" indent="-21018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4. Beautiful red and yellow sunsets</a:t>
                      </a: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4488" marR="0" lvl="0" indent="-344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21. Cannot stop effects quickly</a:t>
                      </a:r>
                    </a:p>
                    <a:p>
                      <a:pPr marL="344488" marR="0" lvl="0" indent="-344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22.	 Commercial control</a:t>
                      </a: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6889">
                <a:tc vMerge="1">
                  <a:txBody>
                    <a:bodyPr/>
                    <a:lstStyle/>
                    <a:p>
                      <a:pPr marL="210185" marR="0" lvl="0" indent="-21018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569913" marR="0" indent="-569913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7. Impacts on tropospheric chemistry</a:t>
                      </a:r>
                    </a:p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8. Rapid warming if stopped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73152" marR="10306" marT="5331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lvl="0" indent="-344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23. Whose hand on the thermostat?</a:t>
                      </a: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881">
                <a:tc rowSpan="2">
                  <a:txBody>
                    <a:bodyPr/>
                    <a:lstStyle/>
                    <a:p>
                      <a:pPr marL="210185" marR="0" lvl="0" indent="-21018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5. Unexpected benefits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6.</a:t>
                      </a:r>
                      <a:r>
                        <a:rPr lang="en-US" sz="1600" b="1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1" dirty="0">
                          <a:effectLst/>
                          <a:latin typeface="+mn-lt"/>
                        </a:rPr>
                        <a:t>Prospect of implementation could increase drive for mitigation</a:t>
                      </a: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5938" marR="0" lvl="0" indent="-5159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24.</a:t>
                      </a:r>
                      <a:r>
                        <a:rPr lang="en-US" sz="1600" b="1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1" dirty="0">
                          <a:effectLst/>
                          <a:latin typeface="+mn-lt"/>
                        </a:rPr>
                        <a:t>Societal disruption, conflict between countries</a:t>
                      </a: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4488" marR="0" lvl="0" indent="-344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u="sng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Human impacts</a:t>
                      </a:r>
                      <a:endParaRPr lang="en-US" sz="1600" b="1" i="1" u="sng" dirty="0">
                        <a:solidFill>
                          <a:schemeClr val="accent2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  <a:p>
                      <a:pPr marL="344488" marR="0" lvl="0" indent="-344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  9. Less solar electricity generation</a:t>
                      </a: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73152" marR="10306" marT="5331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15938" marR="0" lvl="0" indent="-5159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25. Moral hazard – could reduce drive for mitigation</a:t>
                      </a: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6665">
                <a:tc>
                  <a:txBody>
                    <a:bodyPr/>
                    <a:lstStyle/>
                    <a:p>
                      <a:pPr marL="173038" marR="0" lvl="0" indent="-1730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 10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 Degrade passive solar heating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  <a:p>
                      <a:pPr marL="522288" marR="0" lvl="0" indent="-5222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 11. Effects on airplanes flying in stratosphere</a:t>
                      </a: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73152" marR="10306" marT="5331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lvl="0" indent="-344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26. Conflicts with current treaties</a:t>
                      </a:r>
                    </a:p>
                    <a:p>
                      <a:pPr marL="344488" marR="0" lvl="0" indent="-344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u="sng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Ethics</a:t>
                      </a:r>
                      <a:endParaRPr lang="en-US" sz="1600" b="1" i="1" u="sng" dirty="0">
                        <a:solidFill>
                          <a:schemeClr val="accent2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  <a:p>
                      <a:pPr marL="344488" marR="0" lvl="0" indent="-344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27.	Military use of technology</a:t>
                      </a: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22288" marR="0" lvl="0" indent="-5222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12. Effects on electrical properties of atmosphere 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  <a:p>
                      <a:pPr marL="344488" marR="0" lvl="0" indent="-344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13. Affect satellite remote sensing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  <a:p>
                      <a:pPr marL="522288" marR="0" lvl="0" indent="-5222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14. Degrade terrestrial optical astronomy</a:t>
                      </a: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  <a:p>
                      <a:pPr marL="344488" marR="0" lvl="0" indent="-344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15.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More sunburn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73152" marR="10306" marT="5331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lvl="0" indent="-344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28.	Moral authority – do we have the right to do this?</a:t>
                      </a: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1771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22288" marR="0" lvl="0" indent="-5222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 16. Environmental impact of implementation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73152" marR="10306" marT="5331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9FF"/>
                    </a:solidFill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17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1460" marR="0" lvl="0" indent="-25146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177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1771">
                <a:tc rowSpan="2">
                  <a:txBody>
                    <a:bodyPr/>
                    <a:lstStyle/>
                    <a:p>
                      <a:pPr marL="210185" marR="0" indent="-210185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lvl="0" indent="-344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1460" marR="0" indent="-25146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u="sng" dirty="0">
                        <a:solidFill>
                          <a:schemeClr val="accent2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79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4488" marR="0" lvl="0" indent="-344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7964">
                <a:tc>
                  <a:txBody>
                    <a:bodyPr/>
                    <a:lstStyle/>
                    <a:p>
                      <a:pPr algn="just"/>
                      <a:endParaRPr lang="en-US" sz="1600" b="0">
                        <a:effectLst/>
                        <a:latin typeface="+mn-lt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1771">
                <a:tc>
                  <a:txBody>
                    <a:bodyPr/>
                    <a:lstStyle/>
                    <a:p>
                      <a:pPr algn="just"/>
                      <a:endParaRPr lang="en-US" sz="1600" b="0">
                        <a:effectLst/>
                        <a:latin typeface="+mn-lt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1771">
                <a:tc>
                  <a:txBody>
                    <a:bodyPr/>
                    <a:lstStyle/>
                    <a:p>
                      <a:pPr algn="just"/>
                      <a:endParaRPr lang="en-US" sz="1600" b="0" dirty="0">
                        <a:effectLst/>
                        <a:latin typeface="+mn-lt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1771">
                <a:tc>
                  <a:txBody>
                    <a:bodyPr/>
                    <a:lstStyle/>
                    <a:p>
                      <a:pPr algn="just"/>
                      <a:endParaRPr lang="en-US" sz="1600" b="0">
                        <a:effectLst/>
                        <a:latin typeface="+mn-lt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97964">
                <a:tc>
                  <a:txBody>
                    <a:bodyPr/>
                    <a:lstStyle/>
                    <a:p>
                      <a:pPr algn="just"/>
                      <a:endParaRPr lang="en-US" sz="1600" b="0">
                        <a:effectLst/>
                        <a:latin typeface="+mn-lt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81771">
                <a:tc>
                  <a:txBody>
                    <a:bodyPr/>
                    <a:lstStyle/>
                    <a:p>
                      <a:pPr algn="just"/>
                      <a:endParaRPr lang="en-US" sz="1600" b="0">
                        <a:effectLst/>
                        <a:latin typeface="+mn-lt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1460" marR="0" indent="-25146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u="sng" dirty="0">
                        <a:solidFill>
                          <a:schemeClr val="accent2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1460" marR="0" indent="-25146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u="sng" dirty="0">
                        <a:solidFill>
                          <a:schemeClr val="accent2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1771">
                <a:tc>
                  <a:txBody>
                    <a:bodyPr/>
                    <a:lstStyle/>
                    <a:p>
                      <a:pPr algn="just"/>
                      <a:endParaRPr lang="en-US" sz="1600" b="0">
                        <a:effectLst/>
                        <a:latin typeface="+mn-lt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81771">
                <a:tc>
                  <a:txBody>
                    <a:bodyPr/>
                    <a:lstStyle/>
                    <a:p>
                      <a:pPr algn="just"/>
                      <a:endParaRPr lang="en-US" sz="1600" b="0">
                        <a:effectLst/>
                        <a:latin typeface="+mn-lt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81771">
                <a:tc>
                  <a:txBody>
                    <a:bodyPr/>
                    <a:lstStyle/>
                    <a:p>
                      <a:pPr algn="just"/>
                      <a:endParaRPr lang="en-US" sz="1600" b="0">
                        <a:effectLst/>
                        <a:latin typeface="+mn-lt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1460" marR="0" indent="-25146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u="sng" dirty="0">
                        <a:solidFill>
                          <a:schemeClr val="accent2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1460" marR="0" indent="-25146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u="sng" dirty="0">
                        <a:solidFill>
                          <a:schemeClr val="accent2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81771">
                <a:tc>
                  <a:txBody>
                    <a:bodyPr/>
                    <a:lstStyle/>
                    <a:p>
                      <a:pPr algn="just"/>
                      <a:endParaRPr lang="en-US" sz="1600" b="0">
                        <a:effectLst/>
                        <a:latin typeface="+mn-lt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81771">
                <a:tc>
                  <a:txBody>
                    <a:bodyPr/>
                    <a:lstStyle/>
                    <a:p>
                      <a:pPr algn="just"/>
                      <a:endParaRPr lang="en-US" sz="1600" b="0">
                        <a:effectLst/>
                        <a:latin typeface="+mn-lt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81771">
                <a:tc>
                  <a:txBody>
                    <a:bodyPr/>
                    <a:lstStyle/>
                    <a:p>
                      <a:pPr algn="just"/>
                      <a:endParaRPr lang="en-US" sz="1600" b="0" dirty="0">
                        <a:effectLst/>
                        <a:latin typeface="+mn-lt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1460" marR="0" indent="-25146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u="sng" dirty="0">
                        <a:solidFill>
                          <a:schemeClr val="accent2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1460" marR="0" indent="-25146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u="sng" dirty="0">
                        <a:solidFill>
                          <a:schemeClr val="accent2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81771">
                <a:tc>
                  <a:txBody>
                    <a:bodyPr/>
                    <a:lstStyle/>
                    <a:p>
                      <a:pPr algn="just"/>
                      <a:endParaRPr lang="en-US" sz="1600" b="0">
                        <a:effectLst/>
                        <a:latin typeface="+mn-lt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81771">
                <a:tc>
                  <a:txBody>
                    <a:bodyPr/>
                    <a:lstStyle/>
                    <a:p>
                      <a:pPr algn="just"/>
                      <a:endParaRPr lang="en-US" sz="1600" b="0">
                        <a:effectLst/>
                        <a:latin typeface="+mn-lt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81771">
                <a:tc>
                  <a:txBody>
                    <a:bodyPr/>
                    <a:lstStyle/>
                    <a:p>
                      <a:pPr algn="just"/>
                      <a:endParaRPr lang="en-US" sz="1600" b="0">
                        <a:effectLst/>
                        <a:latin typeface="+mn-lt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8177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effectLst/>
                          <a:latin typeface="+mn-lt"/>
                        </a:rPr>
                        <a:t> </a:t>
                      </a:r>
                      <a:endParaRPr lang="en-US" sz="1600" b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8177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effectLst/>
                          <a:latin typeface="+mn-lt"/>
                        </a:rPr>
                        <a:t> </a:t>
                      </a:r>
                      <a:endParaRPr lang="en-US" sz="1600" b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15430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effectLst/>
                          <a:latin typeface="+mn-lt"/>
                        </a:rPr>
                        <a:t> </a:t>
                      </a:r>
                      <a:endParaRPr lang="en-US" sz="1600" b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7FF"/>
                    </a:solidFill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  <a:tr h="18177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effectLst/>
                          <a:latin typeface="+mn-lt"/>
                        </a:rPr>
                        <a:t> </a:t>
                      </a:r>
                      <a:endParaRPr lang="en-US" sz="1600" b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1460" marR="0" indent="-25146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u="sng" dirty="0">
                        <a:solidFill>
                          <a:schemeClr val="accent2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7FF"/>
                    </a:solidFill>
                  </a:tcPr>
                </a:tc>
                <a:tc>
                  <a:txBody>
                    <a:bodyPr/>
                    <a:lstStyle/>
                    <a:p>
                      <a:pPr marL="251460" marR="0" indent="-25146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u="sng" dirty="0">
                        <a:solidFill>
                          <a:schemeClr val="accent2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4"/>
                  </a:ext>
                </a:extLst>
              </a:tr>
              <a:tr h="18177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effectLst/>
                          <a:latin typeface="+mn-lt"/>
                        </a:rPr>
                        <a:t> </a:t>
                      </a:r>
                      <a:endParaRPr lang="en-US" sz="1600" b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7FF"/>
                    </a:solidFill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5"/>
                  </a:ext>
                </a:extLst>
              </a:tr>
              <a:tr h="19796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effectLst/>
                          <a:latin typeface="+mn-lt"/>
                        </a:rPr>
                        <a:t> </a:t>
                      </a:r>
                      <a:endParaRPr lang="en-US" sz="1600" b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7FF"/>
                    </a:solidFill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6"/>
                  </a:ext>
                </a:extLst>
              </a:tr>
            </a:tbl>
          </a:graphicData>
        </a:graphic>
      </p:graphicFrame>
      <p:sp>
        <p:nvSpPr>
          <p:cNvPr id="5" name="Text Box 82"/>
          <p:cNvSpPr txBox="1">
            <a:spLocks noChangeArrowheads="1"/>
          </p:cNvSpPr>
          <p:nvPr/>
        </p:nvSpPr>
        <p:spPr bwMode="auto">
          <a:xfrm>
            <a:off x="100084" y="4003581"/>
            <a:ext cx="3713163" cy="86042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Robock, Alan, 2008:  20 reasons why geoengineering may be a bad idea.  </a:t>
            </a:r>
            <a:r>
              <a:rPr lang="en-US" sz="1200" i="1"/>
              <a:t>Bull. Atomic Scientists</a:t>
            </a:r>
            <a:r>
              <a:rPr lang="en-US" sz="1200"/>
              <a:t>, </a:t>
            </a:r>
            <a:r>
              <a:rPr lang="en-US" sz="1200" b="1"/>
              <a:t>64</a:t>
            </a:r>
            <a:r>
              <a:rPr lang="en-US" sz="1200"/>
              <a:t>, No. 2, 14-18, 59, doi:10.2968/064002006. </a:t>
            </a:r>
          </a:p>
        </p:txBody>
      </p:sp>
      <p:sp>
        <p:nvSpPr>
          <p:cNvPr id="6" name="Text Box 83"/>
          <p:cNvSpPr txBox="1">
            <a:spLocks noChangeArrowheads="1"/>
          </p:cNvSpPr>
          <p:nvPr/>
        </p:nvSpPr>
        <p:spPr bwMode="auto">
          <a:xfrm>
            <a:off x="100085" y="4952520"/>
            <a:ext cx="3713163" cy="83099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Robock, Alan, 2016:  Albedo enhancement by stratospheric sulfur injection:  More research needed. </a:t>
            </a:r>
            <a:r>
              <a:rPr lang="en-US" sz="1200" i="1"/>
              <a:t>Earth’s Future</a:t>
            </a:r>
            <a:r>
              <a:rPr lang="en-US" sz="1200"/>
              <a:t>, </a:t>
            </a:r>
            <a:r>
              <a:rPr lang="en-US" sz="1200" b="1"/>
              <a:t>4</a:t>
            </a:r>
            <a:r>
              <a:rPr lang="en-US" sz="1200"/>
              <a:t>, 644-648, doi:10.1002/2016EF000407.</a:t>
            </a:r>
            <a:endParaRPr lang="en-US" sz="1200" dirty="0"/>
          </a:p>
        </p:txBody>
      </p:sp>
      <p:sp>
        <p:nvSpPr>
          <p:cNvPr id="7" name="Text Box 83"/>
          <p:cNvSpPr txBox="1">
            <a:spLocks noChangeArrowheads="1"/>
          </p:cNvSpPr>
          <p:nvPr/>
        </p:nvSpPr>
        <p:spPr bwMode="auto">
          <a:xfrm>
            <a:off x="100086" y="5862349"/>
            <a:ext cx="3713163" cy="83099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/>
              <a:t>Robock, Alan, 2020:  Benefits and risks of stratospheric solar radiation management for climate intervention (geoengineering).  </a:t>
            </a:r>
            <a:r>
              <a:rPr lang="en-US" sz="1200" i="1" dirty="0"/>
              <a:t>The Bridge</a:t>
            </a:r>
            <a:r>
              <a:rPr lang="en-US" sz="1200" dirty="0"/>
              <a:t>, </a:t>
            </a:r>
            <a:r>
              <a:rPr lang="en-US" sz="1200" b="1" dirty="0"/>
              <a:t>50</a:t>
            </a:r>
            <a:r>
              <a:rPr lang="en-US" sz="1200" dirty="0"/>
              <a:t>, 59-67.</a:t>
            </a:r>
          </a:p>
        </p:txBody>
      </p:sp>
      <p:sp>
        <p:nvSpPr>
          <p:cNvPr id="9" name="Text Box 79"/>
          <p:cNvSpPr txBox="1">
            <a:spLocks noChangeArrowheads="1"/>
          </p:cNvSpPr>
          <p:nvPr/>
        </p:nvSpPr>
        <p:spPr bwMode="auto">
          <a:xfrm>
            <a:off x="7978781" y="5275685"/>
            <a:ext cx="3935002" cy="1015663"/>
          </a:xfrm>
          <a:prstGeom prst="rect">
            <a:avLst/>
          </a:prstGeom>
          <a:solidFill>
            <a:srgbClr val="B2D9FF"/>
          </a:solidFill>
          <a:ln w="38100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rgbClr val="9900FF"/>
                </a:solidFill>
              </a:rPr>
              <a:t>Each of these needs to be quantified so that society can make informed decisions.</a:t>
            </a:r>
          </a:p>
        </p:txBody>
      </p:sp>
      <p:sp>
        <p:nvSpPr>
          <p:cNvPr id="8" name="Text Box 80">
            <a:extLst>
              <a:ext uri="{FF2B5EF4-FFF2-40B4-BE49-F238E27FC236}">
                <a16:creationId xmlns:a16="http://schemas.microsoft.com/office/drawing/2014/main" id="{6BC8BEE0-BBD2-88CE-639D-AC8FB4525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111" y="-18530"/>
            <a:ext cx="5502275" cy="400110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u="sng" dirty="0">
                <a:solidFill>
                  <a:srgbClr val="C00000"/>
                </a:solidFill>
                <a:ea typeface="+mn-ea"/>
              </a:rPr>
              <a:t>Stratospheric Geoengineering </a:t>
            </a:r>
          </a:p>
        </p:txBody>
      </p:sp>
    </p:spTree>
    <p:extLst>
      <p:ext uri="{BB962C8B-B14F-4D97-AF65-F5344CB8AC3E}">
        <p14:creationId xmlns:p14="http://schemas.microsoft.com/office/powerpoint/2010/main" val="295342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5576557"/>
              </p:ext>
            </p:extLst>
          </p:nvPr>
        </p:nvGraphicFramePr>
        <p:xfrm>
          <a:off x="288251" y="139133"/>
          <a:ext cx="11803661" cy="127094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77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929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33183">
                  <a:extLst>
                    <a:ext uri="{9D8B030D-6E8A-4147-A177-3AD203B41FA5}">
                      <a16:colId xmlns:a16="http://schemas.microsoft.com/office/drawing/2014/main" val="565222809"/>
                    </a:ext>
                  </a:extLst>
                </a:gridCol>
              </a:tblGrid>
              <a:tr h="22604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</a:rPr>
                        <a:t>     </a:t>
                      </a:r>
                      <a:r>
                        <a:rPr lang="en-US" sz="1800" b="1" u="sng" dirty="0">
                          <a:effectLst/>
                          <a:latin typeface="+mn-lt"/>
                        </a:rPr>
                        <a:t>Benefits</a:t>
                      </a:r>
                      <a:endParaRPr lang="en-US" sz="1800" b="1" u="sng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25588" marB="2558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251460" marR="0" indent="-25146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sng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Risks or Concerns</a:t>
                      </a:r>
                      <a:endParaRPr lang="en-US" sz="1800" b="1" u="sng" dirty="0">
                        <a:solidFill>
                          <a:schemeClr val="accent6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25588" marB="2558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251460" marR="0" indent="-25146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u="sng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25588" marB="2558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1771">
                <a:tc rowSpan="4"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1.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	</a:t>
                      </a: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Reduce surface air temperatures, which could reduce or reverse negative impacts of global warming, including floods, droughts, stronger storms, sea ice melting, and sea level rise</a:t>
                      </a:r>
                      <a:endParaRPr lang="en-US" sz="16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1460" marR="0" indent="-25146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u="sng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Physical and biological climate system</a:t>
                      </a:r>
                      <a:endParaRPr lang="en-US" sz="1600" b="1" i="1" u="sng" dirty="0">
                        <a:solidFill>
                          <a:schemeClr val="accent2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73152" marR="10306" marT="5331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1460" marR="0" indent="-25146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u="sng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Esthetics</a:t>
                      </a:r>
                      <a:endParaRPr lang="en-US" sz="1600" b="1" i="1" u="sng" dirty="0">
                        <a:solidFill>
                          <a:schemeClr val="accent2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7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  1.</a:t>
                      </a:r>
                      <a:r>
                        <a:rPr lang="en-US" sz="1600" b="1" baseline="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Drought in Africa and Asia</a:t>
                      </a:r>
                      <a:endParaRPr lang="en-US" sz="16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73152" marR="10306" marT="5331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17.	 Whiter skies</a:t>
                      </a:r>
                      <a:endParaRPr lang="en-US" sz="16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71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22288" marR="0" lvl="0" indent="-5222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  2. Perturb crops and ecology with more diffuse radiation and UV</a:t>
                      </a:r>
                    </a:p>
                    <a:p>
                      <a:pPr marL="344488" marR="0" lvl="0" indent="-344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  3.</a:t>
                      </a:r>
                      <a:r>
                        <a:rPr lang="en-US" sz="1600" b="1" baseline="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Ozone depletion</a:t>
                      </a:r>
                    </a:p>
                  </a:txBody>
                  <a:tcPr marL="73152" marR="10306" marT="5331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 startAt="18"/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 Affect stargazing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u="sng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Unknowns</a:t>
                      </a:r>
                      <a:endParaRPr lang="en-US" sz="1600" b="1" i="1" u="sng" dirty="0">
                        <a:solidFill>
                          <a:schemeClr val="accent2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19. Human error during implementation</a:t>
                      </a: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08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  4.</a:t>
                      </a:r>
                      <a:r>
                        <a:rPr lang="en-US" sz="1600" b="1" baseline="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Continued ocean acidification</a:t>
                      </a:r>
                    </a:p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Lucida Sans Unicode" panose="020B0602030504020204" pitchFamily="34" charset="0"/>
                        </a:rPr>
                        <a:t>  5. Additional acid</a:t>
                      </a:r>
                      <a:r>
                        <a:rPr lang="en-US" sz="1600" b="1" baseline="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Lucida Sans Unicode" panose="020B0602030504020204" pitchFamily="34" charset="0"/>
                        </a:rPr>
                        <a:t> rain and snow</a:t>
                      </a:r>
                    </a:p>
                    <a:p>
                      <a:pPr marL="569913" marR="0" lvl="0" indent="-5699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  6. May not stop ice sheets from melting</a:t>
                      </a:r>
                    </a:p>
                  </a:txBody>
                  <a:tcPr marL="73152" marR="10306" marT="5331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20. Unexpected consequences</a:t>
                      </a:r>
                      <a:br>
                        <a:rPr lang="en-US" sz="1600" b="1" dirty="0">
                          <a:effectLst/>
                          <a:latin typeface="+mn-lt"/>
                        </a:rPr>
                      </a:br>
                      <a:r>
                        <a:rPr lang="en-US" sz="1600" b="1" i="1" u="sng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Governance</a:t>
                      </a: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881">
                <a:tc rowSpan="2">
                  <a:txBody>
                    <a:bodyPr/>
                    <a:lstStyle/>
                    <a:p>
                      <a:pPr marL="210185" marR="0" lvl="0" indent="-21018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2. Increase plant productivity</a:t>
                      </a:r>
                    </a:p>
                    <a:p>
                      <a:pPr marL="210185" marR="0" lvl="0" indent="-21018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3. Increase terrestrial CO</a:t>
                      </a:r>
                      <a:r>
                        <a:rPr lang="en-US" sz="1600" b="1" baseline="-2500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 sink</a:t>
                      </a:r>
                    </a:p>
                    <a:p>
                      <a:pPr marL="210185" marR="0" lvl="0" indent="-21018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4. Beautiful red and yellow sunsets</a:t>
                      </a:r>
                      <a:endParaRPr lang="en-US" sz="16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4488" marR="0" lvl="0" indent="-344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21. Cannot stop effects quickly</a:t>
                      </a:r>
                    </a:p>
                    <a:p>
                      <a:pPr marL="344488" marR="0" lvl="0" indent="-344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22.	 Commercial control</a:t>
                      </a: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6889">
                <a:tc vMerge="1">
                  <a:txBody>
                    <a:bodyPr/>
                    <a:lstStyle/>
                    <a:p>
                      <a:pPr marL="210185" marR="0" lvl="0" indent="-21018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569913" marR="0" indent="-569913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  7. Impacts on tropospheric chemistry</a:t>
                      </a:r>
                    </a:p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  8. Rapid warming if stopped</a:t>
                      </a:r>
                      <a:endParaRPr lang="en-US" sz="16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73152" marR="10306" marT="5331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lvl="0" indent="-344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23. Whose hand on the thermostat?</a:t>
                      </a: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881">
                <a:tc rowSpan="2">
                  <a:txBody>
                    <a:bodyPr/>
                    <a:lstStyle/>
                    <a:p>
                      <a:pPr marL="210185" marR="0" lvl="0" indent="-21018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5. Unexpected benefits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6.</a:t>
                      </a:r>
                      <a:r>
                        <a:rPr lang="en-US" sz="1600" b="1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1" dirty="0">
                          <a:effectLst/>
                          <a:latin typeface="+mn-lt"/>
                        </a:rPr>
                        <a:t>Prospect of implementation could increase drive for mitigation</a:t>
                      </a: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5938" marR="0" lvl="0" indent="-5159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24.</a:t>
                      </a:r>
                      <a:r>
                        <a:rPr lang="en-US" sz="1600" b="1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1" dirty="0">
                          <a:effectLst/>
                          <a:latin typeface="+mn-lt"/>
                        </a:rPr>
                        <a:t>Societal disruption, conflict between countries</a:t>
                      </a: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4488" marR="0" lvl="0" indent="-344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u="sng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Human impacts</a:t>
                      </a:r>
                      <a:endParaRPr lang="en-US" sz="1600" b="1" i="1" u="sng" dirty="0">
                        <a:solidFill>
                          <a:schemeClr val="accent2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  <a:p>
                      <a:pPr marL="344488" marR="0" lvl="0" indent="-344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  9. Less solar electricity generation</a:t>
                      </a: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73152" marR="10306" marT="5331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15938" marR="0" lvl="0" indent="-5159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25. Moral hazard – could reduce drive for mitigation</a:t>
                      </a: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6665">
                <a:tc>
                  <a:txBody>
                    <a:bodyPr/>
                    <a:lstStyle/>
                    <a:p>
                      <a:pPr marL="173038" marR="0" lvl="0" indent="-1730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10. Degrade passive solar heating</a:t>
                      </a:r>
                      <a:endParaRPr lang="en-US" sz="16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  <a:p>
                      <a:pPr marL="522288" marR="0" lvl="0" indent="-5222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 11. Effects on airplanes flying in stratosphere</a:t>
                      </a: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73152" marR="10306" marT="5331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lvl="0" indent="-344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26. Conflicts with current treaties</a:t>
                      </a:r>
                    </a:p>
                    <a:p>
                      <a:pPr marL="344488" marR="0" lvl="0" indent="-344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u="sng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Ethics</a:t>
                      </a:r>
                      <a:endParaRPr lang="en-US" sz="1600" b="1" i="1" u="sng" dirty="0">
                        <a:solidFill>
                          <a:schemeClr val="accent2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  <a:p>
                      <a:pPr marL="344488" marR="0" lvl="0" indent="-344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27.	Military use of technology</a:t>
                      </a: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22288" marR="0" lvl="0" indent="-5222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12. Effects on electrical properties of atmosphere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  <a:p>
                      <a:pPr marL="344488" marR="0" lvl="0" indent="-344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13. Affect satellite remote sensing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  <a:p>
                      <a:pPr marL="522288" marR="0" lvl="0" indent="-5222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14. Degrade terrestrial optical astronomy</a:t>
                      </a: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  <a:p>
                      <a:pPr marL="344488" marR="0" lvl="0" indent="-344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15.</a:t>
                      </a:r>
                      <a:r>
                        <a:rPr lang="en-US" sz="1600" b="1" baseline="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More sunburn</a:t>
                      </a:r>
                      <a:endParaRPr lang="en-US" sz="16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73152" marR="10306" marT="5331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lvl="0" indent="-344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28.	Moral authority – do we have the right to do this?</a:t>
                      </a: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1771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22288" marR="0" lvl="0" indent="-5222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 16. Environmental impact of implementation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73152" marR="10306" marT="5331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9FF"/>
                    </a:solidFill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17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1460" marR="0" lvl="0" indent="-25146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177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1771">
                <a:tc rowSpan="2">
                  <a:txBody>
                    <a:bodyPr/>
                    <a:lstStyle/>
                    <a:p>
                      <a:pPr marL="210185" marR="0" indent="-210185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lvl="0" indent="-344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1460" marR="0" indent="-25146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u="sng" dirty="0">
                        <a:solidFill>
                          <a:schemeClr val="accent2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79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4488" marR="0" lvl="0" indent="-344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7964">
                <a:tc>
                  <a:txBody>
                    <a:bodyPr/>
                    <a:lstStyle/>
                    <a:p>
                      <a:pPr algn="just"/>
                      <a:endParaRPr lang="en-US" sz="1600" b="0">
                        <a:effectLst/>
                        <a:latin typeface="+mn-lt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1771">
                <a:tc>
                  <a:txBody>
                    <a:bodyPr/>
                    <a:lstStyle/>
                    <a:p>
                      <a:pPr algn="just"/>
                      <a:endParaRPr lang="en-US" sz="1600" b="0">
                        <a:effectLst/>
                        <a:latin typeface="+mn-lt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1771">
                <a:tc>
                  <a:txBody>
                    <a:bodyPr/>
                    <a:lstStyle/>
                    <a:p>
                      <a:pPr algn="just"/>
                      <a:endParaRPr lang="en-US" sz="1600" b="0" dirty="0">
                        <a:effectLst/>
                        <a:latin typeface="+mn-lt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1771">
                <a:tc>
                  <a:txBody>
                    <a:bodyPr/>
                    <a:lstStyle/>
                    <a:p>
                      <a:pPr algn="just"/>
                      <a:endParaRPr lang="en-US" sz="1600" b="0">
                        <a:effectLst/>
                        <a:latin typeface="+mn-lt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97964">
                <a:tc>
                  <a:txBody>
                    <a:bodyPr/>
                    <a:lstStyle/>
                    <a:p>
                      <a:pPr algn="just"/>
                      <a:endParaRPr lang="en-US" sz="1600" b="0">
                        <a:effectLst/>
                        <a:latin typeface="+mn-lt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81771">
                <a:tc>
                  <a:txBody>
                    <a:bodyPr/>
                    <a:lstStyle/>
                    <a:p>
                      <a:pPr algn="just"/>
                      <a:endParaRPr lang="en-US" sz="1600" b="0">
                        <a:effectLst/>
                        <a:latin typeface="+mn-lt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1460" marR="0" indent="-25146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u="sng" dirty="0">
                        <a:solidFill>
                          <a:schemeClr val="accent2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1460" marR="0" indent="-25146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u="sng" dirty="0">
                        <a:solidFill>
                          <a:schemeClr val="accent2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1771">
                <a:tc>
                  <a:txBody>
                    <a:bodyPr/>
                    <a:lstStyle/>
                    <a:p>
                      <a:pPr algn="just"/>
                      <a:endParaRPr lang="en-US" sz="1600" b="0">
                        <a:effectLst/>
                        <a:latin typeface="+mn-lt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81771">
                <a:tc>
                  <a:txBody>
                    <a:bodyPr/>
                    <a:lstStyle/>
                    <a:p>
                      <a:pPr algn="just"/>
                      <a:endParaRPr lang="en-US" sz="1600" b="0">
                        <a:effectLst/>
                        <a:latin typeface="+mn-lt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81771">
                <a:tc>
                  <a:txBody>
                    <a:bodyPr/>
                    <a:lstStyle/>
                    <a:p>
                      <a:pPr algn="just"/>
                      <a:endParaRPr lang="en-US" sz="1600" b="0">
                        <a:effectLst/>
                        <a:latin typeface="+mn-lt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1460" marR="0" indent="-25146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u="sng" dirty="0">
                        <a:solidFill>
                          <a:schemeClr val="accent2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1460" marR="0" indent="-25146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u="sng" dirty="0">
                        <a:solidFill>
                          <a:schemeClr val="accent2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81771">
                <a:tc>
                  <a:txBody>
                    <a:bodyPr/>
                    <a:lstStyle/>
                    <a:p>
                      <a:pPr algn="just"/>
                      <a:endParaRPr lang="en-US" sz="1600" b="0">
                        <a:effectLst/>
                        <a:latin typeface="+mn-lt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81771">
                <a:tc>
                  <a:txBody>
                    <a:bodyPr/>
                    <a:lstStyle/>
                    <a:p>
                      <a:pPr algn="just"/>
                      <a:endParaRPr lang="en-US" sz="1600" b="0">
                        <a:effectLst/>
                        <a:latin typeface="+mn-lt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81771">
                <a:tc>
                  <a:txBody>
                    <a:bodyPr/>
                    <a:lstStyle/>
                    <a:p>
                      <a:pPr algn="just"/>
                      <a:endParaRPr lang="en-US" sz="1600" b="0" dirty="0">
                        <a:effectLst/>
                        <a:latin typeface="+mn-lt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1460" marR="0" indent="-25146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u="sng" dirty="0">
                        <a:solidFill>
                          <a:schemeClr val="accent2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1460" marR="0" indent="-25146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u="sng" dirty="0">
                        <a:solidFill>
                          <a:schemeClr val="accent2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81771">
                <a:tc>
                  <a:txBody>
                    <a:bodyPr/>
                    <a:lstStyle/>
                    <a:p>
                      <a:pPr algn="just"/>
                      <a:endParaRPr lang="en-US" sz="1600" b="0">
                        <a:effectLst/>
                        <a:latin typeface="+mn-lt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81771">
                <a:tc>
                  <a:txBody>
                    <a:bodyPr/>
                    <a:lstStyle/>
                    <a:p>
                      <a:pPr algn="just"/>
                      <a:endParaRPr lang="en-US" sz="1600" b="0">
                        <a:effectLst/>
                        <a:latin typeface="+mn-lt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81771">
                <a:tc>
                  <a:txBody>
                    <a:bodyPr/>
                    <a:lstStyle/>
                    <a:p>
                      <a:pPr algn="just"/>
                      <a:endParaRPr lang="en-US" sz="1600" b="0">
                        <a:effectLst/>
                        <a:latin typeface="+mn-lt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8177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effectLst/>
                          <a:latin typeface="+mn-lt"/>
                        </a:rPr>
                        <a:t> </a:t>
                      </a:r>
                      <a:endParaRPr lang="en-US" sz="1600" b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8177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effectLst/>
                          <a:latin typeface="+mn-lt"/>
                        </a:rPr>
                        <a:t> </a:t>
                      </a:r>
                      <a:endParaRPr lang="en-US" sz="1600" b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15430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effectLst/>
                          <a:latin typeface="+mn-lt"/>
                        </a:rPr>
                        <a:t> </a:t>
                      </a:r>
                      <a:endParaRPr lang="en-US" sz="1600" b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7FF"/>
                    </a:solidFill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  <a:tr h="18177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effectLst/>
                          <a:latin typeface="+mn-lt"/>
                        </a:rPr>
                        <a:t> </a:t>
                      </a:r>
                      <a:endParaRPr lang="en-US" sz="1600" b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1460" marR="0" indent="-25146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u="sng" dirty="0">
                        <a:solidFill>
                          <a:schemeClr val="accent2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7FF"/>
                    </a:solidFill>
                  </a:tcPr>
                </a:tc>
                <a:tc>
                  <a:txBody>
                    <a:bodyPr/>
                    <a:lstStyle/>
                    <a:p>
                      <a:pPr marL="251460" marR="0" indent="-25146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u="sng" dirty="0">
                        <a:solidFill>
                          <a:schemeClr val="accent2"/>
                        </a:solidFill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4"/>
                  </a:ext>
                </a:extLst>
              </a:tr>
              <a:tr h="18177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effectLst/>
                          <a:latin typeface="+mn-lt"/>
                        </a:rPr>
                        <a:t> </a:t>
                      </a:r>
                      <a:endParaRPr lang="en-US" sz="1600" b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7FF"/>
                    </a:solidFill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5"/>
                  </a:ext>
                </a:extLst>
              </a:tr>
              <a:tr h="19796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effectLst/>
                          <a:latin typeface="+mn-lt"/>
                        </a:rPr>
                        <a:t> </a:t>
                      </a:r>
                      <a:endParaRPr lang="en-US" sz="1600" b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7FF"/>
                    </a:solidFill>
                  </a:tcPr>
                </a:tc>
                <a:tc>
                  <a:txBody>
                    <a:bodyPr/>
                    <a:lstStyle/>
                    <a:p>
                      <a:pPr marL="344488" marR="0" indent="-344488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n-lt"/>
                        <a:ea typeface="Lucida Sans Unicode" panose="020B0602030504020204" pitchFamily="34" charset="0"/>
                      </a:endParaRPr>
                    </a:p>
                  </a:txBody>
                  <a:tcPr marL="10306" marR="10306" marT="5331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6"/>
                  </a:ext>
                </a:extLst>
              </a:tr>
            </a:tbl>
          </a:graphicData>
        </a:graphic>
      </p:graphicFrame>
      <p:sp>
        <p:nvSpPr>
          <p:cNvPr id="5" name="Text Box 82"/>
          <p:cNvSpPr txBox="1">
            <a:spLocks noChangeArrowheads="1"/>
          </p:cNvSpPr>
          <p:nvPr/>
        </p:nvSpPr>
        <p:spPr bwMode="auto">
          <a:xfrm>
            <a:off x="100084" y="4003581"/>
            <a:ext cx="3713163" cy="86042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Robock, Alan, 2008:  20 reasons why geoengineering may be a bad idea.  </a:t>
            </a:r>
            <a:r>
              <a:rPr lang="en-US" sz="1200" i="1"/>
              <a:t>Bull. Atomic Scientists</a:t>
            </a:r>
            <a:r>
              <a:rPr lang="en-US" sz="1200"/>
              <a:t>, </a:t>
            </a:r>
            <a:r>
              <a:rPr lang="en-US" sz="1200" b="1"/>
              <a:t>64</a:t>
            </a:r>
            <a:r>
              <a:rPr lang="en-US" sz="1200"/>
              <a:t>, No. 2, 14-18, 59, doi:10.2968/064002006. </a:t>
            </a:r>
          </a:p>
        </p:txBody>
      </p:sp>
      <p:sp>
        <p:nvSpPr>
          <p:cNvPr id="6" name="Text Box 83"/>
          <p:cNvSpPr txBox="1">
            <a:spLocks noChangeArrowheads="1"/>
          </p:cNvSpPr>
          <p:nvPr/>
        </p:nvSpPr>
        <p:spPr bwMode="auto">
          <a:xfrm>
            <a:off x="100085" y="4952520"/>
            <a:ext cx="3713163" cy="83099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Robock, Alan, 2016:  Albedo enhancement by stratospheric sulfur injection:  More research needed. </a:t>
            </a:r>
            <a:r>
              <a:rPr lang="en-US" sz="1200" i="1"/>
              <a:t>Earth’s Future</a:t>
            </a:r>
            <a:r>
              <a:rPr lang="en-US" sz="1200"/>
              <a:t>, </a:t>
            </a:r>
            <a:r>
              <a:rPr lang="en-US" sz="1200" b="1"/>
              <a:t>4</a:t>
            </a:r>
            <a:r>
              <a:rPr lang="en-US" sz="1200"/>
              <a:t>, 644-648, doi:10.1002/2016EF000407.</a:t>
            </a:r>
            <a:endParaRPr lang="en-US" sz="1200" dirty="0"/>
          </a:p>
        </p:txBody>
      </p:sp>
      <p:sp>
        <p:nvSpPr>
          <p:cNvPr id="7" name="Text Box 83"/>
          <p:cNvSpPr txBox="1">
            <a:spLocks noChangeArrowheads="1"/>
          </p:cNvSpPr>
          <p:nvPr/>
        </p:nvSpPr>
        <p:spPr bwMode="auto">
          <a:xfrm>
            <a:off x="100086" y="5862349"/>
            <a:ext cx="3713163" cy="83099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/>
              <a:t>Robock, Alan, 2020:  Benefits and risks of stratospheric solar radiation management for climate intervention (geoengineering).  </a:t>
            </a:r>
            <a:r>
              <a:rPr lang="en-US" sz="1200" i="1" dirty="0"/>
              <a:t>The Bridge</a:t>
            </a:r>
            <a:r>
              <a:rPr lang="en-US" sz="1200" dirty="0"/>
              <a:t>, </a:t>
            </a:r>
            <a:r>
              <a:rPr lang="en-US" sz="1200" b="1" dirty="0"/>
              <a:t>50</a:t>
            </a:r>
            <a:r>
              <a:rPr lang="en-US" sz="1200" dirty="0"/>
              <a:t>, 59-67.</a:t>
            </a:r>
          </a:p>
        </p:txBody>
      </p:sp>
      <p:sp>
        <p:nvSpPr>
          <p:cNvPr id="9" name="Text Box 79"/>
          <p:cNvSpPr txBox="1">
            <a:spLocks noChangeArrowheads="1"/>
          </p:cNvSpPr>
          <p:nvPr/>
        </p:nvSpPr>
        <p:spPr bwMode="auto">
          <a:xfrm>
            <a:off x="7978781" y="5275685"/>
            <a:ext cx="3935002" cy="707886"/>
          </a:xfrm>
          <a:prstGeom prst="rect">
            <a:avLst/>
          </a:prstGeom>
          <a:solidFill>
            <a:srgbClr val="B2D9FF"/>
          </a:solidFill>
          <a:ln w="38100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rgbClr val="C00000"/>
                </a:solidFill>
              </a:rPr>
              <a:t>Can be addressed by GeoMIP and other climate modeling</a:t>
            </a:r>
          </a:p>
        </p:txBody>
      </p:sp>
      <p:sp>
        <p:nvSpPr>
          <p:cNvPr id="8" name="Text Box 80">
            <a:extLst>
              <a:ext uri="{FF2B5EF4-FFF2-40B4-BE49-F238E27FC236}">
                <a16:creationId xmlns:a16="http://schemas.microsoft.com/office/drawing/2014/main" id="{6BC8BEE0-BBD2-88CE-639D-AC8FB4525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111" y="-18530"/>
            <a:ext cx="5502275" cy="400110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u="sng" dirty="0">
                <a:solidFill>
                  <a:srgbClr val="C00000"/>
                </a:solidFill>
                <a:ea typeface="+mn-ea"/>
              </a:rPr>
              <a:t>Stratospheric Geoengineering </a:t>
            </a:r>
          </a:p>
        </p:txBody>
      </p:sp>
    </p:spTree>
    <p:extLst>
      <p:ext uri="{BB962C8B-B14F-4D97-AF65-F5344CB8AC3E}">
        <p14:creationId xmlns:p14="http://schemas.microsoft.com/office/powerpoint/2010/main" val="3656697478"/>
      </p:ext>
    </p:extLst>
  </p:cSld>
  <p:clrMapOvr>
    <a:masterClrMapping/>
  </p:clrMapOvr>
</p:sld>
</file>

<file path=ppt/theme/theme1.xml><?xml version="1.0" encoding="utf-8"?>
<a:theme xmlns:a="http://schemas.openxmlformats.org/drawingml/2006/main" name="RU_Template_Verdana">
  <a:themeElements>
    <a:clrScheme name="RU_Template_Verdana 1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0000FF"/>
      </a:accent2>
      <a:accent3>
        <a:srgbClr val="FFFFFF"/>
      </a:accent3>
      <a:accent4>
        <a:srgbClr val="000000"/>
      </a:accent4>
      <a:accent5>
        <a:srgbClr val="DAEDEF"/>
      </a:accent5>
      <a:accent6>
        <a:srgbClr val="0000E7"/>
      </a:accent6>
      <a:hlink>
        <a:srgbClr val="0000FF"/>
      </a:hlink>
      <a:folHlink>
        <a:srgbClr val="FF3300"/>
      </a:folHlink>
    </a:clrScheme>
    <a:fontScheme name="RU_Template_Verdana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hlink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hlink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RU_Template_Verdan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 13">
        <a:dk1>
          <a:srgbClr val="848589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D21034"/>
        </a:accent2>
        <a:accent3>
          <a:srgbClr val="FFFFFF"/>
        </a:accent3>
        <a:accent4>
          <a:srgbClr val="707174"/>
        </a:accent4>
        <a:accent5>
          <a:srgbClr val="DAEDEF"/>
        </a:accent5>
        <a:accent6>
          <a:srgbClr val="BE0D2E"/>
        </a:accent6>
        <a:hlink>
          <a:srgbClr val="0000FF"/>
        </a:hlink>
        <a:folHlink>
          <a:srgbClr val="CC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D21034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BE0D2E"/>
        </a:accent6>
        <a:hlink>
          <a:srgbClr val="0000FF"/>
        </a:hlink>
        <a:folHlink>
          <a:srgbClr val="CC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0000E7"/>
        </a:accent6>
        <a:hlink>
          <a:srgbClr val="0000FF"/>
        </a:hlink>
        <a:folHlink>
          <a:srgbClr val="CC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0000E7"/>
        </a:accent6>
        <a:hlink>
          <a:srgbClr val="0000FF"/>
        </a:hlink>
        <a:folHlink>
          <a:srgbClr val="FF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RU_Template_Verdana">
  <a:themeElements>
    <a:clrScheme name="2_RU_Template_Verdana 1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0000FF"/>
      </a:accent2>
      <a:accent3>
        <a:srgbClr val="FFFFFF"/>
      </a:accent3>
      <a:accent4>
        <a:srgbClr val="000000"/>
      </a:accent4>
      <a:accent5>
        <a:srgbClr val="DAEDEF"/>
      </a:accent5>
      <a:accent6>
        <a:srgbClr val="0000E7"/>
      </a:accent6>
      <a:hlink>
        <a:srgbClr val="0000FF"/>
      </a:hlink>
      <a:folHlink>
        <a:srgbClr val="FF0000"/>
      </a:folHlink>
    </a:clrScheme>
    <a:fontScheme name="2_RU_Template_Verdana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hlink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hlink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2_RU_Template_Verdan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RU_Template_Verdan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RU_Template_Verdan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RU_Template_Verdan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RU_Template_Verdan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RU_Template_Verdan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RU_Template_Verdan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RU_Template_Verdan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RU_Template_Verdan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RU_Template_Verdan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RU_Template_Verdan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RU_Template_Verdan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RU_Template_Verdana 13">
        <a:dk1>
          <a:srgbClr val="848589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D21034"/>
        </a:accent2>
        <a:accent3>
          <a:srgbClr val="FFFFFF"/>
        </a:accent3>
        <a:accent4>
          <a:srgbClr val="707174"/>
        </a:accent4>
        <a:accent5>
          <a:srgbClr val="DAEDEF"/>
        </a:accent5>
        <a:accent6>
          <a:srgbClr val="BE0D2E"/>
        </a:accent6>
        <a:hlink>
          <a:srgbClr val="0000FF"/>
        </a:hlink>
        <a:folHlink>
          <a:srgbClr val="CC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RU_Template_Verdana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D21034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BE0D2E"/>
        </a:accent6>
        <a:hlink>
          <a:srgbClr val="0000FF"/>
        </a:hlink>
        <a:folHlink>
          <a:srgbClr val="CC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RU_Template_Verdana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0000E7"/>
        </a:accent6>
        <a:hlink>
          <a:srgbClr val="0000FF"/>
        </a:hlink>
        <a:folHlink>
          <a:srgbClr val="CC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RU_Template_Verdana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0000E7"/>
        </a:accent6>
        <a:hlink>
          <a:srgbClr val="0000FF"/>
        </a:hlink>
        <a:folHlink>
          <a:srgbClr val="FF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88453</TotalTime>
  <Words>3960</Words>
  <Application>Microsoft Office PowerPoint</Application>
  <PresentationFormat>Widescreen</PresentationFormat>
  <Paragraphs>387</Paragraphs>
  <Slides>38</Slides>
  <Notes>29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ＭＳ Ｐゴシック</vt:lpstr>
      <vt:lpstr>Arial</vt:lpstr>
      <vt:lpstr>Calibri</vt:lpstr>
      <vt:lpstr>Comic Sans MS</vt:lpstr>
      <vt:lpstr>Times New Roman</vt:lpstr>
      <vt:lpstr>RU_Template_Verdana</vt:lpstr>
      <vt:lpstr>2_RU_Template_Verdana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Center for Environmental Prediction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Alan Robock</dc:creator>
  <cp:lastModifiedBy>Alan Robock</cp:lastModifiedBy>
  <cp:revision>1311</cp:revision>
  <dcterms:created xsi:type="dcterms:W3CDTF">2002-09-21T20:25:27Z</dcterms:created>
  <dcterms:modified xsi:type="dcterms:W3CDTF">2025-04-30T20:56:44Z</dcterms:modified>
</cp:coreProperties>
</file>